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179"/>
    <p:sldId id="428" r:id="rId180"/>
    <p:sldId id="429" r:id="rId181"/>
    <p:sldId id="430" r:id="rId182"/>
    <p:sldId id="431" r:id="rId183"/>
    <p:sldId id="432" r:id="rId184"/>
    <p:sldId id="433" r:id="rId185"/>
    <p:sldId id="434" r:id="rId186"/>
    <p:sldId id="435" r:id="rId187"/>
    <p:sldId id="436" r:id="rId188"/>
    <p:sldId id="437" r:id="rId189"/>
    <p:sldId id="438" r:id="rId190"/>
    <p:sldId id="439" r:id="rId191"/>
    <p:sldId id="440" r:id="rId192"/>
    <p:sldId id="441" r:id="rId193"/>
    <p:sldId id="442" r:id="rId194"/>
    <p:sldId id="443" r:id="rId195"/>
    <p:sldId id="444" r:id="rId196"/>
    <p:sldId id="445" r:id="rId197"/>
    <p:sldId id="446" r:id="rId198"/>
    <p:sldId id="447" r:id="rId199"/>
    <p:sldId id="448" r:id="rId200"/>
    <p:sldId id="449" r:id="rId201"/>
    <p:sldId id="450" r:id="rId202"/>
    <p:sldId id="451" r:id="rId203"/>
    <p:sldId id="452" r:id="rId204"/>
    <p:sldId id="453" r:id="rId205"/>
    <p:sldId id="454" r:id="rId206"/>
    <p:sldId id="455" r:id="rId207"/>
    <p:sldId id="456" r:id="rId208"/>
    <p:sldId id="457" r:id="rId209"/>
    <p:sldId id="458" r:id="rId210"/>
    <p:sldId id="459" r:id="rId211"/>
    <p:sldId id="460" r:id="rId212"/>
    <p:sldId id="461" r:id="rId213"/>
    <p:sldId id="462" r:id="rId214"/>
    <p:sldId id="463" r:id="rId215"/>
    <p:sldId id="464" r:id="rId216"/>
    <p:sldId id="465" r:id="rId217"/>
    <p:sldId id="466" r:id="rId218"/>
    <p:sldId id="467" r:id="rId219"/>
    <p:sldId id="468" r:id="rId220"/>
    <p:sldId id="469" r:id="rId221"/>
    <p:sldId id="470" r:id="rId222"/>
    <p:sldId id="471" r:id="rId223"/>
    <p:sldId id="472" r:id="rId224"/>
    <p:sldId id="473" r:id="rId225"/>
    <p:sldId id="474" r:id="rId226"/>
    <p:sldId id="475" r:id="rId227"/>
    <p:sldId id="476" r:id="rId228"/>
    <p:sldId id="477" r:id="rId229"/>
    <p:sldId id="478" r:id="rId230"/>
    <p:sldId id="479" r:id="rId231"/>
    <p:sldId id="480" r:id="rId232"/>
    <p:sldId id="481" r:id="rId233"/>
    <p:sldId id="482" r:id="rId234"/>
    <p:sldId id="483" r:id="rId235"/>
    <p:sldId id="484" r:id="rId236"/>
    <p:sldId id="485" r:id="rId237"/>
    <p:sldId id="486" r:id="rId238"/>
    <p:sldId id="487" r:id="rId239"/>
    <p:sldId id="488" r:id="rId240"/>
    <p:sldId id="489" r:id="rId241"/>
    <p:sldId id="490" r:id="rId242"/>
    <p:sldId id="491" r:id="rId243"/>
    <p:sldId id="492" r:id="rId244"/>
    <p:sldId id="493" r:id="rId245"/>
    <p:sldId id="494" r:id="rId246"/>
    <p:sldId id="495" r:id="rId247"/>
    <p:sldId id="496" r:id="rId248"/>
    <p:sldId id="497" r:id="rId249"/>
    <p:sldId id="498" r:id="rId250"/>
    <p:sldId id="499" r:id="rId251"/>
    <p:sldId id="500" r:id="rId252"/>
    <p:sldId id="501" r:id="rId253"/>
    <p:sldId id="502" r:id="rId254"/>
    <p:sldId id="503" r:id="rId255"/>
    <p:sldId id="504" r:id="rId256"/>
    <p:sldId id="505" r:id="rId257"/>
    <p:sldId id="506" r:id="rId258"/>
    <p:sldId id="507" r:id="rId259"/>
    <p:sldId id="508" r:id="rId260"/>
    <p:sldId id="509" r:id="rId261"/>
    <p:sldId id="510" r:id="rId262"/>
    <p:sldId id="511" r:id="rId263"/>
    <p:sldId id="512" r:id="rId264"/>
    <p:sldId id="513" r:id="rId265"/>
    <p:sldId id="514" r:id="rId266"/>
    <p:sldId id="515" r:id="rId267"/>
    <p:sldId id="516" r:id="rId268"/>
    <p:sldId id="517" r:id="rId269"/>
    <p:sldId id="518" r:id="rId270"/>
    <p:sldId id="519" r:id="rId271"/>
    <p:sldId id="520" r:id="rId272"/>
    <p:sldId id="521" r:id="rId273"/>
    <p:sldId id="522" r:id="rId274"/>
    <p:sldId id="523" r:id="rId275"/>
    <p:sldId id="524" r:id="rId276"/>
    <p:sldId id="525" r:id="rId277"/>
    <p:sldId id="526" r:id="rId278"/>
    <p:sldId id="527" r:id="rId279"/>
    <p:sldId id="528" r:id="rId280"/>
    <p:sldId id="529" r:id="rId281"/>
    <p:sldId id="530" r:id="rId282"/>
    <p:sldId id="531" r:id="rId283"/>
    <p:sldId id="532" r:id="rId284"/>
    <p:sldId id="533" r:id="rId285"/>
    <p:sldId id="534" r:id="rId286"/>
    <p:sldId id="535" r:id="rId287"/>
    <p:sldId id="536" r:id="rId288"/>
    <p:sldId id="537" r:id="rId289"/>
    <p:sldId id="538" r:id="rId290"/>
    <p:sldId id="539" r:id="rId291"/>
    <p:sldId id="540" r:id="rId292"/>
    <p:sldId id="541" r:id="rId293"/>
    <p:sldId id="542" r:id="rId294"/>
    <p:sldId id="543" r:id="rId295"/>
    <p:sldId id="544" r:id="rId296"/>
    <p:sldId id="545" r:id="rId297"/>
    <p:sldId id="546" r:id="rId298"/>
    <p:sldId id="547" r:id="rId299"/>
    <p:sldId id="548" r:id="rId300"/>
    <p:sldId id="549" r:id="rId301"/>
    <p:sldId id="550" r:id="rId302"/>
    <p:sldId id="551" r:id="rId303"/>
    <p:sldId id="552" r:id="rId304"/>
    <p:sldId id="553" r:id="rId305"/>
    <p:sldId id="554" r:id="rId306"/>
    <p:sldId id="555" r:id="rId307"/>
    <p:sldId id="556" r:id="rId308"/>
    <p:sldId id="557" r:id="rId309"/>
    <p:sldId id="558" r:id="rId310"/>
    <p:sldId id="559" r:id="rId311"/>
    <p:sldId id="560" r:id="rId312"/>
    <p:sldId id="561" r:id="rId313"/>
    <p:sldId id="562" r:id="rId314"/>
    <p:sldId id="563" r:id="rId315"/>
    <p:sldId id="564" r:id="rId316"/>
    <p:sldId id="565" r:id="rId317"/>
    <p:sldId id="566" r:id="rId318"/>
    <p:sldId id="567" r:id="rId319"/>
    <p:sldId id="568" r:id="rId320"/>
    <p:sldId id="569" r:id="rId321"/>
    <p:sldId id="570" r:id="rId322"/>
    <p:sldId id="571" r:id="rId323"/>
    <p:sldId id="572" r:id="rId324"/>
    <p:sldId id="573" r:id="rId325"/>
    <p:sldId id="574" r:id="rId326"/>
    <p:sldId id="575" r:id="rId327"/>
    <p:sldId id="576" r:id="rId328"/>
    <p:sldId id="577" r:id="rId329"/>
    <p:sldId id="578" r:id="rId330"/>
    <p:sldId id="579" r:id="rId331"/>
    <p:sldId id="580" r:id="rId332"/>
    <p:sldId id="581" r:id="rId333"/>
    <p:sldId id="582" r:id="rId334"/>
    <p:sldId id="583" r:id="rId335"/>
    <p:sldId id="584" r:id="rId336"/>
    <p:sldId id="585" r:id="rId337"/>
    <p:sldId id="586" r:id="rId338"/>
    <p:sldId id="587" r:id="rId339"/>
    <p:sldId id="588" r:id="rId340"/>
    <p:sldId id="589" r:id="rId341"/>
    <p:sldId id="590" r:id="rId342"/>
    <p:sldId id="591" r:id="rId343"/>
    <p:sldId id="592" r:id="rId344"/>
    <p:sldId id="593" r:id="rId345"/>
    <p:sldId id="594" r:id="rId346"/>
    <p:sldId id="595" r:id="rId347"/>
    <p:sldId id="596" r:id="rId348"/>
    <p:sldId id="597" r:id="rId349"/>
    <p:sldId id="598" r:id="rId350"/>
    <p:sldId id="599" r:id="rId351"/>
    <p:sldId id="600" r:id="rId352"/>
    <p:sldId id="601" r:id="rId353"/>
    <p:sldId id="602" r:id="rId354"/>
    <p:sldId id="603" r:id="rId355"/>
    <p:sldId id="604" r:id="rId356"/>
    <p:sldId id="605" r:id="rId357"/>
    <p:sldId id="606" r:id="rId358"/>
    <p:sldId id="607" r:id="rId359"/>
    <p:sldId id="608" r:id="rId360"/>
    <p:sldId id="609" r:id="rId361"/>
    <p:sldId id="610" r:id="rId362"/>
    <p:sldId id="611" r:id="rId363"/>
    <p:sldId id="612" r:id="rId364"/>
    <p:sldId id="613" r:id="rId365"/>
    <p:sldId id="614" r:id="rId366"/>
    <p:sldId id="615" r:id="rId367"/>
    <p:sldId id="616" r:id="rId368"/>
    <p:sldId id="617" r:id="rId369"/>
    <p:sldId id="618" r:id="rId370"/>
    <p:sldId id="619" r:id="rId371"/>
    <p:sldId id="620" r:id="rId372"/>
    <p:sldId id="621" r:id="rId373"/>
    <p:sldId id="622" r:id="rId374"/>
    <p:sldId id="623" r:id="rId375"/>
    <p:sldId id="624" r:id="rId376"/>
    <p:sldId id="625" r:id="rId377"/>
    <p:sldId id="626" r:id="rId378"/>
    <p:sldId id="627" r:id="rId379"/>
    <p:sldId id="628" r:id="rId380"/>
    <p:sldId id="629" r:id="rId381"/>
    <p:sldId id="630" r:id="rId382"/>
    <p:sldId id="631" r:id="rId383"/>
    <p:sldId id="632" r:id="rId384"/>
    <p:sldId id="633" r:id="rId385"/>
    <p:sldId id="634" r:id="rId386"/>
    <p:sldId id="635" r:id="rId387"/>
    <p:sldId id="636" r:id="rId388"/>
    <p:sldId id="637" r:id="rId389"/>
    <p:sldId id="638" r:id="rId390"/>
    <p:sldId id="639" r:id="rId391"/>
    <p:sldId id="640" r:id="rId392"/>
    <p:sldId id="641" r:id="rId393"/>
    <p:sldId id="642" r:id="rId394"/>
    <p:sldId id="643" r:id="rId395"/>
    <p:sldId id="644" r:id="rId396"/>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 Id="rId168" Type="http://schemas.openxmlformats.org/officeDocument/2006/relationships/slide" Target="slides/slide161.xml"/><Relationship Id="rId169" Type="http://schemas.openxmlformats.org/officeDocument/2006/relationships/slide" Target="slides/slide162.xml"/><Relationship Id="rId170" Type="http://schemas.openxmlformats.org/officeDocument/2006/relationships/slide" Target="slides/slide163.xml"/><Relationship Id="rId171" Type="http://schemas.openxmlformats.org/officeDocument/2006/relationships/slide" Target="slides/slide164.xml"/><Relationship Id="rId172" Type="http://schemas.openxmlformats.org/officeDocument/2006/relationships/slide" Target="slides/slide165.xml"/><Relationship Id="rId173" Type="http://schemas.openxmlformats.org/officeDocument/2006/relationships/slide" Target="slides/slide166.xml"/><Relationship Id="rId174" Type="http://schemas.openxmlformats.org/officeDocument/2006/relationships/slide" Target="slides/slide167.xml"/><Relationship Id="rId175" Type="http://schemas.openxmlformats.org/officeDocument/2006/relationships/slide" Target="slides/slide168.xml"/><Relationship Id="rId176" Type="http://schemas.openxmlformats.org/officeDocument/2006/relationships/slide" Target="slides/slide169.xml"/><Relationship Id="rId177" Type="http://schemas.openxmlformats.org/officeDocument/2006/relationships/slide" Target="slides/slide170.xml"/><Relationship Id="rId178" Type="http://schemas.openxmlformats.org/officeDocument/2006/relationships/slide" Target="slides/slide171.xml"/><Relationship Id="rId179" Type="http://schemas.openxmlformats.org/officeDocument/2006/relationships/slide" Target="slides/slide172.xml"/><Relationship Id="rId180" Type="http://schemas.openxmlformats.org/officeDocument/2006/relationships/slide" Target="slides/slide173.xml"/><Relationship Id="rId181" Type="http://schemas.openxmlformats.org/officeDocument/2006/relationships/slide" Target="slides/slide174.xml"/><Relationship Id="rId182" Type="http://schemas.openxmlformats.org/officeDocument/2006/relationships/slide" Target="slides/slide175.xml"/><Relationship Id="rId183" Type="http://schemas.openxmlformats.org/officeDocument/2006/relationships/slide" Target="slides/slide176.xml"/><Relationship Id="rId184" Type="http://schemas.openxmlformats.org/officeDocument/2006/relationships/slide" Target="slides/slide177.xml"/><Relationship Id="rId185" Type="http://schemas.openxmlformats.org/officeDocument/2006/relationships/slide" Target="slides/slide178.xml"/><Relationship Id="rId186" Type="http://schemas.openxmlformats.org/officeDocument/2006/relationships/slide" Target="slides/slide179.xml"/><Relationship Id="rId187" Type="http://schemas.openxmlformats.org/officeDocument/2006/relationships/slide" Target="slides/slide180.xml"/><Relationship Id="rId188" Type="http://schemas.openxmlformats.org/officeDocument/2006/relationships/slide" Target="slides/slide181.xml"/><Relationship Id="rId189" Type="http://schemas.openxmlformats.org/officeDocument/2006/relationships/slide" Target="slides/slide182.xml"/><Relationship Id="rId190" Type="http://schemas.openxmlformats.org/officeDocument/2006/relationships/slide" Target="slides/slide183.xml"/><Relationship Id="rId191" Type="http://schemas.openxmlformats.org/officeDocument/2006/relationships/slide" Target="slides/slide184.xml"/><Relationship Id="rId192" Type="http://schemas.openxmlformats.org/officeDocument/2006/relationships/slide" Target="slides/slide185.xml"/><Relationship Id="rId193" Type="http://schemas.openxmlformats.org/officeDocument/2006/relationships/slide" Target="slides/slide186.xml"/><Relationship Id="rId194" Type="http://schemas.openxmlformats.org/officeDocument/2006/relationships/slide" Target="slides/slide187.xml"/><Relationship Id="rId195" Type="http://schemas.openxmlformats.org/officeDocument/2006/relationships/slide" Target="slides/slide188.xml"/><Relationship Id="rId196" Type="http://schemas.openxmlformats.org/officeDocument/2006/relationships/slide" Target="slides/slide189.xml"/><Relationship Id="rId197" Type="http://schemas.openxmlformats.org/officeDocument/2006/relationships/slide" Target="slides/slide190.xml"/><Relationship Id="rId198" Type="http://schemas.openxmlformats.org/officeDocument/2006/relationships/slide" Target="slides/slide191.xml"/><Relationship Id="rId199" Type="http://schemas.openxmlformats.org/officeDocument/2006/relationships/slide" Target="slides/slide192.xml"/><Relationship Id="rId200" Type="http://schemas.openxmlformats.org/officeDocument/2006/relationships/slide" Target="slides/slide193.xml"/><Relationship Id="rId201" Type="http://schemas.openxmlformats.org/officeDocument/2006/relationships/slide" Target="slides/slide194.xml"/><Relationship Id="rId202" Type="http://schemas.openxmlformats.org/officeDocument/2006/relationships/slide" Target="slides/slide195.xml"/><Relationship Id="rId203" Type="http://schemas.openxmlformats.org/officeDocument/2006/relationships/slide" Target="slides/slide196.xml"/><Relationship Id="rId204" Type="http://schemas.openxmlformats.org/officeDocument/2006/relationships/slide" Target="slides/slide197.xml"/><Relationship Id="rId205" Type="http://schemas.openxmlformats.org/officeDocument/2006/relationships/slide" Target="slides/slide198.xml"/><Relationship Id="rId206" Type="http://schemas.openxmlformats.org/officeDocument/2006/relationships/slide" Target="slides/slide199.xml"/><Relationship Id="rId207" Type="http://schemas.openxmlformats.org/officeDocument/2006/relationships/slide" Target="slides/slide200.xml"/><Relationship Id="rId208" Type="http://schemas.openxmlformats.org/officeDocument/2006/relationships/slide" Target="slides/slide201.xml"/><Relationship Id="rId209" Type="http://schemas.openxmlformats.org/officeDocument/2006/relationships/slide" Target="slides/slide202.xml"/><Relationship Id="rId210" Type="http://schemas.openxmlformats.org/officeDocument/2006/relationships/slide" Target="slides/slide203.xml"/><Relationship Id="rId211" Type="http://schemas.openxmlformats.org/officeDocument/2006/relationships/slide" Target="slides/slide204.xml"/><Relationship Id="rId212" Type="http://schemas.openxmlformats.org/officeDocument/2006/relationships/slide" Target="slides/slide205.xml"/><Relationship Id="rId213" Type="http://schemas.openxmlformats.org/officeDocument/2006/relationships/slide" Target="slides/slide206.xml"/><Relationship Id="rId214" Type="http://schemas.openxmlformats.org/officeDocument/2006/relationships/slide" Target="slides/slide207.xml"/><Relationship Id="rId215" Type="http://schemas.openxmlformats.org/officeDocument/2006/relationships/slide" Target="slides/slide208.xml"/><Relationship Id="rId216" Type="http://schemas.openxmlformats.org/officeDocument/2006/relationships/slide" Target="slides/slide209.xml"/><Relationship Id="rId217" Type="http://schemas.openxmlformats.org/officeDocument/2006/relationships/slide" Target="slides/slide210.xml"/><Relationship Id="rId218" Type="http://schemas.openxmlformats.org/officeDocument/2006/relationships/slide" Target="slides/slide211.xml"/><Relationship Id="rId219" Type="http://schemas.openxmlformats.org/officeDocument/2006/relationships/slide" Target="slides/slide212.xml"/><Relationship Id="rId220" Type="http://schemas.openxmlformats.org/officeDocument/2006/relationships/slide" Target="slides/slide213.xml"/><Relationship Id="rId221" Type="http://schemas.openxmlformats.org/officeDocument/2006/relationships/slide" Target="slides/slide214.xml"/><Relationship Id="rId222" Type="http://schemas.openxmlformats.org/officeDocument/2006/relationships/slide" Target="slides/slide215.xml"/><Relationship Id="rId223" Type="http://schemas.openxmlformats.org/officeDocument/2006/relationships/slide" Target="slides/slide216.xml"/><Relationship Id="rId224" Type="http://schemas.openxmlformats.org/officeDocument/2006/relationships/slide" Target="slides/slide217.xml"/><Relationship Id="rId225" Type="http://schemas.openxmlformats.org/officeDocument/2006/relationships/slide" Target="slides/slide218.xml"/><Relationship Id="rId226" Type="http://schemas.openxmlformats.org/officeDocument/2006/relationships/slide" Target="slides/slide219.xml"/><Relationship Id="rId227" Type="http://schemas.openxmlformats.org/officeDocument/2006/relationships/slide" Target="slides/slide220.xml"/><Relationship Id="rId228" Type="http://schemas.openxmlformats.org/officeDocument/2006/relationships/slide" Target="slides/slide221.xml"/><Relationship Id="rId229" Type="http://schemas.openxmlformats.org/officeDocument/2006/relationships/slide" Target="slides/slide222.xml"/><Relationship Id="rId230" Type="http://schemas.openxmlformats.org/officeDocument/2006/relationships/slide" Target="slides/slide223.xml"/><Relationship Id="rId231" Type="http://schemas.openxmlformats.org/officeDocument/2006/relationships/slide" Target="slides/slide224.xml"/><Relationship Id="rId232" Type="http://schemas.openxmlformats.org/officeDocument/2006/relationships/slide" Target="slides/slide225.xml"/><Relationship Id="rId233" Type="http://schemas.openxmlformats.org/officeDocument/2006/relationships/slide" Target="slides/slide226.xml"/><Relationship Id="rId234" Type="http://schemas.openxmlformats.org/officeDocument/2006/relationships/slide" Target="slides/slide227.xml"/><Relationship Id="rId235" Type="http://schemas.openxmlformats.org/officeDocument/2006/relationships/slide" Target="slides/slide228.xml"/><Relationship Id="rId236" Type="http://schemas.openxmlformats.org/officeDocument/2006/relationships/slide" Target="slides/slide229.xml"/><Relationship Id="rId237" Type="http://schemas.openxmlformats.org/officeDocument/2006/relationships/slide" Target="slides/slide230.xml"/><Relationship Id="rId238" Type="http://schemas.openxmlformats.org/officeDocument/2006/relationships/slide" Target="slides/slide231.xml"/><Relationship Id="rId239" Type="http://schemas.openxmlformats.org/officeDocument/2006/relationships/slide" Target="slides/slide232.xml"/><Relationship Id="rId240" Type="http://schemas.openxmlformats.org/officeDocument/2006/relationships/slide" Target="slides/slide233.xml"/><Relationship Id="rId241" Type="http://schemas.openxmlformats.org/officeDocument/2006/relationships/slide" Target="slides/slide234.xml"/><Relationship Id="rId242" Type="http://schemas.openxmlformats.org/officeDocument/2006/relationships/slide" Target="slides/slide235.xml"/><Relationship Id="rId243" Type="http://schemas.openxmlformats.org/officeDocument/2006/relationships/slide" Target="slides/slide236.xml"/><Relationship Id="rId244" Type="http://schemas.openxmlformats.org/officeDocument/2006/relationships/slide" Target="slides/slide237.xml"/><Relationship Id="rId245" Type="http://schemas.openxmlformats.org/officeDocument/2006/relationships/slide" Target="slides/slide238.xml"/><Relationship Id="rId246" Type="http://schemas.openxmlformats.org/officeDocument/2006/relationships/slide" Target="slides/slide239.xml"/><Relationship Id="rId247" Type="http://schemas.openxmlformats.org/officeDocument/2006/relationships/slide" Target="slides/slide240.xml"/><Relationship Id="rId248" Type="http://schemas.openxmlformats.org/officeDocument/2006/relationships/slide" Target="slides/slide241.xml"/><Relationship Id="rId249" Type="http://schemas.openxmlformats.org/officeDocument/2006/relationships/slide" Target="slides/slide242.xml"/><Relationship Id="rId250" Type="http://schemas.openxmlformats.org/officeDocument/2006/relationships/slide" Target="slides/slide243.xml"/><Relationship Id="rId251" Type="http://schemas.openxmlformats.org/officeDocument/2006/relationships/slide" Target="slides/slide244.xml"/><Relationship Id="rId252" Type="http://schemas.openxmlformats.org/officeDocument/2006/relationships/slide" Target="slides/slide245.xml"/><Relationship Id="rId253" Type="http://schemas.openxmlformats.org/officeDocument/2006/relationships/slide" Target="slides/slide246.xml"/><Relationship Id="rId254" Type="http://schemas.openxmlformats.org/officeDocument/2006/relationships/slide" Target="slides/slide247.xml"/><Relationship Id="rId255" Type="http://schemas.openxmlformats.org/officeDocument/2006/relationships/slide" Target="slides/slide248.xml"/><Relationship Id="rId256" Type="http://schemas.openxmlformats.org/officeDocument/2006/relationships/slide" Target="slides/slide249.xml"/><Relationship Id="rId257" Type="http://schemas.openxmlformats.org/officeDocument/2006/relationships/slide" Target="slides/slide250.xml"/><Relationship Id="rId258" Type="http://schemas.openxmlformats.org/officeDocument/2006/relationships/slide" Target="slides/slide251.xml"/><Relationship Id="rId259" Type="http://schemas.openxmlformats.org/officeDocument/2006/relationships/slide" Target="slides/slide252.xml"/><Relationship Id="rId260" Type="http://schemas.openxmlformats.org/officeDocument/2006/relationships/slide" Target="slides/slide253.xml"/><Relationship Id="rId261" Type="http://schemas.openxmlformats.org/officeDocument/2006/relationships/slide" Target="slides/slide254.xml"/><Relationship Id="rId262" Type="http://schemas.openxmlformats.org/officeDocument/2006/relationships/slide" Target="slides/slide255.xml"/><Relationship Id="rId263" Type="http://schemas.openxmlformats.org/officeDocument/2006/relationships/slide" Target="slides/slide256.xml"/><Relationship Id="rId264" Type="http://schemas.openxmlformats.org/officeDocument/2006/relationships/slide" Target="slides/slide257.xml"/><Relationship Id="rId265" Type="http://schemas.openxmlformats.org/officeDocument/2006/relationships/slide" Target="slides/slide258.xml"/><Relationship Id="rId266" Type="http://schemas.openxmlformats.org/officeDocument/2006/relationships/slide" Target="slides/slide259.xml"/><Relationship Id="rId267" Type="http://schemas.openxmlformats.org/officeDocument/2006/relationships/slide" Target="slides/slide260.xml"/><Relationship Id="rId268" Type="http://schemas.openxmlformats.org/officeDocument/2006/relationships/slide" Target="slides/slide261.xml"/><Relationship Id="rId269" Type="http://schemas.openxmlformats.org/officeDocument/2006/relationships/slide" Target="slides/slide262.xml"/><Relationship Id="rId270" Type="http://schemas.openxmlformats.org/officeDocument/2006/relationships/slide" Target="slides/slide263.xml"/><Relationship Id="rId271" Type="http://schemas.openxmlformats.org/officeDocument/2006/relationships/slide" Target="slides/slide264.xml"/><Relationship Id="rId272" Type="http://schemas.openxmlformats.org/officeDocument/2006/relationships/slide" Target="slides/slide265.xml"/><Relationship Id="rId273" Type="http://schemas.openxmlformats.org/officeDocument/2006/relationships/slide" Target="slides/slide266.xml"/><Relationship Id="rId274" Type="http://schemas.openxmlformats.org/officeDocument/2006/relationships/slide" Target="slides/slide267.xml"/><Relationship Id="rId275" Type="http://schemas.openxmlformats.org/officeDocument/2006/relationships/slide" Target="slides/slide268.xml"/><Relationship Id="rId276" Type="http://schemas.openxmlformats.org/officeDocument/2006/relationships/slide" Target="slides/slide269.xml"/><Relationship Id="rId277" Type="http://schemas.openxmlformats.org/officeDocument/2006/relationships/slide" Target="slides/slide270.xml"/><Relationship Id="rId278" Type="http://schemas.openxmlformats.org/officeDocument/2006/relationships/slide" Target="slides/slide271.xml"/><Relationship Id="rId279" Type="http://schemas.openxmlformats.org/officeDocument/2006/relationships/slide" Target="slides/slide272.xml"/><Relationship Id="rId280" Type="http://schemas.openxmlformats.org/officeDocument/2006/relationships/slide" Target="slides/slide273.xml"/><Relationship Id="rId281" Type="http://schemas.openxmlformats.org/officeDocument/2006/relationships/slide" Target="slides/slide274.xml"/><Relationship Id="rId282" Type="http://schemas.openxmlformats.org/officeDocument/2006/relationships/slide" Target="slides/slide275.xml"/><Relationship Id="rId283" Type="http://schemas.openxmlformats.org/officeDocument/2006/relationships/slide" Target="slides/slide276.xml"/><Relationship Id="rId284" Type="http://schemas.openxmlformats.org/officeDocument/2006/relationships/slide" Target="slides/slide277.xml"/><Relationship Id="rId285" Type="http://schemas.openxmlformats.org/officeDocument/2006/relationships/slide" Target="slides/slide278.xml"/><Relationship Id="rId286" Type="http://schemas.openxmlformats.org/officeDocument/2006/relationships/slide" Target="slides/slide279.xml"/><Relationship Id="rId287" Type="http://schemas.openxmlformats.org/officeDocument/2006/relationships/slide" Target="slides/slide280.xml"/><Relationship Id="rId288" Type="http://schemas.openxmlformats.org/officeDocument/2006/relationships/slide" Target="slides/slide281.xml"/><Relationship Id="rId289" Type="http://schemas.openxmlformats.org/officeDocument/2006/relationships/slide" Target="slides/slide282.xml"/><Relationship Id="rId290" Type="http://schemas.openxmlformats.org/officeDocument/2006/relationships/slide" Target="slides/slide283.xml"/><Relationship Id="rId291" Type="http://schemas.openxmlformats.org/officeDocument/2006/relationships/slide" Target="slides/slide284.xml"/><Relationship Id="rId292" Type="http://schemas.openxmlformats.org/officeDocument/2006/relationships/slide" Target="slides/slide285.xml"/><Relationship Id="rId293" Type="http://schemas.openxmlformats.org/officeDocument/2006/relationships/slide" Target="slides/slide286.xml"/><Relationship Id="rId294" Type="http://schemas.openxmlformats.org/officeDocument/2006/relationships/slide" Target="slides/slide287.xml"/><Relationship Id="rId295" Type="http://schemas.openxmlformats.org/officeDocument/2006/relationships/slide" Target="slides/slide288.xml"/><Relationship Id="rId296" Type="http://schemas.openxmlformats.org/officeDocument/2006/relationships/slide" Target="slides/slide289.xml"/><Relationship Id="rId297" Type="http://schemas.openxmlformats.org/officeDocument/2006/relationships/slide" Target="slides/slide290.xml"/><Relationship Id="rId298" Type="http://schemas.openxmlformats.org/officeDocument/2006/relationships/slide" Target="slides/slide291.xml"/><Relationship Id="rId299" Type="http://schemas.openxmlformats.org/officeDocument/2006/relationships/slide" Target="slides/slide292.xml"/><Relationship Id="rId300" Type="http://schemas.openxmlformats.org/officeDocument/2006/relationships/slide" Target="slides/slide293.xml"/><Relationship Id="rId301" Type="http://schemas.openxmlformats.org/officeDocument/2006/relationships/slide" Target="slides/slide294.xml"/><Relationship Id="rId302" Type="http://schemas.openxmlformats.org/officeDocument/2006/relationships/slide" Target="slides/slide295.xml"/><Relationship Id="rId303" Type="http://schemas.openxmlformats.org/officeDocument/2006/relationships/slide" Target="slides/slide296.xml"/><Relationship Id="rId304" Type="http://schemas.openxmlformats.org/officeDocument/2006/relationships/slide" Target="slides/slide297.xml"/><Relationship Id="rId305" Type="http://schemas.openxmlformats.org/officeDocument/2006/relationships/slide" Target="slides/slide298.xml"/><Relationship Id="rId306" Type="http://schemas.openxmlformats.org/officeDocument/2006/relationships/slide" Target="slides/slide299.xml"/><Relationship Id="rId307" Type="http://schemas.openxmlformats.org/officeDocument/2006/relationships/slide" Target="slides/slide300.xml"/><Relationship Id="rId308" Type="http://schemas.openxmlformats.org/officeDocument/2006/relationships/slide" Target="slides/slide301.xml"/><Relationship Id="rId309" Type="http://schemas.openxmlformats.org/officeDocument/2006/relationships/slide" Target="slides/slide302.xml"/><Relationship Id="rId310" Type="http://schemas.openxmlformats.org/officeDocument/2006/relationships/slide" Target="slides/slide303.xml"/><Relationship Id="rId311" Type="http://schemas.openxmlformats.org/officeDocument/2006/relationships/slide" Target="slides/slide304.xml"/><Relationship Id="rId312" Type="http://schemas.openxmlformats.org/officeDocument/2006/relationships/slide" Target="slides/slide305.xml"/><Relationship Id="rId313" Type="http://schemas.openxmlformats.org/officeDocument/2006/relationships/slide" Target="slides/slide306.xml"/><Relationship Id="rId314" Type="http://schemas.openxmlformats.org/officeDocument/2006/relationships/slide" Target="slides/slide307.xml"/><Relationship Id="rId315" Type="http://schemas.openxmlformats.org/officeDocument/2006/relationships/slide" Target="slides/slide308.xml"/><Relationship Id="rId316" Type="http://schemas.openxmlformats.org/officeDocument/2006/relationships/slide" Target="slides/slide309.xml"/><Relationship Id="rId317" Type="http://schemas.openxmlformats.org/officeDocument/2006/relationships/slide" Target="slides/slide310.xml"/><Relationship Id="rId318" Type="http://schemas.openxmlformats.org/officeDocument/2006/relationships/slide" Target="slides/slide311.xml"/><Relationship Id="rId319" Type="http://schemas.openxmlformats.org/officeDocument/2006/relationships/slide" Target="slides/slide312.xml"/><Relationship Id="rId320" Type="http://schemas.openxmlformats.org/officeDocument/2006/relationships/slide" Target="slides/slide313.xml"/><Relationship Id="rId321" Type="http://schemas.openxmlformats.org/officeDocument/2006/relationships/slide" Target="slides/slide314.xml"/><Relationship Id="rId322" Type="http://schemas.openxmlformats.org/officeDocument/2006/relationships/slide" Target="slides/slide315.xml"/><Relationship Id="rId323" Type="http://schemas.openxmlformats.org/officeDocument/2006/relationships/slide" Target="slides/slide316.xml"/><Relationship Id="rId324" Type="http://schemas.openxmlformats.org/officeDocument/2006/relationships/slide" Target="slides/slide317.xml"/><Relationship Id="rId325" Type="http://schemas.openxmlformats.org/officeDocument/2006/relationships/slide" Target="slides/slide318.xml"/><Relationship Id="rId326" Type="http://schemas.openxmlformats.org/officeDocument/2006/relationships/slide" Target="slides/slide319.xml"/><Relationship Id="rId327" Type="http://schemas.openxmlformats.org/officeDocument/2006/relationships/slide" Target="slides/slide320.xml"/><Relationship Id="rId328" Type="http://schemas.openxmlformats.org/officeDocument/2006/relationships/slide" Target="slides/slide321.xml"/><Relationship Id="rId329" Type="http://schemas.openxmlformats.org/officeDocument/2006/relationships/slide" Target="slides/slide322.xml"/><Relationship Id="rId330" Type="http://schemas.openxmlformats.org/officeDocument/2006/relationships/slide" Target="slides/slide323.xml"/><Relationship Id="rId331" Type="http://schemas.openxmlformats.org/officeDocument/2006/relationships/slide" Target="slides/slide324.xml"/><Relationship Id="rId332" Type="http://schemas.openxmlformats.org/officeDocument/2006/relationships/slide" Target="slides/slide325.xml"/><Relationship Id="rId333" Type="http://schemas.openxmlformats.org/officeDocument/2006/relationships/slide" Target="slides/slide326.xml"/><Relationship Id="rId334" Type="http://schemas.openxmlformats.org/officeDocument/2006/relationships/slide" Target="slides/slide327.xml"/><Relationship Id="rId335" Type="http://schemas.openxmlformats.org/officeDocument/2006/relationships/slide" Target="slides/slide328.xml"/><Relationship Id="rId336" Type="http://schemas.openxmlformats.org/officeDocument/2006/relationships/slide" Target="slides/slide329.xml"/><Relationship Id="rId337" Type="http://schemas.openxmlformats.org/officeDocument/2006/relationships/slide" Target="slides/slide330.xml"/><Relationship Id="rId338" Type="http://schemas.openxmlformats.org/officeDocument/2006/relationships/slide" Target="slides/slide331.xml"/><Relationship Id="rId339" Type="http://schemas.openxmlformats.org/officeDocument/2006/relationships/slide" Target="slides/slide332.xml"/><Relationship Id="rId340" Type="http://schemas.openxmlformats.org/officeDocument/2006/relationships/slide" Target="slides/slide333.xml"/><Relationship Id="rId341" Type="http://schemas.openxmlformats.org/officeDocument/2006/relationships/slide" Target="slides/slide334.xml"/><Relationship Id="rId342" Type="http://schemas.openxmlformats.org/officeDocument/2006/relationships/slide" Target="slides/slide335.xml"/><Relationship Id="rId343" Type="http://schemas.openxmlformats.org/officeDocument/2006/relationships/slide" Target="slides/slide336.xml"/><Relationship Id="rId344" Type="http://schemas.openxmlformats.org/officeDocument/2006/relationships/slide" Target="slides/slide337.xml"/><Relationship Id="rId345" Type="http://schemas.openxmlformats.org/officeDocument/2006/relationships/slide" Target="slides/slide338.xml"/><Relationship Id="rId346" Type="http://schemas.openxmlformats.org/officeDocument/2006/relationships/slide" Target="slides/slide339.xml"/><Relationship Id="rId347" Type="http://schemas.openxmlformats.org/officeDocument/2006/relationships/slide" Target="slides/slide340.xml"/><Relationship Id="rId348" Type="http://schemas.openxmlformats.org/officeDocument/2006/relationships/slide" Target="slides/slide341.xml"/><Relationship Id="rId349" Type="http://schemas.openxmlformats.org/officeDocument/2006/relationships/slide" Target="slides/slide342.xml"/><Relationship Id="rId350" Type="http://schemas.openxmlformats.org/officeDocument/2006/relationships/slide" Target="slides/slide343.xml"/><Relationship Id="rId351" Type="http://schemas.openxmlformats.org/officeDocument/2006/relationships/slide" Target="slides/slide344.xml"/><Relationship Id="rId352" Type="http://schemas.openxmlformats.org/officeDocument/2006/relationships/slide" Target="slides/slide345.xml"/><Relationship Id="rId353" Type="http://schemas.openxmlformats.org/officeDocument/2006/relationships/slide" Target="slides/slide346.xml"/><Relationship Id="rId354" Type="http://schemas.openxmlformats.org/officeDocument/2006/relationships/slide" Target="slides/slide347.xml"/><Relationship Id="rId355" Type="http://schemas.openxmlformats.org/officeDocument/2006/relationships/slide" Target="slides/slide348.xml"/><Relationship Id="rId356" Type="http://schemas.openxmlformats.org/officeDocument/2006/relationships/slide" Target="slides/slide349.xml"/><Relationship Id="rId357" Type="http://schemas.openxmlformats.org/officeDocument/2006/relationships/slide" Target="slides/slide350.xml"/><Relationship Id="rId358" Type="http://schemas.openxmlformats.org/officeDocument/2006/relationships/slide" Target="slides/slide351.xml"/><Relationship Id="rId359" Type="http://schemas.openxmlformats.org/officeDocument/2006/relationships/slide" Target="slides/slide352.xml"/><Relationship Id="rId360" Type="http://schemas.openxmlformats.org/officeDocument/2006/relationships/slide" Target="slides/slide353.xml"/><Relationship Id="rId361" Type="http://schemas.openxmlformats.org/officeDocument/2006/relationships/slide" Target="slides/slide354.xml"/><Relationship Id="rId362" Type="http://schemas.openxmlformats.org/officeDocument/2006/relationships/slide" Target="slides/slide355.xml"/><Relationship Id="rId363" Type="http://schemas.openxmlformats.org/officeDocument/2006/relationships/slide" Target="slides/slide356.xml"/><Relationship Id="rId364" Type="http://schemas.openxmlformats.org/officeDocument/2006/relationships/slide" Target="slides/slide357.xml"/><Relationship Id="rId365" Type="http://schemas.openxmlformats.org/officeDocument/2006/relationships/slide" Target="slides/slide358.xml"/><Relationship Id="rId366" Type="http://schemas.openxmlformats.org/officeDocument/2006/relationships/slide" Target="slides/slide359.xml"/><Relationship Id="rId367" Type="http://schemas.openxmlformats.org/officeDocument/2006/relationships/slide" Target="slides/slide360.xml"/><Relationship Id="rId368" Type="http://schemas.openxmlformats.org/officeDocument/2006/relationships/slide" Target="slides/slide361.xml"/><Relationship Id="rId369" Type="http://schemas.openxmlformats.org/officeDocument/2006/relationships/slide" Target="slides/slide362.xml"/><Relationship Id="rId370" Type="http://schemas.openxmlformats.org/officeDocument/2006/relationships/slide" Target="slides/slide363.xml"/><Relationship Id="rId371" Type="http://schemas.openxmlformats.org/officeDocument/2006/relationships/slide" Target="slides/slide364.xml"/><Relationship Id="rId372" Type="http://schemas.openxmlformats.org/officeDocument/2006/relationships/slide" Target="slides/slide365.xml"/><Relationship Id="rId373" Type="http://schemas.openxmlformats.org/officeDocument/2006/relationships/slide" Target="slides/slide366.xml"/><Relationship Id="rId374" Type="http://schemas.openxmlformats.org/officeDocument/2006/relationships/slide" Target="slides/slide367.xml"/><Relationship Id="rId375" Type="http://schemas.openxmlformats.org/officeDocument/2006/relationships/slide" Target="slides/slide368.xml"/><Relationship Id="rId376" Type="http://schemas.openxmlformats.org/officeDocument/2006/relationships/slide" Target="slides/slide369.xml"/><Relationship Id="rId377" Type="http://schemas.openxmlformats.org/officeDocument/2006/relationships/slide" Target="slides/slide370.xml"/><Relationship Id="rId378" Type="http://schemas.openxmlformats.org/officeDocument/2006/relationships/slide" Target="slides/slide371.xml"/><Relationship Id="rId379" Type="http://schemas.openxmlformats.org/officeDocument/2006/relationships/slide" Target="slides/slide372.xml"/><Relationship Id="rId380" Type="http://schemas.openxmlformats.org/officeDocument/2006/relationships/slide" Target="slides/slide373.xml"/><Relationship Id="rId381" Type="http://schemas.openxmlformats.org/officeDocument/2006/relationships/slide" Target="slides/slide374.xml"/><Relationship Id="rId382" Type="http://schemas.openxmlformats.org/officeDocument/2006/relationships/slide" Target="slides/slide375.xml"/><Relationship Id="rId383" Type="http://schemas.openxmlformats.org/officeDocument/2006/relationships/slide" Target="slides/slide376.xml"/><Relationship Id="rId384" Type="http://schemas.openxmlformats.org/officeDocument/2006/relationships/slide" Target="slides/slide377.xml"/><Relationship Id="rId385" Type="http://schemas.openxmlformats.org/officeDocument/2006/relationships/slide" Target="slides/slide378.xml"/><Relationship Id="rId386" Type="http://schemas.openxmlformats.org/officeDocument/2006/relationships/slide" Target="slides/slide379.xml"/><Relationship Id="rId387" Type="http://schemas.openxmlformats.org/officeDocument/2006/relationships/slide" Target="slides/slide380.xml"/><Relationship Id="rId388" Type="http://schemas.openxmlformats.org/officeDocument/2006/relationships/slide" Target="slides/slide381.xml"/><Relationship Id="rId389" Type="http://schemas.openxmlformats.org/officeDocument/2006/relationships/slide" Target="slides/slide382.xml"/><Relationship Id="rId390" Type="http://schemas.openxmlformats.org/officeDocument/2006/relationships/slide" Target="slides/slide383.xml"/><Relationship Id="rId391" Type="http://schemas.openxmlformats.org/officeDocument/2006/relationships/slide" Target="slides/slide384.xml"/><Relationship Id="rId392" Type="http://schemas.openxmlformats.org/officeDocument/2006/relationships/slide" Target="slides/slide385.xml"/><Relationship Id="rId393" Type="http://schemas.openxmlformats.org/officeDocument/2006/relationships/slide" Target="slides/slide386.xml"/><Relationship Id="rId394" Type="http://schemas.openxmlformats.org/officeDocument/2006/relationships/slide" Target="slides/slide387.xml"/><Relationship Id="rId395" Type="http://schemas.openxmlformats.org/officeDocument/2006/relationships/slide" Target="slides/slide388.xml"/><Relationship Id="rId396" Type="http://schemas.openxmlformats.org/officeDocument/2006/relationships/slide" Target="slides/slide389.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Slide">
    <p:spTree>
      <p:nvGrpSpPr>
        <p:cNvPr id="1" name=""/>
        <p:cNvGrpSpPr/>
        <p:nvPr/>
      </p:nvGrpSpPr>
      <p:grpSpPr>
        <a:xfrm>
          <a:off x="0" y="0"/>
          <a:ext cx="0" cy="0"/>
          <a:chOff x="0" y="0"/>
          <a:chExt cx="0" cy="0"/>
        </a:xfrm>
      </p:grpSpPr>
      <p:sp>
        <p:nvSpPr>
          <p:cNvPr id="11" name="Shape 11"/>
          <p:cNvSpPr/>
          <p:nvPr>
            <p:ph type="title"/>
          </p:nvPr>
        </p:nvSpPr>
        <p:spPr>
          <a:xfrm>
            <a:off x="1524000" y="1122362"/>
            <a:ext cx="9144000" cy="2387601"/>
          </a:xfrm>
          <a:prstGeom prst="rect">
            <a:avLst/>
          </a:prstGeom>
        </p:spPr>
        <p:txBody>
          <a:bodyPr anchor="b"/>
          <a:lstStyle>
            <a:lvl1pPr algn="ctr">
              <a:defRPr sz="6000"/>
            </a:lvl1pPr>
          </a:lstStyle>
          <a:p>
            <a:pPr/>
            <a:r>
              <a:t>Click to edit Master title style</a:t>
            </a:r>
          </a:p>
        </p:txBody>
      </p:sp>
      <p:sp>
        <p:nvSpPr>
          <p:cNvPr id="12" name="Shape 12"/>
          <p:cNvSpPr/>
          <p:nvPr>
            <p:ph type="body" sz="quarter" idx="1"/>
          </p:nvPr>
        </p:nvSpPr>
        <p:spPr>
          <a:xfrm>
            <a:off x="1524000" y="3602037"/>
            <a:ext cx="9144000" cy="1655763"/>
          </a:xfrm>
          <a:prstGeom prst="rect">
            <a:avLst/>
          </a:prstGeom>
        </p:spPr>
        <p:txBody>
          <a:bodyPr/>
          <a:lstStyle>
            <a:lvl1pPr marL="0" indent="0" algn="ctr">
              <a:buSzTx/>
              <a:buFontTx/>
              <a:buNone/>
              <a:defRPr sz="2400"/>
            </a:lvl1pPr>
          </a:lstStyle>
          <a:p>
            <a:pPr/>
            <a:r>
              <a:t>Click to edit Master subtitle style</a:t>
            </a:r>
          </a:p>
        </p:txBody>
      </p:sp>
      <p:sp>
        <p:nvSpPr>
          <p:cNvPr id="13" name="Shape 1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0" name="Shape 20"/>
          <p:cNvSpPr/>
          <p:nvPr>
            <p:ph type="title"/>
          </p:nvPr>
        </p:nvSpPr>
        <p:spPr>
          <a:prstGeom prst="rect">
            <a:avLst/>
          </a:prstGeom>
        </p:spPr>
        <p:txBody>
          <a:bodyPr/>
          <a:lstStyle/>
          <a:p>
            <a:pPr/>
            <a:r>
              <a:t>Click to edit Master title style</a:t>
            </a:r>
          </a:p>
        </p:txBody>
      </p:sp>
      <p:sp>
        <p:nvSpPr>
          <p:cNvPr id="21" name="Shape 21"/>
          <p:cNvSpPr/>
          <p:nvPr>
            <p:ph type="body" idx="1"/>
          </p:nvPr>
        </p:nvSpPr>
        <p:spPr>
          <a:prstGeom prst="rect">
            <a:avLst/>
          </a:prstGeom>
        </p:spPr>
        <p:txBody>
          <a:bodyPr/>
          <a:lstStyle/>
          <a:p>
            <a:pPr/>
            <a:r>
              <a:t>Click to edit Master text styles</a:t>
            </a:r>
          </a:p>
          <a:p>
            <a:pPr lvl="1"/>
            <a:r>
              <a:t>Second level</a:t>
            </a:r>
          </a:p>
          <a:p>
            <a:pPr lvl="2"/>
            <a:r>
              <a:t>Third level</a:t>
            </a:r>
          </a:p>
          <a:p>
            <a:pPr lvl="3"/>
            <a:r>
              <a:t>Fourth level</a:t>
            </a:r>
          </a:p>
          <a:p>
            <a:pPr lvl="4"/>
            <a:r>
              <a:t>Fifth level</a:t>
            </a:r>
          </a:p>
        </p:txBody>
      </p:sp>
      <p:sp>
        <p:nvSpPr>
          <p:cNvPr id="22" name="Shape 2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29" name="Shape 29"/>
          <p:cNvSpPr/>
          <p:nvPr>
            <p:ph type="title"/>
          </p:nvPr>
        </p:nvSpPr>
        <p:spPr>
          <a:xfrm>
            <a:off x="831850" y="1709738"/>
            <a:ext cx="10515600" cy="2852737"/>
          </a:xfrm>
          <a:prstGeom prst="rect">
            <a:avLst/>
          </a:prstGeom>
        </p:spPr>
        <p:txBody>
          <a:bodyPr anchor="b"/>
          <a:lstStyle>
            <a:lvl1pPr>
              <a:defRPr sz="6000"/>
            </a:lvl1pPr>
          </a:lstStyle>
          <a:p>
            <a:pPr/>
            <a:r>
              <a:t>Click to edit Master title style</a:t>
            </a:r>
          </a:p>
        </p:txBody>
      </p:sp>
      <p:sp>
        <p:nvSpPr>
          <p:cNvPr id="30" name="Shape 30"/>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stStyle>
          <a:p>
            <a:pPr/>
            <a:r>
              <a:t>Click to edit Master text styles</a:t>
            </a:r>
          </a:p>
        </p:txBody>
      </p:sp>
      <p:sp>
        <p:nvSpPr>
          <p:cNvPr id="31" name="Shape 3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38" name="Shape 38"/>
          <p:cNvSpPr/>
          <p:nvPr>
            <p:ph type="title"/>
          </p:nvPr>
        </p:nvSpPr>
        <p:spPr>
          <a:prstGeom prst="rect">
            <a:avLst/>
          </a:prstGeom>
        </p:spPr>
        <p:txBody>
          <a:bodyPr/>
          <a:lstStyle/>
          <a:p>
            <a:pPr/>
            <a:r>
              <a:t>Click to edit Master title style</a:t>
            </a:r>
          </a:p>
        </p:txBody>
      </p:sp>
      <p:sp>
        <p:nvSpPr>
          <p:cNvPr id="39" name="Shape 39"/>
          <p:cNvSpPr/>
          <p:nvPr>
            <p:ph type="body" sz="half" idx="1"/>
          </p:nvPr>
        </p:nvSpPr>
        <p:spPr>
          <a:xfrm>
            <a:off x="838200" y="1825625"/>
            <a:ext cx="5181600" cy="4351338"/>
          </a:xfrm>
          <a:prstGeom prst="rect">
            <a:avLst/>
          </a:prstGeom>
        </p:spPr>
        <p:txBody>
          <a:bodyPr/>
          <a:lstStyle/>
          <a:p>
            <a:pPr/>
            <a:r>
              <a:t>Click to edit Master text styles</a:t>
            </a:r>
          </a:p>
          <a:p>
            <a:pPr lvl="1"/>
            <a:r>
              <a:t>Second level</a:t>
            </a:r>
          </a:p>
          <a:p>
            <a:pPr lvl="2"/>
            <a:r>
              <a:t>Third level</a:t>
            </a:r>
          </a:p>
          <a:p>
            <a:pPr lvl="3"/>
            <a:r>
              <a:t>Fourth level</a:t>
            </a:r>
          </a:p>
          <a:p>
            <a:pPr lvl="4"/>
            <a:r>
              <a:t>Fifth level</a:t>
            </a:r>
          </a:p>
        </p:txBody>
      </p:sp>
      <p:sp>
        <p:nvSpPr>
          <p:cNvPr id="40" name="Shape 4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47" name="Shape 47"/>
          <p:cNvSpPr/>
          <p:nvPr>
            <p:ph type="title"/>
          </p:nvPr>
        </p:nvSpPr>
        <p:spPr>
          <a:xfrm>
            <a:off x="839787" y="365125"/>
            <a:ext cx="10515601" cy="1325563"/>
          </a:xfrm>
          <a:prstGeom prst="rect">
            <a:avLst/>
          </a:prstGeom>
        </p:spPr>
        <p:txBody>
          <a:bodyPr/>
          <a:lstStyle/>
          <a:p>
            <a:pPr/>
            <a:r>
              <a:t>Click to edit Master title style</a:t>
            </a:r>
          </a:p>
        </p:txBody>
      </p:sp>
      <p:sp>
        <p:nvSpPr>
          <p:cNvPr id="48" name="Shape 48"/>
          <p:cNvSpPr/>
          <p:nvPr>
            <p:ph type="body" sz="quarter" idx="1"/>
          </p:nvPr>
        </p:nvSpPr>
        <p:spPr>
          <a:xfrm>
            <a:off x="839787" y="1681163"/>
            <a:ext cx="5157789" cy="823913"/>
          </a:xfrm>
          <a:prstGeom prst="rect">
            <a:avLst/>
          </a:prstGeom>
        </p:spPr>
        <p:txBody>
          <a:bodyPr anchor="b"/>
          <a:lstStyle>
            <a:lvl1pPr marL="0" indent="0">
              <a:buSzTx/>
              <a:buFontTx/>
              <a:buNone/>
              <a:defRPr b="1" sz="2400"/>
            </a:lvl1pPr>
          </a:lstStyle>
          <a:p>
            <a:pPr/>
            <a:r>
              <a:t>Click to edit Master text styles</a:t>
            </a:r>
          </a:p>
        </p:txBody>
      </p:sp>
      <p:sp>
        <p:nvSpPr>
          <p:cNvPr id="49" name="Shape 49"/>
          <p:cNvSpPr/>
          <p:nvPr>
            <p:ph type="body" sz="quarter" idx="13"/>
          </p:nvPr>
        </p:nvSpPr>
        <p:spPr>
          <a:xfrm>
            <a:off x="6172200" y="1681163"/>
            <a:ext cx="5183188" cy="823913"/>
          </a:xfrm>
          <a:prstGeom prst="rect">
            <a:avLst/>
          </a:prstGeom>
        </p:spPr>
        <p:txBody>
          <a:bodyPr anchor="b"/>
          <a:lstStyle/>
          <a:p>
            <a:pPr marL="0" indent="0">
              <a:buSzTx/>
              <a:buFontTx/>
              <a:buNone/>
              <a:defRPr b="1" sz="2400"/>
            </a:pPr>
          </a:p>
        </p:txBody>
      </p:sp>
      <p:sp>
        <p:nvSpPr>
          <p:cNvPr id="50" name="Shape 5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57" name="Shape 57"/>
          <p:cNvSpPr/>
          <p:nvPr>
            <p:ph type="title"/>
          </p:nvPr>
        </p:nvSpPr>
        <p:spPr>
          <a:prstGeom prst="rect">
            <a:avLst/>
          </a:prstGeom>
        </p:spPr>
        <p:txBody>
          <a:bodyPr/>
          <a:lstStyle/>
          <a:p>
            <a:pPr/>
            <a:r>
              <a:t>Click to edit Master title style</a:t>
            </a:r>
          </a:p>
        </p:txBody>
      </p:sp>
      <p:sp>
        <p:nvSpPr>
          <p:cNvPr id="58" name="Shape 5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65" name="Shape 6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72" name="Shape 72"/>
          <p:cNvSpPr/>
          <p:nvPr>
            <p:ph type="title"/>
          </p:nvPr>
        </p:nvSpPr>
        <p:spPr>
          <a:xfrm>
            <a:off x="839787" y="457200"/>
            <a:ext cx="3932239" cy="1600200"/>
          </a:xfrm>
          <a:prstGeom prst="rect">
            <a:avLst/>
          </a:prstGeom>
        </p:spPr>
        <p:txBody>
          <a:bodyPr anchor="b"/>
          <a:lstStyle>
            <a:lvl1pPr>
              <a:defRPr sz="3200"/>
            </a:lvl1pPr>
          </a:lstStyle>
          <a:p>
            <a:pPr/>
            <a:r>
              <a:t>Click to edit Master title style</a:t>
            </a:r>
          </a:p>
        </p:txBody>
      </p:sp>
      <p:sp>
        <p:nvSpPr>
          <p:cNvPr id="73" name="Shape 73"/>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Click to edit Master text styles</a:t>
            </a:r>
          </a:p>
          <a:p>
            <a:pPr lvl="1"/>
            <a:r>
              <a:t>Second level</a:t>
            </a:r>
          </a:p>
          <a:p>
            <a:pPr lvl="2"/>
            <a:r>
              <a:t>Third level</a:t>
            </a:r>
          </a:p>
          <a:p>
            <a:pPr lvl="3"/>
            <a:r>
              <a:t>Fourth level</a:t>
            </a:r>
          </a:p>
          <a:p>
            <a:pPr lvl="4"/>
            <a:r>
              <a:t>Fifth level</a:t>
            </a:r>
          </a:p>
        </p:txBody>
      </p:sp>
      <p:sp>
        <p:nvSpPr>
          <p:cNvPr id="74" name="Shape 74"/>
          <p:cNvSpPr/>
          <p:nvPr>
            <p:ph type="body" sz="quarter" idx="13"/>
          </p:nvPr>
        </p:nvSpPr>
        <p:spPr>
          <a:xfrm>
            <a:off x="839787" y="2057400"/>
            <a:ext cx="3932239" cy="3811588"/>
          </a:xfrm>
          <a:prstGeom prst="rect">
            <a:avLst/>
          </a:prstGeom>
        </p:spPr>
        <p:txBody>
          <a:bodyPr/>
          <a:lstStyle/>
          <a:p>
            <a:pPr marL="0" indent="0">
              <a:buSzTx/>
              <a:buFontTx/>
              <a:buNone/>
              <a:defRPr sz="1600"/>
            </a:pPr>
          </a:p>
        </p:txBody>
      </p:sp>
      <p:sp>
        <p:nvSpPr>
          <p:cNvPr id="75" name="Shape 7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82" name="Shape 82"/>
          <p:cNvSpPr/>
          <p:nvPr>
            <p:ph type="title"/>
          </p:nvPr>
        </p:nvSpPr>
        <p:spPr>
          <a:xfrm>
            <a:off x="839787" y="457200"/>
            <a:ext cx="3932239" cy="1600200"/>
          </a:xfrm>
          <a:prstGeom prst="rect">
            <a:avLst/>
          </a:prstGeom>
        </p:spPr>
        <p:txBody>
          <a:bodyPr anchor="b"/>
          <a:lstStyle>
            <a:lvl1pPr>
              <a:defRPr sz="3200"/>
            </a:lvl1pPr>
          </a:lstStyle>
          <a:p>
            <a:pPr/>
            <a:r>
              <a:t>Click to edit Master title style</a:t>
            </a:r>
          </a:p>
        </p:txBody>
      </p:sp>
      <p:sp>
        <p:nvSpPr>
          <p:cNvPr id="83" name="Shape 83"/>
          <p:cNvSpPr/>
          <p:nvPr>
            <p:ph type="pic" sz="half" idx="13"/>
          </p:nvPr>
        </p:nvSpPr>
        <p:spPr>
          <a:xfrm>
            <a:off x="5183187" y="987425"/>
            <a:ext cx="6172201" cy="4873625"/>
          </a:xfrm>
          <a:prstGeom prst="rect">
            <a:avLst/>
          </a:prstGeom>
        </p:spPr>
        <p:txBody>
          <a:bodyPr lIns="91439" rIns="91439">
            <a:noAutofit/>
          </a:bodyPr>
          <a:lstStyle/>
          <a:p>
            <a:pPr/>
          </a:p>
        </p:txBody>
      </p:sp>
      <p:sp>
        <p:nvSpPr>
          <p:cNvPr id="84" name="Shape 84"/>
          <p:cNvSpPr/>
          <p:nvPr>
            <p:ph type="body" sz="quarter" idx="1"/>
          </p:nvPr>
        </p:nvSpPr>
        <p:spPr>
          <a:xfrm>
            <a:off x="839787" y="2057400"/>
            <a:ext cx="3932239" cy="3811588"/>
          </a:xfrm>
          <a:prstGeom prst="rect">
            <a:avLst/>
          </a:prstGeom>
        </p:spPr>
        <p:txBody>
          <a:bodyPr/>
          <a:lstStyle>
            <a:lvl1pPr marL="0" indent="0">
              <a:buSzTx/>
              <a:buFontTx/>
              <a:buNone/>
              <a:defRPr sz="1600"/>
            </a:lvl1pPr>
          </a:lstStyle>
          <a:p>
            <a:pPr/>
            <a:r>
              <a:t>Click to edit Master text styles</a:t>
            </a:r>
          </a:p>
        </p:txBody>
      </p:sp>
      <p:sp>
        <p:nvSpPr>
          <p:cNvPr id="85" name="Shape 8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92" name="Shape 92"/>
          <p:cNvSpPr/>
          <p:nvPr>
            <p:ph type="title"/>
          </p:nvPr>
        </p:nvSpPr>
        <p:spPr>
          <a:prstGeom prst="rect">
            <a:avLst/>
          </a:prstGeom>
        </p:spPr>
        <p:txBody>
          <a:bodyPr/>
          <a:lstStyle/>
          <a:p>
            <a:pPr/>
            <a:r>
              <a:t>Click to edit Master title style</a:t>
            </a:r>
          </a:p>
        </p:txBody>
      </p:sp>
      <p:sp>
        <p:nvSpPr>
          <p:cNvPr id="93" name="Shape 93"/>
          <p:cNvSpPr/>
          <p:nvPr>
            <p:ph type="body" idx="1"/>
          </p:nvPr>
        </p:nvSpPr>
        <p:spPr>
          <a:prstGeom prst="rect">
            <a:avLst/>
          </a:prstGeom>
        </p:spPr>
        <p:txBody>
          <a:bodyPr/>
          <a:lstStyle/>
          <a:p>
            <a:pPr/>
            <a:r>
              <a:t>Click to edit Master text styles</a:t>
            </a:r>
          </a:p>
          <a:p>
            <a:pPr lvl="1"/>
            <a:r>
              <a:t>Second level</a:t>
            </a:r>
          </a:p>
          <a:p>
            <a:pPr lvl="2"/>
            <a:r>
              <a:t>Third level</a:t>
            </a:r>
          </a:p>
          <a:p>
            <a:pPr lvl="3"/>
            <a:r>
              <a:t>Fourth level</a:t>
            </a:r>
          </a:p>
          <a:p>
            <a:pPr lvl="4"/>
            <a:r>
              <a:t>Fifth level</a:t>
            </a:r>
          </a:p>
        </p:txBody>
      </p:sp>
      <p:sp>
        <p:nvSpPr>
          <p:cNvPr id="94" name="Shape 9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101" name="Shape 101"/>
          <p:cNvSpPr/>
          <p:nvPr>
            <p:ph type="title"/>
          </p:nvPr>
        </p:nvSpPr>
        <p:spPr>
          <a:xfrm>
            <a:off x="8724900" y="365125"/>
            <a:ext cx="2628900" cy="5811838"/>
          </a:xfrm>
          <a:prstGeom prst="rect">
            <a:avLst/>
          </a:prstGeom>
        </p:spPr>
        <p:txBody>
          <a:bodyPr/>
          <a:lstStyle/>
          <a:p>
            <a:pPr/>
            <a:r>
              <a:t>Click to edit Master title style</a:t>
            </a:r>
          </a:p>
        </p:txBody>
      </p:sp>
      <p:sp>
        <p:nvSpPr>
          <p:cNvPr id="102" name="Shape 102"/>
          <p:cNvSpPr/>
          <p:nvPr>
            <p:ph type="body" idx="1"/>
          </p:nvPr>
        </p:nvSpPr>
        <p:spPr>
          <a:xfrm>
            <a:off x="838200" y="365125"/>
            <a:ext cx="7734300" cy="5811838"/>
          </a:xfrm>
          <a:prstGeom prst="rect">
            <a:avLst/>
          </a:prstGeom>
        </p:spPr>
        <p:txBody>
          <a:bodyPr/>
          <a:lstStyle/>
          <a:p>
            <a:pPr/>
            <a:r>
              <a:t>Click to edit Master text styles</a:t>
            </a:r>
          </a:p>
          <a:p>
            <a:pPr lvl="1"/>
            <a:r>
              <a:t>Second level</a:t>
            </a:r>
          </a:p>
          <a:p>
            <a:pPr lvl="2"/>
            <a:r>
              <a:t>Third level</a:t>
            </a:r>
          </a:p>
          <a:p>
            <a:pPr lvl="3"/>
            <a:r>
              <a:t>Fourth level</a:t>
            </a:r>
          </a:p>
          <a:p>
            <a:pPr lvl="4"/>
            <a:r>
              <a:t>Fifth level</a:t>
            </a:r>
          </a:p>
        </p:txBody>
      </p:sp>
      <p:sp>
        <p:nvSpPr>
          <p:cNvPr id="103" name="Shape 10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Click to edit Master title style</a:t>
            </a:r>
          </a:p>
        </p:txBody>
      </p:sp>
      <p:sp>
        <p:nvSpPr>
          <p:cNvPr id="3" name="Shape 3"/>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Click to edit Master text styles</a:t>
            </a:r>
          </a:p>
          <a:p>
            <a:pPr lvl="1"/>
            <a:r>
              <a:t>Second level</a:t>
            </a:r>
          </a:p>
          <a:p>
            <a:pPr lvl="2"/>
            <a:r>
              <a:t>Third level</a:t>
            </a:r>
          </a:p>
          <a:p>
            <a:pPr lvl="3"/>
            <a:r>
              <a:t>Fourth level</a:t>
            </a:r>
          </a:p>
          <a:p>
            <a:pPr lvl="4"/>
            <a:r>
              <a:t>Fifth level</a:t>
            </a:r>
          </a:p>
        </p:txBody>
      </p:sp>
      <p:sp>
        <p:nvSpPr>
          <p:cNvPr id="4" name="Shape 4"/>
          <p:cNvSpPr/>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helterfromthestorm.com/exec-directors.htm" TargetMode="Externa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4NOzrSoMrwc&amp;index=195&amp;list=PLOVTKlKQ_Ku-w4CjqopP61pfPngtywS3g" TargetMode="Externa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V7RnqR6DY9I" TargetMode="Externa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nnedv.org/policy/issues/funding.html" TargetMode="Externa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nnedv.org/policy/issues/funding.html" TargetMode="Externa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HXZjQtNTU0" TargetMode="Externa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rantsnorthwest.com/understanding-tax-exempt-status/" TargetMode="Externa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rantsnorthwest.com/" TargetMode="External"/><Relationship Id="rId3" Type="http://schemas.openxmlformats.org/officeDocument/2006/relationships/hyperlink" Target="http://www.grantsnorthwest.com/understanding-tax-exempt-status/" TargetMode="Externa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localnonprofitorganizations.com/" TargetMode="Externa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rs.gov/pub/irs-pdf/f1023.pdf" TargetMode="External"/><Relationship Id="rId3" Type="http://schemas.openxmlformats.org/officeDocument/2006/relationships/hyperlink" Target="http://www.localnonprofitorganizations.com/" TargetMode="Externa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EGFvEAinPn8" TargetMode="Externa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grantspace.org/Tools/Knowledge-Base/Nonprofit-Management/Establishment/ein" TargetMode="Externa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rantspace.org/Tools/Knowledge-Base/Nonprofit-Management/Establishment/articles-of-incorporation" TargetMode="External"/><Relationship Id="rId3" Type="http://schemas.openxmlformats.org/officeDocument/2006/relationships/hyperlink" Target="http://www.dmlp.org/legal-guide/articles-incorporation-nonprofits" TargetMode="Externa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tess2.uspto.gov/bin/gate.exe?f=login&amp;p_lang=english&amp;p_d=trmk" TargetMode="External"/><Relationship Id="rId3" Type="http://schemas.openxmlformats.org/officeDocument/2006/relationships/hyperlink" Target="http://www.sba.gov/content/how-name-business" TargetMode="Externa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dealist.org/info/Nonprofits/Gov1" TargetMode="Externa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dealist.org/info/Nonprofits/Gov1" TargetMode="Externa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dealist.org/info/Nonprofits/Gov1" TargetMode="Externa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dealist.org/info/Nonprofits/Gov1" TargetMode="Externa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dealist.org/info/Nonprofits/Gov1" TargetMode="Externa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tancounty.com/dvcc/bylaws.shtm" TargetMode="Externa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rantspace.org/Tools/Knowledge-Base/Nonprofit-Management/Boards/legal-duties-of-the-nonprofit-board" TargetMode="Externa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0rk2f5JwCpI" TargetMode="Externa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PMJ-xSuW5sU" TargetMode="Externa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info.sos.state.tx.us/pls/pub/readtac$ext.TacPage?sl=R&amp;app=9&amp;p_dir=&amp;p_rloc=&amp;p_tloc=&amp;p_ploc=&amp;pg=1&amp;p_tac=&amp;ti=1&amp;pt=15&amp;ch=379&amp;rl=1" TargetMode="External"/><Relationship Id="rId3" Type="http://schemas.openxmlformats.org/officeDocument/2006/relationships/hyperlink" Target="http://info.sos.state.tx.us/pls/pub/readtac$ext.TacPage?sl=R&amp;app=9&amp;p_dir=&amp;p_rloc=&amp;p_tloc=&amp;p_ploc=&amp;pg=1&amp;p_tac=&amp;ti=1&amp;pt=15&amp;ch=379&amp;rl=603" TargetMode="Externa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hehotline.org/resources/fvpsa/" TargetMode="Externa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legalmomentum.org/history-vawa" TargetMode="External"/><Relationship Id="rId3" Type="http://schemas.openxmlformats.org/officeDocument/2006/relationships/hyperlink" Target="https://www.ncjrs.gov/ovc_archives/factsheets/cvfvca.htm" TargetMode="Externa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portal.hud.gov/hudportal/HUD?src=/program_offices/comm_planning/communitydevelopment/programs" TargetMode="Externa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caselaw.lp.findlaw.com/txcodes/hr005100.html" TargetMode="External"/><Relationship Id="rId3" Type="http://schemas.openxmlformats.org/officeDocument/2006/relationships/hyperlink" Target="http://www.statutes.legis.state.tx.us/Docs/HR/htm/HR.51.htm" TargetMode="External"/><Relationship Id="rId4" Type="http://schemas.openxmlformats.org/officeDocument/2006/relationships/hyperlink" Target="http://info.sos.state.tx.us/pls/pub/readtac$ext.TacPage?sl=R&amp;app=9&amp;p_dir=&amp;p_rloc=&amp;p_tloc=&amp;p_ploc=&amp;pg=1&amp;p_tac=&amp;ti=1&amp;pt=15&amp;ch=379&amp;rl=605" TargetMode="External"/></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os.state.tx.us/tac/" TargetMode="External"/><Relationship Id="rId3" Type="http://schemas.openxmlformats.org/officeDocument/2006/relationships/hyperlink" Target="http://info.sos.state.tx.us/pls/pub/readtac$ext.ViewTAC?tac_view=4&amp;ti=1&amp;pt=15&amp;ch=379" TargetMode="External"/></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hhsc.state.tx.us/help/family-violence.shtml#Eligibility" TargetMode="External"/></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hhsc.state.tx.us/help/family-violence.shtml#Services" TargetMode="Externa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info.sos.state.tx.us/pls/pub/readtac$ext.TacPage?sl=R&amp;app=9&amp;p_dir=&amp;p_rloc=&amp;p_tloc=&amp;p_ploc=&amp;pg=1&amp;p_tac=&amp;ti=1&amp;pt=15&amp;ch=379&amp;rl=701" TargetMode="Externa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info.sos.state.tx.us/pls/pub/readtac$ext.TacPage?sl=R&amp;app=9&amp;p_dir=&amp;p_rloc=&amp;p_tloc=&amp;p_ploc=&amp;pg=1&amp;p_tac=&amp;ti=1&amp;pt=15&amp;ch=379&amp;rl=701" TargetMode="External"/></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info.sos.state.tx.us/pls/pub/readtac$ext.TacPage?sl=R&amp;app=9&amp;p_dir=&amp;p_rloc=&amp;p_tloc=&amp;p_ploc=&amp;pg=1&amp;p_tac=&amp;ti=1&amp;pt=15&amp;ch=379&amp;rl=701" TargetMode="External"/></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info.sos.state.tx.us/pls/pub/readtac$ext.TacPage?sl=R&amp;app=9&amp;p_dir=&amp;p_rloc=&amp;p_tloc=&amp;p_ploc=&amp;pg=1&amp;p_tac=&amp;ti=1&amp;pt=15&amp;ch=379&amp;rl=701" TargetMode="Externa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info.sos.state.tx.us/pls/pub/readtac$ext.TacPage?sl=R&amp;app=9&amp;p_dir=&amp;p_rloc=&amp;p_tloc=&amp;p_ploc=&amp;pg=1&amp;p_tac=&amp;ti=1&amp;pt=15&amp;ch=379&amp;rl=701" TargetMode="External"/></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OBQwf5zWlh8" TargetMode="External"/></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0QYa7fgqejo" TargetMode="External"/><Relationship Id="rId3" Type="http://schemas.openxmlformats.org/officeDocument/2006/relationships/hyperlink" Target="http://info.sos.state.tx.us/pls/pub/readtac$ext.TacPage?sl=R&amp;app=9&amp;p_dir=&amp;p_rloc=&amp;p_tloc=&amp;p_ploc=&amp;pg=1&amp;p_tac=&amp;ti=1&amp;pt=15&amp;ch=379&amp;rl=506" TargetMode="External"/></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info.sos.state.tx.us/pls/pub/readtac$ext.ViewTAC?tac_view=5&amp;ti=1&amp;pt=15&amp;ch=379&amp;sch=D&amp;div=7&amp;rl=Y" TargetMode="External"/></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info.sos.state.tx.us/pls/pub/readtac$ext.TacPage?sl=R&amp;app=9&amp;p_dir=&amp;p_rloc=&amp;p_tloc=&amp;p_ploc=&amp;pg=1&amp;p_tac=&amp;ti=1&amp;pt=15&amp;ch=379&amp;rl=1" TargetMode="External"/></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info.sos.state.tx.us/pls/pub/readtac$ext.TacPage?sl=R&amp;app=9&amp;p_dir=&amp;p_rloc=&amp;p_tloc=&amp;p_ploc=&amp;pg=1&amp;p_tac=&amp;ti=1&amp;pt=15&amp;ch=379&amp;rl=605" TargetMode="External"/></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cdsv.org/images/DVSheltersADA.pdf" TargetMode="External"/></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cdsv.org/images/DVSheltersADA.pdf" TargetMode="External"/></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cdsv.org/images/DVSheltersADA.pdf" TargetMode="External"/></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DfJ50NSOzx0" TargetMode="External"/></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U1S1K7FpBOg" TargetMode="External"/></Relationships>

</file>

<file path=ppt/slides/_rels/slide7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ndvawnow.org/en/articles/1385-programme-budgeting.html" TargetMode="External"/></Relationships>

</file>

<file path=ppt/slides/_rels/slide7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ndvawnow.org/en/articles/1385-programme-budgeting.html" TargetMode="External"/></Relationships>

</file>

<file path=ppt/slides/_rels/slide7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ndvawnow.org/en/articles/1385-programme-budgeting.html" TargetMode="External"/></Relationships>

</file>

<file path=ppt/slides/_rels/slide7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ndvawnow.org/en/articles/1385-programme-budgeting.html" TargetMode="External"/></Relationships>

</file>

<file path=ppt/slides/_rels/slide7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ndvawnow.org/en/articles/1385-programme-budgeting.html" TargetMode="External"/></Relationships>

</file>

<file path=ppt/slides/_rels/slide8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ompasspoint.org/board-cafe/sample-conflict-interest-policy" TargetMode="External"/></Relationships>

</file>

<file path=ppt/slides/_rels/slide9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foundationcenter.org/getstarted/tutorials/prop_budgt/pbb_element.html" TargetMode="External"/></Relationships>

</file>

<file path=ppt/slides/_rels/slide9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2mM2xbkaIbo" TargetMode="External"/></Relationships>

</file>

<file path=ppt/slides/_rels/slide10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foundationcenter.adobeconnect.com/_a1014556160/p8czm559yp2/?launcher=false&amp;fcsContent=true&amp;pbMode=normal" TargetMode="External"/></Relationships>

</file>

<file path=ppt/slides/_rels/slide10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AuiH5Ots3Ro" TargetMode="External"/><Relationship Id="rId3" Type="http://schemas.openxmlformats.org/officeDocument/2006/relationships/hyperlink" Target="http://www.caravanstudios.org/" TargetMode="External"/><Relationship Id="rId4" Type="http://schemas.openxmlformats.org/officeDocument/2006/relationships/hyperlink" Target="http://www.laurashouse.org/" TargetMode="External"/><Relationship Id="rId5" Type="http://schemas.openxmlformats.org/officeDocument/2006/relationships/hyperlink" Target="http://www.mcwctx.org/" TargetMode="External"/></Relationships>

</file>

<file path=ppt/slides/_rels/slide1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foundationcenter.adobeconnect.com/_a1014556160/p390q29vp8m/?launcher=false&amp;fcsContent=true&amp;pbMode=normal" TargetMode="External"/></Relationships>

</file>

<file path=ppt/slides/_rels/slide1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foundationcenter.adobeconnect.com/_a1014556160/p390q29vp8m/?launcher=false&amp;fcsContent=true&amp;pbMode=normal" TargetMode="External"/></Relationships>

</file>

<file path=ppt/slides/_rels/slide1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AWAftZN1wyw" TargetMode="External"/></Relationships>

</file>

<file path=ppt/slides/_rels/slide11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n.gov/cji/files/VS_How_The_Earth.pdf" TargetMode="External"/></Relationships>

</file>

<file path=ppt/slides/_rels/slide1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n.gov/cji/files/VS_How_The_Earth.pdf" TargetMode="External"/></Relationships>

</file>

<file path=ppt/slides/_rels/slide1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n.gov/cji/files/VS_How_The_Earth.pdf" TargetMode="External"/></Relationships>

</file>

<file path=ppt/slides/_rels/slide1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n.gov/cji/files/VS_How_The_Earth.pdf" TargetMode="External"/></Relationships>

</file>

<file path=ppt/slides/_rels/slide1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n.gov/cji/files/VS_How_The_Earth.pdf" TargetMode="External"/></Relationships>

</file>

<file path=ppt/slides/_rels/slide1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n.gov/cji/files/VS_How_The_Earth.pdf" TargetMode="External"/></Relationships>

</file>

<file path=ppt/slides/_rels/slide1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n.gov/cji/files/VS_How_The_Earth.pdf" TargetMode="External"/></Relationships>

</file>

<file path=ppt/slides/_rels/slide1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n.gov/cji/files/VS_How_The_Earth.pdf" TargetMode="External"/></Relationships>

</file>

<file path=ppt/slides/_rels/slide12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n.gov/cji/files/VS_How_The_Earth.pdf" TargetMode="External"/></Relationships>

</file>

<file path=ppt/slides/_rels/slide1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n.gov/cji/files/VS_How_The_Earth.pdf" TargetMode="External"/></Relationships>

</file>

<file path=ppt/slides/_rels/slide1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n.gov/cji/files/VS_How_The_Earth.pdf" TargetMode="External"/></Relationships>

</file>

<file path=ppt/slides/_rels/slide1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n.gov/cji/files/VS_How_The_Earth.pdf" TargetMode="External"/></Relationships>

</file>

<file path=ppt/slides/_rels/slide1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n.gov/cji/files/VS_How_The_Earth.pdf" TargetMode="External"/></Relationships>

</file>

<file path=ppt/slides/_rels/slide13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k7it3ON-EkQ" TargetMode="External"/></Relationships>

</file>

<file path=ppt/slides/_rels/slide13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o_SPY2s1LTE" TargetMode="External"/></Relationships>

</file>

<file path=ppt/slides/_rels/slide15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w-c-a.org/pdfs.vawaguide.pdf" TargetMode="External"/></Relationships>

</file>

<file path=ppt/slides/_rels/slide15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fcc.gov/guides/telecommunications-relay-service-trs" TargetMode="External"/></Relationships>

</file>

<file path=ppt/slides/_rels/slide15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fcc.gov/guides/711-telecommunications-relay-service" TargetMode="External"/></Relationships>

</file>

<file path=ppt/slides/_rels/slide16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bouttty.com/" TargetMode="External"/></Relationships>

</file>

<file path=ppt/slides/_rels/slide16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XZl0g-82g8g" TargetMode="External"/></Relationships>

</file>

<file path=ppt/slides/_rels/slide16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ssistech.com/products/Fire-Alarm-Systems.htm" TargetMode="External"/></Relationships>

</file>

<file path=ppt/slides/_rels/slide16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feplace.org/about/programs-and-services/disability-services-asap/" TargetMode="External"/><Relationship Id="rId3" Type="http://schemas.openxmlformats.org/officeDocument/2006/relationships/hyperlink" Target="http://nnedv.org/resources/dv-hiv-aids-toolkit/168-dv-hiv-aids-handouts/4328-hiv-aids-conversation-guide.html" TargetMode="External"/></Relationships>

</file>

<file path=ppt/slides/_rels/slide16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nnedv.org/mdocs-posts/positively-safe_2014_handout_universal-precautions/" TargetMode="External"/></Relationships>

</file>

<file path=ppt/slides/_rels/slide16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nnedv.org/dv-hivaids-toolkit/" TargetMode="External"/></Relationships>

</file>

<file path=ppt/slides/_rels/slide16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SSDpO6NzSe4" TargetMode="External"/></Relationships>

</file>

<file path=ppt/slides/_rels/slide16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ISjv6Y6-6Wg" TargetMode="External"/></Relationships>

</file>

<file path=ppt/slides/_rels/slide17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ck9T_7HfuI0" TargetMode="External"/></Relationships>

</file>

<file path=ppt/slides/_rels/slide17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info.sos.state.tx.us/pls/pub/readtac$ext.TacPage?sl=R&amp;app=9&amp;p_dir=&amp;p_rloc=&amp;p_tloc=&amp;p_ploc=&amp;pg=1&amp;p_tac=&amp;ti=1&amp;pt=15&amp;ch=379&amp;rl=701" TargetMode="External"/></Relationships>

</file>

<file path=ppt/slides/_rels/slide17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uOwQ_mdAg6c" TargetMode="External"/></Relationships>

</file>

<file path=ppt/slides/_rels/slide17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vawnet.org/domestic-violence/summary.php?doc_id=897&amp;find_type=web_desc_GC" TargetMode="External"/></Relationships>

</file>

<file path=ppt/slides/_rels/slide18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vawnet.org/domestic-violence/summary.php?doc_id=897&amp;find_type=web_desc_GC" TargetMode="External"/></Relationships>

</file>

<file path=ppt/slides/_rels/slide18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vawnet.org/domestic-violence/summary.php?doc_id=897&amp;find_type=web_desc_GC" TargetMode="External"/></Relationships>

</file>

<file path=ppt/slides/_rels/slide18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vawnet.org/domestic-violence/summary.php?doc_id=897&amp;find_type=web_desc_GC" TargetMode="External"/></Relationships>

</file>

<file path=ppt/slides/_rels/slide19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vawnet.org/domestic-violence/summary.php?doc_id=897&amp;find_type=web_desc_GC" TargetMode="External"/></Relationships>

</file>

<file path=ppt/slides/_rels/slide20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vawnet.org/domestic-violence/summary.php?doc_id=897&amp;find_type=web_desc_GC" TargetMode="External"/></Relationships>

</file>

<file path=ppt/slides/_rels/slide20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cdsv.org/images/NCDSV_DVSafetyPlan_updated2013.pdf" TargetMode="External"/></Relationships>

</file>

<file path=ppt/slides/_rels/slide20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vawnet.org/domestic-violence/summary.php?doc_id=897&amp;find_type=web_desc_GC" TargetMode="External"/></Relationships>

</file>

<file path=ppt/slides/_rels/slide20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fM8it2buLzE" TargetMode="External"/></Relationships>

</file>

<file path=ppt/slides/_rels/slide20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1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i0q71k8IC4Q" TargetMode="External"/></Relationships>

</file>

<file path=ppt/slides/_rels/slide22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fris.org/Resources/PDFs-ToolKitDisabilities/Section-C/C3.%20Tips%20for%20Communicating%20with%20Persons%20with%20Disabilities.pdf" TargetMode="External"/></Relationships>

</file>

<file path=ppt/slides/_rels/slide23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ebcache.googleusercontent.com/search?q=cache:_wFgC2QjQBsJ:www.ncadv.org/files/SubstanceAbuse.pdf+&amp;cd=1&amp;hl=en&amp;ct=clnk&amp;gl=us" TargetMode="External"/><Relationship Id="rId3" Type="http://schemas.openxmlformats.org/officeDocument/2006/relationships/hyperlink" Target="http://www.youtube.com/watch?v=Ba2vzEDatCo" TargetMode="External"/></Relationships>

</file>

<file path=ppt/slides/_rels/slide23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hs.state.il.us/" TargetMode="External"/><Relationship Id="rId3" Type="http://schemas.openxmlformats.org/officeDocument/2006/relationships/hyperlink" Target="https://www.dhs.state.il.us/page.aspx?item=38459" TargetMode="External"/></Relationships>

</file>

<file path=ppt/slides/_rels/slide23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ebcache.googleusercontent.com/search?q=cache:_wFgC2QjQBsJ:www.ncadv.org/files/SubstanceAbuse.pdf+&amp;cd=1&amp;hl=en&amp;ct=clnk&amp;gl=us" TargetMode="External"/><Relationship Id="rId3" Type="http://schemas.openxmlformats.org/officeDocument/2006/relationships/hyperlink" Target="http://www.youtube.com/watch?v=Ba2vzEDatCo" TargetMode="External"/></Relationships>

</file>

<file path=ppt/slides/_rels/slide23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Ba2vzEDatCo" TargetMode="External"/></Relationships>

</file>

<file path=ppt/slides/_rels/slide23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3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pps.rainn.org/policy/" TargetMode="External"/></Relationships>

</file>

<file path=ppt/slides/_rels/slide24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pps.rainn.org/policy/" TargetMode="External"/></Relationships>

</file>

<file path=ppt/slides/_rels/slide24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ebcache.googleusercontent.com/search?q=cache:25Uc0pNcK5kJ:https://hhs.texas.gov/sites/default/files/documents/services/safety/familyviolenceprogram/fvdfpsmou.docx+&amp;cd=1&amp;hl=en&amp;ct=clnk&amp;gl=us" TargetMode="External"/></Relationships>

</file>

<file path=ppt/slides/_rels/slide24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dfps.state.tx.us/Investigations/domestic_violence.asp" TargetMode="External"/></Relationships>

</file>

<file path=ppt/slides/_rels/slide25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nnedv.org/mdocs-posts/client-limited-release-of-information-form-english/" TargetMode="External"/></Relationships>

</file>

<file path=ppt/slides/_rels/slide25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ebcache.googleusercontent.com/search?q=cache:H4FSDrhZxmcJ:https://www.futureswithoutviolence.org/userfiles/file/Children_and_Families/InfoSharing.pdf+&amp;cd=5&amp;hl=en&amp;ct=clnk&amp;gl=us" TargetMode="External"/></Relationships>

</file>

<file path=ppt/slides/_rels/slide25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7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95ovIJ3dsNk" TargetMode="External"/></Relationships>

</file>

<file path=ppt/slides/_rels/slide27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thehotline.org/2013/04/safety-planning-with-children/" TargetMode="External"/></Relationships>

</file>

<file path=ppt/slides/_rels/slide28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ucsfchildcarehealth.org/pdfs/Curricula/CCHA/12_CCHA_ChildAbuse_0406_FNL.pdf;and" TargetMode="External"/><Relationship Id="rId3" Type="http://schemas.openxmlformats.org/officeDocument/2006/relationships/hyperlink" Target="http://www.aacap.org/AACAP/Families_and_Youth/Facts_for_Families/Facts_for_Families_Pages/Child_Abuse_The_Hidden_Bruises_05.aspx" TargetMode="External"/></Relationships>

</file>

<file path=ppt/slides/_rels/slide28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ctsnorg/" TargetMode="External"/><Relationship Id="rId3" Type="http://schemas.openxmlformats.org/officeDocument/2006/relationships/hyperlink" Target="http://www.nctsn.org/products/nctsn-affiliated-resources/needs-children-domestic-violence-shelters" TargetMode="External"/></Relationships>

</file>

<file path=ppt/slides/_rels/slide29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brVOYtNMmKk" TargetMode="External"/></Relationships>

</file>

<file path=ppt/slides/_rels/slide29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9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29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29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30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30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30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30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30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30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30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30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30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30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3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3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3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3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3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vawnet.org/summary.php?doc_id=1842&amp;find_type=web_sum_NRCDV" TargetMode="External"/></Relationships>

</file>

<file path=ppt/slides/_rels/slide3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wjp.org/" TargetMode="External"/><Relationship Id="rId3" Type="http://schemas.openxmlformats.org/officeDocument/2006/relationships/hyperlink" Target="http://www.bwjp.org/assets/documents/pdfs/reducing_language_barriers_to_combating_domestic_violence.pdf" TargetMode="External"/></Relationships>

</file>

<file path=ppt/slides/_rels/slide3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wjp.org/" TargetMode="External"/><Relationship Id="rId3" Type="http://schemas.openxmlformats.org/officeDocument/2006/relationships/hyperlink" Target="http://www.bwjp.org/assets/documents/pdfs/reducing_language_barriers_to_combating_domestic_violence.pdf" TargetMode="External"/></Relationships>

</file>

<file path=ppt/slides/_rels/slide3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futureswithoutviolence.org/userfiles/file/ImmigrantWomen/Culture%20Handbook.pdf" TargetMode="External"/></Relationships>

</file>

<file path=ppt/slides/_rels/slide3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Awwy-NmGTvY" TargetMode="External"/></Relationships>

</file>

<file path=ppt/slides/_rels/slide31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2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n.gov/cji/files/VS_How_The_Earth.pdf" TargetMode="External"/></Relationships>

</file>

<file path=ppt/slides/_rels/slide32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ovc.gov/model-standards/glossary.html" TargetMode="External"/></Relationships>

</file>

<file path=ppt/slides/_rels/slide32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familyhomelessness.org/" TargetMode="External"/></Relationships>

</file>

<file path=ppt/slides/_rels/slide33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ovc.gov/model%20standards/program_%20standards_%201.html" TargetMode="External"/></Relationships>

</file>

<file path=ppt/slides/_rels/slide33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homeless.samhsa.gov/" TargetMode="External"/></Relationships>

</file>

<file path=ppt/slides/_rels/slide33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homeless.samhsa.gov/" TargetMode="External"/></Relationships>

</file>

<file path=ppt/slides/_rels/slide33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ebcache.googleusercontent.com/search?q=cache:naBeINX9HQMJ:www.traumacenter.org/products/pdf_files/shelter_from_storm.pdf+&amp;cd=2&amp;hl=en&amp;ct=clnk&amp;gl=us" TargetMode="External"/></Relationships>

</file>

<file path=ppt/slides/_rels/slide33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teTApTq4shk" TargetMode="External"/></Relationships>

</file>

<file path=ppt/slides/_rels/slide34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4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356.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35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journals.ebsco.com.ezproxy.shsu.edu/Direct.asp?AccessToken=2399S9S8SF3SYFBE9HSY1X22BLZA893LSA&amp;Show=Object" TargetMode="External"/></Relationships>

</file>

<file path=ppt/slides/_rels/slide35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journals.ebsco.com.ezproxy.shsu.edu/Direct.asp?AccessToken=2399S9S8SF3SYFBE9HSY1X22BLZA893LSA&amp;Show=Object" TargetMode="External"/></Relationships>

</file>

<file path=ppt/slides/_rels/slide36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journals.ebsco.com.ezproxy.shsu.edu/Direct.asp?AccessToken=2399S9S8SF3SYFBE9HSY1X22BLZA893LSA&amp;Show=Object" TargetMode="External"/></Relationships>

</file>

<file path=ppt/slides/_rels/slide36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wunrn.com/news/2009/11_09/11_09_09/110909_conflict.htm" TargetMode="External"/></Relationships>

</file>

<file path=ppt/slides/_rels/slide36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6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6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6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ads.state.tx.us/handbooks/fvp-scpm/4000/4000.htm" TargetMode="External"/></Relationships>

</file>

<file path=ppt/slides/_rels/slide37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ads.state.tx.us/" TargetMode="External"/><Relationship Id="rId3" Type="http://schemas.openxmlformats.org/officeDocument/2006/relationships/hyperlink" Target="http://www.dads.state.tx.us/handbooks/fvp-scpm/4000/4000.htm" TargetMode="External"/></Relationships>

</file>

<file path=ppt/slides/_rels/slide37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ads.state.tx.us/handbooks/fvp-scpm/4000/4000.htm" TargetMode="External"/></Relationships>

</file>

<file path=ppt/slides/_rels/slide37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ads.state.tx.us/handbooks/fvp-scpm/4000/4000.htm" TargetMode="External"/></Relationships>

</file>

<file path=ppt/slides/_rels/slide37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eoc.gov/eeoc/" TargetMode="External"/><Relationship Id="rId3" Type="http://schemas.openxmlformats.org/officeDocument/2006/relationships/hyperlink" Target="http://www.statutes.legis.state.tx.us/Docs/LA/htm/LA.21.htm" TargetMode="External"/><Relationship Id="rId4" Type="http://schemas.openxmlformats.org/officeDocument/2006/relationships/hyperlink" Target="http://www.dads.state.tx.us/handbooks/fvp-scpm/4000/4000.htm" TargetMode="External"/></Relationships>

</file>

<file path=ppt/slides/_rels/slide37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eeoc.gov/laws/statutes/index.cfm" TargetMode="External"/><Relationship Id="rId3" Type="http://schemas.openxmlformats.org/officeDocument/2006/relationships/hyperlink" Target="http://www.dads.state.tx.us/handbooks/fvp-scpm/4000/4000.htm" TargetMode="External"/></Relationships>

</file>

<file path=ppt/slides/_rels/slide37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ads.state.tx.us/" TargetMode="External"/><Relationship Id="rId3" Type="http://schemas.openxmlformats.org/officeDocument/2006/relationships/hyperlink" Target="http://www.dads.state.tx.us/handbooks/fvp-scpm/4000/4000.htm" TargetMode="External"/></Relationships>

</file>

<file path=ppt/slides/_rels/slide37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eoc.gov/eeoc/publications/fs-sex.cfm" TargetMode="External"/><Relationship Id="rId3" Type="http://schemas.openxmlformats.org/officeDocument/2006/relationships/hyperlink" Target="http://www.youtube.com/watch?v=EAxu68ZlQwQ" TargetMode="External"/></Relationships>

</file>

<file path=ppt/slides/_rels/slide37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eoc.gov/eeoc/publications/fs-sex.cfm" TargetMode="External"/><Relationship Id="rId3" Type="http://schemas.openxmlformats.org/officeDocument/2006/relationships/hyperlink" Target="http://www.youtube.com/watch?v=EAxu68ZlQwQ" TargetMode="External"/></Relationships>

</file>

<file path=ppt/slides/_rels/slide37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eeoc.gov/laws/types/age.cfm" TargetMode="External"/><Relationship Id="rId3" Type="http://schemas.openxmlformats.org/officeDocument/2006/relationships/hyperlink" Target="http://www.dads.state.tx.us/handbooks/fvp-scpm/4000/4000.htm" TargetMode="External"/></Relationships>

</file>

<file path=ppt/slides/_rels/slide37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eeoc.gov/laws/types/equalcompensation.cfm" TargetMode="External"/><Relationship Id="rId3" Type="http://schemas.openxmlformats.org/officeDocument/2006/relationships/hyperlink" Target="http://www.dads.state.tx.us/handbooks/fvp-scpm/4000/4000.htm" TargetMode="External"/></Relationships>

</file>

<file path=ppt/slides/_rels/slide38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eeoc.gov/laws/statutes/ada.cfm" TargetMode="External"/><Relationship Id="rId3" Type="http://schemas.openxmlformats.org/officeDocument/2006/relationships/hyperlink" Target="http://www.dads.state.tx.us/handbooks/fvp-scpm/4000/4000.htm" TargetMode="External"/></Relationships>

</file>

<file path=ppt/slides/_rels/slide38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ads.state.tx.us/handbooks/fvp-scpm/4000/4000.htm" TargetMode="External"/></Relationships>

</file>

<file path=ppt/slides/_rels/slide38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ads.state.tx.us/" TargetMode="External"/><Relationship Id="rId3" Type="http://schemas.openxmlformats.org/officeDocument/2006/relationships/hyperlink" Target="https://www.dol.gov/whd/fmla/" TargetMode="External"/><Relationship Id="rId4" Type="http://schemas.openxmlformats.org/officeDocument/2006/relationships/hyperlink" Target="http://www.dads.state.tx.us/handbooks/fvp-scpm/4000/4000.htm" TargetMode="External"/></Relationships>

</file>

<file path=ppt/slides/_rels/slide38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nolo.com/legal-encyclopedia/domestic-violence-leave-taking-time-30129.html" TargetMode="External"/><Relationship Id="rId3" Type="http://schemas.openxmlformats.org/officeDocument/2006/relationships/hyperlink" Target="http://www.dol.gov/" TargetMode="External"/><Relationship Id="rId4" Type="http://schemas.openxmlformats.org/officeDocument/2006/relationships/hyperlink" Target="http://www.houstondivorce.info/texas_domestic_violence.html" TargetMode="External"/></Relationships>

</file>

<file path=ppt/slides/_rels/slide38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ads.state.tx.us/handbooks/fvp-scpm/4000/4000.htm" TargetMode="External"/></Relationships>

</file>

<file path=ppt/slides/_rels/slide38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ads.state.tx.us/" TargetMode="External"/><Relationship Id="rId3" Type="http://schemas.openxmlformats.org/officeDocument/2006/relationships/hyperlink" Target="http://www.dads.state.tx.us/handbooks/fvp-scpm/4000/4000.htm" TargetMode="External"/></Relationships>

</file>

<file path=ppt/slides/_rels/slide38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ads.state.tx.us/" TargetMode="External"/><Relationship Id="rId3" Type="http://schemas.openxmlformats.org/officeDocument/2006/relationships/hyperlink" Target="http://www.dads.state.tx.us/handbooks/fvp-scpm/4000/4000.htm" TargetMode="External"/></Relationships>

</file>

<file path=ppt/slides/_rels/slide38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dads.state.tx.us/handbooks/fvp-scpm/4000/4000.htm" TargetMode="External"/></Relationships>

</file>

<file path=ppt/slides/_rels/slide38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8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eZAUMfJQcEE"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2" name="Shape 112"/>
          <p:cNvSpPr/>
          <p:nvPr>
            <p:ph type="ctrTitle"/>
          </p:nvPr>
        </p:nvSpPr>
        <p:spPr>
          <a:prstGeom prst="rect">
            <a:avLst/>
          </a:prstGeom>
          <a:solidFill>
            <a:srgbClr val="BDD7EE"/>
          </a:solidFill>
        </p:spPr>
        <p:txBody>
          <a:bodyPr/>
          <a:lstStyle/>
          <a:p>
            <a:pPr/>
            <a:r>
              <a:t>CRIJ 5365—Module 1:</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4" name="Shape 114"/>
          <p:cNvSpPr/>
          <p:nvPr>
            <p:ph type="body" idx="1"/>
          </p:nvPr>
        </p:nvSpPr>
        <p:spPr>
          <a:xfrm>
            <a:off x="838200" y="1000125"/>
            <a:ext cx="10515600" cy="5176838"/>
          </a:xfrm>
          <a:prstGeom prst="rect">
            <a:avLst/>
          </a:prstGeom>
          <a:solidFill>
            <a:srgbClr val="DEEBF7"/>
          </a:solidFill>
        </p:spPr>
        <p:txBody>
          <a:bodyPr/>
          <a:lstStyle/>
          <a:p>
            <a:pPr marL="0" indent="0">
              <a:buSzTx/>
              <a:buNone/>
              <a:defRPr i="1"/>
            </a:pPr>
          </a:p>
          <a:p>
            <a:pPr marL="0" indent="0">
              <a:buSzTx/>
              <a:buNone/>
              <a:defRPr i="1"/>
            </a:pPr>
          </a:p>
          <a:p>
            <a:pPr marL="0" indent="0">
              <a:buSzTx/>
              <a:buNone/>
              <a:defRPr i="1"/>
            </a:pPr>
            <a:r>
              <a:t>*This course (including all power points, lectures, and assignments) is  the instructor’s intellectual property. The materials may not be copied or redistributed without her consent. The information is strictly provided for educational purposes. It does not in any way constitute legal advice.</a:t>
            </a:r>
          </a:p>
        </p:txBody>
      </p:sp>
    </p:spTree>
  </p:cSld>
  <p:clrMapOvr>
    <a:masterClrMapping/>
  </p:clrMapOvr>
  <p:transition xmlns:p14="http://schemas.microsoft.com/office/powerpoint/2010/main" spd="med" advClick="1" p14:dur="1000"/>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6" name="Shape 116"/>
          <p:cNvSpPr/>
          <p:nvPr>
            <p:ph type="body" idx="1"/>
          </p:nvPr>
        </p:nvSpPr>
        <p:spPr>
          <a:xfrm>
            <a:off x="838200" y="760020"/>
            <a:ext cx="10515600" cy="5664532"/>
          </a:xfrm>
          <a:prstGeom prst="rect">
            <a:avLst/>
          </a:prstGeom>
          <a:solidFill>
            <a:srgbClr val="DEEBF7"/>
          </a:solidFill>
        </p:spPr>
        <p:txBody>
          <a:bodyPr/>
          <a:lstStyle/>
          <a:p>
            <a:pPr marL="226313" indent="-226313" defTabSz="905255">
              <a:spcBef>
                <a:spcPts val="900"/>
              </a:spcBef>
              <a:defRPr i="1" sz="2772"/>
            </a:pPr>
          </a:p>
          <a:p>
            <a:pPr marL="226313" indent="-226313" defTabSz="905255">
              <a:spcBef>
                <a:spcPts val="900"/>
              </a:spcBef>
              <a:defRPr i="1" sz="2772"/>
            </a:pPr>
            <a:r>
              <a:t>“Few things in life are ‘all or nothing’ propositions, but for emergency shelters there is no middle ground.  Either we remain (in operation) or we fail…We cannot…walk out at five o’clock and lock the doors….A victim’s cry for help must be answered... Emergency services must operate every hour of every day (for) innocent lives…to be spared.  When (they) are unable to access services, (victims) die.  Period.”</a:t>
            </a:r>
          </a:p>
          <a:p>
            <a:pPr marL="226313" indent="-226313" defTabSz="905255">
              <a:spcBef>
                <a:spcPts val="900"/>
              </a:spcBef>
              <a:defRPr sz="2772"/>
            </a:pPr>
          </a:p>
          <a:p>
            <a:pPr lvl="1" marL="0" indent="452627" defTabSz="905255">
              <a:spcBef>
                <a:spcPts val="400"/>
              </a:spcBef>
              <a:buSzTx/>
              <a:buNone/>
              <a:defRPr sz="2376"/>
            </a:pPr>
            <a:r>
              <a:t>			--Angelina Coe, Executive Director, Shelter from the Storm</a:t>
            </a:r>
          </a:p>
          <a:p>
            <a:pPr marL="226313" indent="-226313" defTabSz="905255">
              <a:spcBef>
                <a:spcPts val="900"/>
              </a:spcBef>
              <a:defRPr sz="2772"/>
            </a:pPr>
            <a:endParaRPr sz="2376"/>
          </a:p>
          <a:p>
            <a:pPr marL="226313" indent="-226313" defTabSz="905255">
              <a:spcBef>
                <a:spcPts val="900"/>
              </a:spcBef>
              <a:defRPr sz="2772"/>
            </a:pPr>
            <a:r>
              <a:t>[Source: </a:t>
            </a:r>
            <a:r>
              <a:rPr u="sng">
                <a:solidFill>
                  <a:srgbClr val="0563C1"/>
                </a:solidFill>
                <a:uFill>
                  <a:solidFill>
                    <a:srgbClr val="0563C1"/>
                  </a:solidFill>
                </a:uFill>
                <a:hlinkClick r:id="rId2" invalidUrl="" action="" tgtFrame="" tooltip="" history="1" highlightClick="0" endSnd="0"/>
              </a:rPr>
              <a:t>http://www.shelterfromthestorm.com/exec-directors.htm</a:t>
            </a:r>
            <a:r>
              <a:t>.]</a:t>
            </a:r>
          </a:p>
        </p:txBody>
      </p:sp>
    </p:spTree>
  </p:cSld>
  <p:clrMapOvr>
    <a:masterClrMapping/>
  </p:clrMapOvr>
  <p:transition xmlns:p14="http://schemas.microsoft.com/office/powerpoint/2010/main" spd="med" advClick="1" p14:dur="1000"/>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8" name="Shape 118"/>
          <p:cNvSpPr/>
          <p:nvPr>
            <p:ph type="title"/>
          </p:nvPr>
        </p:nvSpPr>
        <p:spPr>
          <a:xfrm>
            <a:off x="838200" y="365125"/>
            <a:ext cx="10515600" cy="1325563"/>
          </a:xfrm>
          <a:prstGeom prst="rect">
            <a:avLst/>
          </a:prstGeom>
          <a:solidFill>
            <a:srgbClr val="BDD7EE"/>
          </a:solidFill>
        </p:spPr>
        <p:txBody>
          <a:bodyPr/>
          <a:lstStyle/>
          <a:p>
            <a:pPr/>
            <a:r>
              <a:t>                        Activity—View Video:</a:t>
            </a:r>
          </a:p>
        </p:txBody>
      </p:sp>
      <p:sp>
        <p:nvSpPr>
          <p:cNvPr id="119" name="Shape 119"/>
          <p:cNvSpPr/>
          <p:nvPr>
            <p:ph type="body" idx="1"/>
          </p:nvPr>
        </p:nvSpPr>
        <p:spPr>
          <a:xfrm>
            <a:off x="838200" y="1825625"/>
            <a:ext cx="10515600" cy="4351338"/>
          </a:xfrm>
          <a:prstGeom prst="rect">
            <a:avLst/>
          </a:prstGeom>
          <a:solidFill>
            <a:srgbClr val="DEEBF7"/>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https://www.youtube.com/watch?v=4NOzrSoMrwc&amp;index=195&amp;list=PLOVTKlKQ_Ku-w4CjqopP61pfPngtywS3g</a:t>
            </a:r>
          </a:p>
        </p:txBody>
      </p:sp>
    </p:spTree>
  </p:cSld>
  <p:clrMapOvr>
    <a:masterClrMapping/>
  </p:clrMapOvr>
  <p:transition xmlns:p14="http://schemas.microsoft.com/office/powerpoint/2010/main" spd="med" advClick="1" p14:dur="1000"/>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1" name="Shape 121"/>
          <p:cNvSpPr/>
          <p:nvPr>
            <p:ph type="title"/>
          </p:nvPr>
        </p:nvSpPr>
        <p:spPr>
          <a:xfrm>
            <a:off x="838200" y="365125"/>
            <a:ext cx="10515600" cy="1325563"/>
          </a:xfrm>
          <a:prstGeom prst="rect">
            <a:avLst/>
          </a:prstGeom>
          <a:solidFill>
            <a:srgbClr val="BDD7EE"/>
          </a:solidFill>
        </p:spPr>
        <p:txBody>
          <a:bodyPr/>
          <a:lstStyle/>
          <a:p>
            <a:pPr/>
            <a:r>
              <a:t>           A History of the Shelter Movement:</a:t>
            </a:r>
          </a:p>
        </p:txBody>
      </p:sp>
      <p:sp>
        <p:nvSpPr>
          <p:cNvPr id="122" name="Shape 122"/>
          <p:cNvSpPr/>
          <p:nvPr>
            <p:ph type="body" idx="1"/>
          </p:nvPr>
        </p:nvSpPr>
        <p:spPr>
          <a:xfrm>
            <a:off x="838200" y="1861249"/>
            <a:ext cx="10515600" cy="4717681"/>
          </a:xfrm>
          <a:prstGeom prst="rect">
            <a:avLst/>
          </a:prstGeom>
          <a:solidFill>
            <a:srgbClr val="DEEBF7"/>
          </a:solidFill>
        </p:spPr>
        <p:txBody>
          <a:bodyPr/>
          <a:lstStyle/>
          <a:p>
            <a:pPr marL="226313" indent="-226313" defTabSz="905255">
              <a:lnSpc>
                <a:spcPct val="72000"/>
              </a:lnSpc>
              <a:spcBef>
                <a:spcPts val="900"/>
              </a:spcBef>
              <a:defRPr sz="2475"/>
            </a:pPr>
          </a:p>
          <a:p>
            <a:pPr marL="226313" indent="-226313" defTabSz="905255">
              <a:lnSpc>
                <a:spcPct val="72000"/>
              </a:lnSpc>
              <a:spcBef>
                <a:spcPts val="900"/>
              </a:spcBef>
              <a:defRPr sz="2475"/>
            </a:pPr>
            <a:r>
              <a:t>Few emergency shelters existed prior to the 1970s. </a:t>
            </a:r>
          </a:p>
          <a:p>
            <a:pPr marL="226313" indent="-226313" defTabSz="905255">
              <a:lnSpc>
                <a:spcPct val="72000"/>
              </a:lnSpc>
              <a:spcBef>
                <a:spcPts val="900"/>
              </a:spcBef>
              <a:defRPr sz="2475"/>
            </a:pPr>
          </a:p>
          <a:p>
            <a:pPr marL="226313" indent="-226313" defTabSz="905255">
              <a:lnSpc>
                <a:spcPct val="72000"/>
              </a:lnSpc>
              <a:spcBef>
                <a:spcPts val="900"/>
              </a:spcBef>
              <a:defRPr sz="2475"/>
            </a:pPr>
            <a:r>
              <a:t>In that decade, survivors and advocates began working to promote change, pressing Congress to conduct special hearings, to draft more comprehensive family violence laws, and to appropriate much-needed funding for victim services. </a:t>
            </a:r>
          </a:p>
          <a:p>
            <a:pPr marL="226313" indent="-226313" defTabSz="905255">
              <a:lnSpc>
                <a:spcPct val="72000"/>
              </a:lnSpc>
              <a:spcBef>
                <a:spcPts val="900"/>
              </a:spcBef>
              <a:defRPr sz="2475"/>
            </a:pPr>
          </a:p>
          <a:p>
            <a:pPr marL="226313" indent="-226313" defTabSz="905255">
              <a:lnSpc>
                <a:spcPct val="72000"/>
              </a:lnSpc>
              <a:spcBef>
                <a:spcPts val="900"/>
              </a:spcBef>
              <a:defRPr sz="2475"/>
            </a:pPr>
            <a:r>
              <a:t>Women’s House in Minnesota was one of the “best-known,” early refuges.</a:t>
            </a:r>
          </a:p>
          <a:p>
            <a:pPr marL="226313" indent="-226313" defTabSz="905255">
              <a:lnSpc>
                <a:spcPct val="72000"/>
              </a:lnSpc>
              <a:spcBef>
                <a:spcPts val="900"/>
              </a:spcBef>
              <a:defRPr sz="2475"/>
            </a:pPr>
          </a:p>
          <a:p>
            <a:pPr marL="226313" indent="-226313" defTabSz="905255">
              <a:lnSpc>
                <a:spcPct val="72000"/>
              </a:lnSpc>
              <a:spcBef>
                <a:spcPts val="900"/>
              </a:spcBef>
              <a:defRPr sz="2475"/>
            </a:pPr>
            <a:r>
              <a:t>[Sources: Martin, D. (1981). </a:t>
            </a:r>
            <a:r>
              <a:rPr i="1"/>
              <a:t>Battered wives</a:t>
            </a:r>
            <a:r>
              <a:t>. Volcano, CA: Volcano Press, Inc.; and Jones, A. (2000). </a:t>
            </a:r>
            <a:r>
              <a:rPr i="1"/>
              <a:t>Next time, she’ll be dead</a:t>
            </a:r>
            <a:r>
              <a:t>. Boston, MA: Beacon Press.]</a:t>
            </a:r>
          </a:p>
        </p:txBody>
      </p:sp>
    </p:spTree>
  </p:cSld>
  <p:clrMapOvr>
    <a:masterClrMapping/>
  </p:clrMapOvr>
  <p:transition xmlns:p14="http://schemas.microsoft.com/office/powerpoint/2010/main" spd="med" advClick="1" p14:dur="1000"/>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4" name="Shape 124"/>
          <p:cNvSpPr/>
          <p:nvPr>
            <p:ph type="body" idx="1"/>
          </p:nvPr>
        </p:nvSpPr>
        <p:spPr>
          <a:xfrm>
            <a:off x="838200" y="806115"/>
            <a:ext cx="10515600" cy="5702970"/>
          </a:xfrm>
          <a:prstGeom prst="rect">
            <a:avLst/>
          </a:prstGeom>
          <a:solidFill>
            <a:srgbClr val="DEEBF7"/>
          </a:solidFill>
        </p:spPr>
        <p:txBody>
          <a:bodyPr/>
          <a:lstStyle/>
          <a:p>
            <a:pPr>
              <a:lnSpc>
                <a:spcPct val="81000"/>
              </a:lnSpc>
              <a:defRPr sz="2500"/>
            </a:pPr>
          </a:p>
          <a:p>
            <a:pPr>
              <a:lnSpc>
                <a:spcPct val="81000"/>
              </a:lnSpc>
              <a:defRPr sz="2500"/>
            </a:pPr>
            <a:r>
              <a:t>“It did not take long to discover that the local public welfare and social services network…did not provide emergency shelter for battered women. ‘So we housed women and children on our living room floors for two years,’ (explained) Sharon Vaughn…In February 1973, Women’s Advocates moved their office to a one-bedroom apartment, so they could offer at least minimal shelter for a few women while continuing to conduct their phone service. Here they officially launched a campaign for a real shelter, to be called Women’s House. In May they started a newsletter to keep their supporters informed of their progress. By that time they had received $750 in one-time contributions and $430 in monthly pledges, some of which were as little as 75 cents per month—gestures of support by women who could not afford more. ” (Martin, 1981, pp. 197-198). </a:t>
            </a:r>
          </a:p>
          <a:p>
            <a:pPr marL="0" indent="0">
              <a:lnSpc>
                <a:spcPct val="81000"/>
              </a:lnSpc>
              <a:buSzTx/>
              <a:buNone/>
              <a:defRPr sz="2500"/>
            </a:pPr>
          </a:p>
          <a:p>
            <a:pPr>
              <a:lnSpc>
                <a:spcPct val="81000"/>
              </a:lnSpc>
              <a:defRPr sz="2500"/>
            </a:pPr>
            <a:r>
              <a:t>[Source: Martin, D. (1981). </a:t>
            </a:r>
            <a:r>
              <a:rPr i="1"/>
              <a:t>Battered wives</a:t>
            </a:r>
            <a:r>
              <a:t>. Volcano, CA: Volcano Press, Inc.]</a:t>
            </a:r>
          </a:p>
        </p:txBody>
      </p:sp>
    </p:spTree>
  </p:cSld>
  <p:clrMapOvr>
    <a:masterClrMapping/>
  </p:clrMapOvr>
  <p:transition xmlns:p14="http://schemas.microsoft.com/office/powerpoint/2010/main" spd="med" advClick="1" p14:dur="1000"/>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6" name="Shape 126"/>
          <p:cNvSpPr/>
          <p:nvPr>
            <p:ph type="body" idx="1"/>
          </p:nvPr>
        </p:nvSpPr>
        <p:spPr>
          <a:xfrm>
            <a:off x="775570" y="225467"/>
            <a:ext cx="10515601" cy="6480573"/>
          </a:xfrm>
          <a:prstGeom prst="rect">
            <a:avLst/>
          </a:prstGeom>
          <a:solidFill>
            <a:srgbClr val="DEEBF7"/>
          </a:solidFill>
        </p:spPr>
        <p:txBody>
          <a:bodyPr/>
          <a:lstStyle/>
          <a:p>
            <a:pPr marL="226313" indent="-226313" defTabSz="905255">
              <a:lnSpc>
                <a:spcPct val="72000"/>
              </a:lnSpc>
              <a:spcBef>
                <a:spcPts val="900"/>
              </a:spcBef>
              <a:defRPr sz="2277"/>
            </a:pPr>
          </a:p>
          <a:p>
            <a:pPr marL="226313" indent="-226313" defTabSz="905255">
              <a:lnSpc>
                <a:spcPct val="72000"/>
              </a:lnSpc>
              <a:spcBef>
                <a:spcPts val="900"/>
              </a:spcBef>
              <a:defRPr sz="2277"/>
            </a:pPr>
            <a:r>
              <a:t>“In August, Women’s Advocates left their office/apartment rather unceremoniously. The apartment manager gave them the boot because of the steady stream of strangers—victims seeking shelter—who kept showing up there. The group then took occupancy in the dining room of a private home. Not until April 1974—over a year after they had begun to seek funds—did (they) manage to obtain funding that would enable them to buy a house. By July they were painting, sanding floors, and tracking down furniture and supplies. Getting the place ready took longer than they had expected. During a five o’clock board meeting on October 11, 1974, women in need of shelter just started moving in, ready or not. By the time the meeting had ended, Women’s House was filled to capacity….During its first year and a half in operation Women’s House…had its share of security problems. Although most refuges for battered women try to keep their addresses secret for as long as they can, their location is bound to become known eventually. Women’s Advocates installed a $12,000 security system with two panic buttons designed to set off alarms at the police department. Despite these elaborate precautions, the St. Paul police took thirty minutes to respond one night when a husband of one of the residents broke into the house and ended up stabbing himself. In other midnight incidents, windows were broken and glass shattered over the beds in which children were sleeping.” (Martin, 1981, p. 198).</a:t>
            </a:r>
          </a:p>
          <a:p>
            <a:pPr marL="226313" indent="-226313" defTabSz="905255">
              <a:lnSpc>
                <a:spcPct val="72000"/>
              </a:lnSpc>
              <a:spcBef>
                <a:spcPts val="900"/>
              </a:spcBef>
              <a:defRPr sz="2277"/>
            </a:pPr>
          </a:p>
          <a:p>
            <a:pPr marL="226313" indent="-226313" defTabSz="905255">
              <a:lnSpc>
                <a:spcPct val="72000"/>
              </a:lnSpc>
              <a:spcBef>
                <a:spcPts val="900"/>
              </a:spcBef>
              <a:defRPr sz="2277"/>
            </a:pPr>
            <a:r>
              <a:t>[Source: Martin, D. (1981). </a:t>
            </a:r>
            <a:r>
              <a:rPr i="1"/>
              <a:t>Battered wives</a:t>
            </a:r>
            <a:r>
              <a:t>. Volcano, CA: Volcano Press, Inc.]  </a:t>
            </a:r>
          </a:p>
        </p:txBody>
      </p:sp>
    </p:spTree>
  </p:cSld>
  <p:clrMapOvr>
    <a:masterClrMapping/>
  </p:clrMapOvr>
  <p:transition xmlns:p14="http://schemas.microsoft.com/office/powerpoint/2010/main" spd="med" advClick="1" p14:dur="1000"/>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8" name="Shape 128"/>
          <p:cNvSpPr/>
          <p:nvPr>
            <p:ph type="body" idx="1"/>
          </p:nvPr>
        </p:nvSpPr>
        <p:spPr>
          <a:xfrm>
            <a:off x="838200" y="721894"/>
            <a:ext cx="10515600" cy="5847347"/>
          </a:xfrm>
          <a:prstGeom prst="rect">
            <a:avLst/>
          </a:prstGeom>
          <a:solidFill>
            <a:srgbClr val="DEEBF7"/>
          </a:solidFill>
        </p:spPr>
        <p:txBody>
          <a:bodyPr/>
          <a:lstStyle/>
          <a:p>
            <a:pPr>
              <a:lnSpc>
                <a:spcPct val="72000"/>
              </a:lnSpc>
              <a:defRPr sz="2300"/>
            </a:pPr>
          </a:p>
          <a:p>
            <a:pPr>
              <a:lnSpc>
                <a:spcPct val="72000"/>
              </a:lnSpc>
              <a:defRPr sz="2300"/>
            </a:pPr>
            <a:r>
              <a:t>In 1975, there were only “a half-dozen” family violence shelters operating nationwide. In the next two decades, that number increased two-hundred-fold (Roberts and Lewis, 2000, p. 670). </a:t>
            </a:r>
          </a:p>
          <a:p>
            <a:pPr>
              <a:lnSpc>
                <a:spcPct val="72000"/>
              </a:lnSpc>
              <a:defRPr sz="2300"/>
            </a:pPr>
          </a:p>
          <a:p>
            <a:pPr>
              <a:lnSpc>
                <a:spcPct val="72000"/>
              </a:lnSpc>
              <a:defRPr sz="2300"/>
            </a:pPr>
            <a:r>
              <a:t>Not only has the number of shelters increased but the programs have expanded in terms of scope: </a:t>
            </a:r>
          </a:p>
          <a:p>
            <a:pPr>
              <a:lnSpc>
                <a:spcPct val="72000"/>
              </a:lnSpc>
              <a:defRPr sz="2300"/>
            </a:pPr>
          </a:p>
          <a:p>
            <a:pPr>
              <a:lnSpc>
                <a:spcPct val="72000"/>
              </a:lnSpc>
              <a:defRPr sz="2300"/>
            </a:pPr>
            <a:r>
              <a:t>“During the late 1970s, the primary services available for battered women were 24-hour telephone hotlines and emergency housing and food lasting from 1 to 8 weeks. Once a woman was ready to leave the shelter, she was usually given referrals to (the) welfare (office) and/or legal advocacy…but little else” (Roberts and Lewis, 2000, p. 670).</a:t>
            </a:r>
          </a:p>
          <a:p>
            <a:pPr marL="0" indent="0">
              <a:lnSpc>
                <a:spcPct val="72000"/>
              </a:lnSpc>
              <a:buSzTx/>
              <a:buNone/>
              <a:defRPr sz="2300"/>
            </a:pPr>
          </a:p>
          <a:p>
            <a:pPr marL="0" indent="0">
              <a:lnSpc>
                <a:spcPct val="72000"/>
              </a:lnSpc>
              <a:buSzTx/>
              <a:buNone/>
              <a:defRPr sz="2300"/>
            </a:pPr>
          </a:p>
          <a:p>
            <a:pPr>
              <a:lnSpc>
                <a:spcPct val="72000"/>
              </a:lnSpc>
              <a:defRPr sz="2300"/>
            </a:pPr>
            <a:r>
              <a:t>[Source: Roberts, A. and Lewis, S. (2000). Giving them shelter: National organizational survey of shelters for battered women and their children. </a:t>
            </a:r>
            <a:r>
              <a:rPr i="1"/>
              <a:t>Journal of Community Psychology</a:t>
            </a:r>
            <a:r>
              <a:t>, 28(6)669-681].</a:t>
            </a:r>
          </a:p>
        </p:txBody>
      </p:sp>
    </p:spTree>
  </p:cSld>
  <p:clrMapOvr>
    <a:masterClrMapping/>
  </p:clrMapOvr>
  <p:transition xmlns:p14="http://schemas.microsoft.com/office/powerpoint/2010/main" spd="med" advClick="1" p14:dur="1000"/>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0" name="Shape 130"/>
          <p:cNvSpPr/>
          <p:nvPr>
            <p:ph type="title"/>
          </p:nvPr>
        </p:nvSpPr>
        <p:spPr>
          <a:xfrm>
            <a:off x="838200" y="365125"/>
            <a:ext cx="10515600" cy="1325563"/>
          </a:xfrm>
          <a:prstGeom prst="rect">
            <a:avLst/>
          </a:prstGeom>
          <a:solidFill>
            <a:srgbClr val="BDD7EE"/>
          </a:solidFill>
        </p:spPr>
        <p:txBody>
          <a:bodyPr/>
          <a:lstStyle/>
          <a:p>
            <a:pPr/>
            <a:r>
              <a:t>                        Activity—View Clip:</a:t>
            </a:r>
          </a:p>
        </p:txBody>
      </p:sp>
      <p:sp>
        <p:nvSpPr>
          <p:cNvPr id="131" name="Shape 131"/>
          <p:cNvSpPr/>
          <p:nvPr>
            <p:ph type="body" idx="1"/>
          </p:nvPr>
        </p:nvSpPr>
        <p:spPr>
          <a:xfrm>
            <a:off x="838200" y="1825625"/>
            <a:ext cx="10515600" cy="4351338"/>
          </a:xfrm>
          <a:prstGeom prst="rect">
            <a:avLst/>
          </a:prstGeom>
          <a:solidFill>
            <a:srgbClr val="DEEBF7"/>
          </a:solidFill>
        </p:spPr>
        <p:txBody>
          <a:bodyPr/>
          <a:lstStyle/>
          <a:p>
            <a:pPr/>
          </a:p>
          <a:p>
            <a:pPr/>
            <a:r>
              <a:t>Center for Battered Women "60 Minutes" segment with Dan Rather – 1981: </a:t>
            </a:r>
            <a:endParaRPr u="sng"/>
          </a:p>
          <a:p>
            <a:pPr>
              <a:defRPr u="sng"/>
            </a:pPr>
            <a:r>
              <a:t>https://www.youtube.com/watch?v=ISjv6Y6-6Wg</a:t>
            </a:r>
            <a:r>
              <a:rPr u="none"/>
              <a:t> </a:t>
            </a:r>
          </a:p>
        </p:txBody>
      </p:sp>
    </p:spTree>
  </p:cSld>
  <p:clrMapOvr>
    <a:masterClrMapping/>
  </p:clrMapOvr>
  <p:transition xmlns:p14="http://schemas.microsoft.com/office/powerpoint/2010/main" spd="med" advClick="1" p14:dur="1000"/>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3" name="Shape 133"/>
          <p:cNvSpPr/>
          <p:nvPr>
            <p:ph type="body" idx="1"/>
          </p:nvPr>
        </p:nvSpPr>
        <p:spPr>
          <a:xfrm>
            <a:off x="945077" y="721219"/>
            <a:ext cx="10515601" cy="5679582"/>
          </a:xfrm>
          <a:prstGeom prst="rect">
            <a:avLst/>
          </a:prstGeom>
          <a:solidFill>
            <a:srgbClr val="DEEBF7"/>
          </a:solidFill>
        </p:spPr>
        <p:txBody>
          <a:bodyPr/>
          <a:lstStyle/>
          <a:p>
            <a:pPr>
              <a:lnSpc>
                <a:spcPct val="72000"/>
              </a:lnSpc>
              <a:defRPr sz="2100"/>
            </a:pPr>
          </a:p>
          <a:p>
            <a:pPr>
              <a:lnSpc>
                <a:spcPct val="72000"/>
              </a:lnSpc>
              <a:defRPr sz="2100"/>
            </a:pPr>
            <a:r>
              <a:t>Today, in addition to meals and lodging, it is not uncommon for shelters to provide:</a:t>
            </a:r>
          </a:p>
          <a:p>
            <a:pPr>
              <a:lnSpc>
                <a:spcPct val="72000"/>
              </a:lnSpc>
              <a:defRPr sz="2100"/>
            </a:pPr>
          </a:p>
          <a:p>
            <a:pPr>
              <a:lnSpc>
                <a:spcPct val="72000"/>
              </a:lnSpc>
              <a:defRPr sz="2100"/>
            </a:pPr>
            <a:r>
              <a:t>Peer counseling/crisis intervention;</a:t>
            </a:r>
          </a:p>
          <a:p>
            <a:pPr>
              <a:lnSpc>
                <a:spcPct val="72000"/>
              </a:lnSpc>
              <a:defRPr sz="2100"/>
            </a:pPr>
            <a:r>
              <a:t>Support groups;</a:t>
            </a:r>
          </a:p>
          <a:p>
            <a:pPr>
              <a:lnSpc>
                <a:spcPct val="72000"/>
              </a:lnSpc>
              <a:defRPr sz="2100"/>
            </a:pPr>
            <a:r>
              <a:t>Case management;</a:t>
            </a:r>
          </a:p>
          <a:p>
            <a:pPr>
              <a:lnSpc>
                <a:spcPct val="72000"/>
              </a:lnSpc>
              <a:defRPr sz="2100"/>
            </a:pPr>
            <a:r>
              <a:t>Advocacy (ex. legal, medical, housing, employment, etc.); </a:t>
            </a:r>
          </a:p>
          <a:p>
            <a:pPr>
              <a:lnSpc>
                <a:spcPct val="72000"/>
              </a:lnSpc>
              <a:defRPr sz="2100"/>
            </a:pPr>
            <a:r>
              <a:t>Accompaniment; and </a:t>
            </a:r>
          </a:p>
          <a:p>
            <a:pPr>
              <a:lnSpc>
                <a:spcPct val="72000"/>
              </a:lnSpc>
              <a:defRPr sz="2100"/>
            </a:pPr>
            <a:r>
              <a:t>Children’s intervention services.</a:t>
            </a:r>
          </a:p>
          <a:p>
            <a:pPr>
              <a:lnSpc>
                <a:spcPct val="72000"/>
              </a:lnSpc>
              <a:defRPr sz="2100"/>
            </a:pPr>
          </a:p>
          <a:p>
            <a:pPr>
              <a:lnSpc>
                <a:spcPct val="72000"/>
              </a:lnSpc>
              <a:defRPr sz="2100"/>
            </a:pPr>
            <a:r>
              <a:t>View Clip: </a:t>
            </a:r>
            <a:r>
              <a:rPr u="sng">
                <a:solidFill>
                  <a:srgbClr val="0563C1"/>
                </a:solidFill>
                <a:uFill>
                  <a:solidFill>
                    <a:srgbClr val="0563C1"/>
                  </a:solidFill>
                </a:uFill>
                <a:hlinkClick r:id="rId2" invalidUrl="" action="" tgtFrame="" tooltip="" history="1" highlightClick="0" endSnd="0"/>
              </a:rPr>
              <a:t>http://www.youtube.com/watch?v=V7RnqR6DY9I</a:t>
            </a:r>
          </a:p>
          <a:p>
            <a:pPr>
              <a:lnSpc>
                <a:spcPct val="72000"/>
              </a:lnSpc>
              <a:defRPr sz="2100"/>
            </a:pPr>
          </a:p>
          <a:p>
            <a:pPr>
              <a:lnSpc>
                <a:spcPct val="72000"/>
              </a:lnSpc>
              <a:defRPr sz="2100"/>
            </a:pPr>
            <a:r>
              <a:t>[Source: Roberts, A. and Lewis, S. (2000). Giving them shelter: National organizational survey of shelters for battered women and their children. </a:t>
            </a:r>
            <a:r>
              <a:rPr i="1"/>
              <a:t>Journal of Community Psychology</a:t>
            </a:r>
            <a:r>
              <a:t>, 28(6)669-681].</a:t>
            </a:r>
          </a:p>
        </p:txBody>
      </p:sp>
    </p:spTree>
  </p:cSld>
  <p:clrMapOvr>
    <a:masterClrMapping/>
  </p:clrMapOvr>
  <p:transition xmlns:p14="http://schemas.microsoft.com/office/powerpoint/2010/main" spd="med" advClick="1" p14:dur="1000"/>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5" name="Shape 135"/>
          <p:cNvSpPr/>
          <p:nvPr>
            <p:ph type="body" idx="1"/>
          </p:nvPr>
        </p:nvSpPr>
        <p:spPr>
          <a:xfrm>
            <a:off x="838200" y="154378"/>
            <a:ext cx="10515600" cy="6460178"/>
          </a:xfrm>
          <a:prstGeom prst="rect">
            <a:avLst/>
          </a:prstGeom>
          <a:solidFill>
            <a:srgbClr val="DEEBF7"/>
          </a:solidFill>
        </p:spPr>
        <p:txBody>
          <a:bodyPr/>
          <a:lstStyle/>
          <a:p>
            <a:pPr>
              <a:lnSpc>
                <a:spcPct val="81000"/>
              </a:lnSpc>
              <a:defRPr sz="2500"/>
            </a:pPr>
          </a:p>
          <a:p>
            <a:pPr>
              <a:lnSpc>
                <a:spcPct val="81000"/>
              </a:lnSpc>
              <a:defRPr sz="2500"/>
            </a:pPr>
            <a:r>
              <a:t>Funding sources and staffing patterns have also changed in recent years. </a:t>
            </a:r>
          </a:p>
          <a:p>
            <a:pPr>
              <a:lnSpc>
                <a:spcPct val="81000"/>
              </a:lnSpc>
              <a:defRPr sz="2500"/>
            </a:pPr>
          </a:p>
          <a:p>
            <a:pPr>
              <a:lnSpc>
                <a:spcPct val="81000"/>
              </a:lnSpc>
              <a:defRPr sz="2500"/>
            </a:pPr>
            <a:r>
              <a:t>In the 1970s, most shelters were operating on “shoestring budgets” and were staffed by volunteers, “paraprofessionals,” and formerly battered women (Roberts and Lewis, 2000, p. 672).</a:t>
            </a:r>
          </a:p>
          <a:p>
            <a:pPr>
              <a:lnSpc>
                <a:spcPct val="81000"/>
              </a:lnSpc>
              <a:defRPr sz="2500"/>
            </a:pPr>
          </a:p>
          <a:p>
            <a:pPr>
              <a:lnSpc>
                <a:spcPct val="81000"/>
              </a:lnSpc>
              <a:defRPr sz="2500"/>
            </a:pPr>
            <a:r>
              <a:t>Beginning in the 1980s, three important pieces of legislation [the 1984 Victims of Crime Act (VOCA), the 1984 Family Violence Prevention and Services Act (FVPSA), and the 1994 Violence Against Women Act (VAWA)] appropriated funding for services.</a:t>
            </a:r>
          </a:p>
          <a:p>
            <a:pPr marL="0" indent="0">
              <a:lnSpc>
                <a:spcPct val="81000"/>
              </a:lnSpc>
              <a:buSzTx/>
              <a:buNone/>
              <a:defRPr sz="2500"/>
            </a:pPr>
          </a:p>
          <a:p>
            <a:pPr marL="0" indent="0">
              <a:lnSpc>
                <a:spcPct val="81000"/>
              </a:lnSpc>
              <a:buSzTx/>
              <a:buNone/>
              <a:defRPr sz="2500"/>
            </a:pPr>
          </a:p>
          <a:p>
            <a:pPr>
              <a:lnSpc>
                <a:spcPct val="81000"/>
              </a:lnSpc>
              <a:defRPr sz="2500"/>
            </a:pPr>
            <a:r>
              <a:t>[Source: Roberts, A. and Lewis, S. (2000). Giving them shelter: National organizational survey of shelters for battered women and their children. </a:t>
            </a:r>
            <a:r>
              <a:rPr i="1"/>
              <a:t>Journal of Community Psychology</a:t>
            </a:r>
            <a:r>
              <a:t>, 28(6)669-681].</a:t>
            </a:r>
          </a:p>
        </p:txBody>
      </p:sp>
    </p:spTree>
  </p:cSld>
  <p:clrMapOvr>
    <a:masterClrMapping/>
  </p:clrMapOvr>
  <p:transition xmlns:p14="http://schemas.microsoft.com/office/powerpoint/2010/main" spd="med" advClick="1" p14:dur="1000"/>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7" name="Shape 137"/>
          <p:cNvSpPr/>
          <p:nvPr>
            <p:ph type="body" idx="1"/>
          </p:nvPr>
        </p:nvSpPr>
        <p:spPr>
          <a:xfrm>
            <a:off x="766948" y="641268"/>
            <a:ext cx="10515601" cy="5878286"/>
          </a:xfrm>
          <a:prstGeom prst="rect">
            <a:avLst/>
          </a:prstGeom>
          <a:solidFill>
            <a:srgbClr val="DEEBF7"/>
          </a:solidFill>
        </p:spPr>
        <p:txBody>
          <a:bodyPr/>
          <a:lstStyle/>
          <a:p>
            <a:pPr marL="219455" indent="-219455" defTabSz="877823">
              <a:spcBef>
                <a:spcPts val="900"/>
              </a:spcBef>
              <a:defRPr sz="2688"/>
            </a:pPr>
          </a:p>
          <a:p>
            <a:pPr marL="219455" indent="-219455" defTabSz="877823">
              <a:spcBef>
                <a:spcPts val="900"/>
              </a:spcBef>
              <a:defRPr sz="2688"/>
            </a:pPr>
            <a:r>
              <a:t>Many </a:t>
            </a:r>
            <a:r>
              <a:rPr i="1"/>
              <a:t>states</a:t>
            </a:r>
            <a:r>
              <a:t> also passed laws earmarking funding for family violence shelters (ex. from court filing fees and offender fines, etc.). </a:t>
            </a:r>
          </a:p>
          <a:p>
            <a:pPr marL="219455" indent="-219455" defTabSz="877823">
              <a:spcBef>
                <a:spcPts val="900"/>
              </a:spcBef>
              <a:defRPr sz="2688"/>
            </a:pPr>
          </a:p>
          <a:p>
            <a:pPr marL="219455" indent="-219455" defTabSz="877823">
              <a:spcBef>
                <a:spcPts val="900"/>
              </a:spcBef>
              <a:defRPr sz="2688"/>
            </a:pPr>
            <a:r>
              <a:t>Today, most shelter revenue is generated through government grants.</a:t>
            </a:r>
          </a:p>
          <a:p>
            <a:pPr marL="0" indent="0" defTabSz="877823">
              <a:spcBef>
                <a:spcPts val="900"/>
              </a:spcBef>
              <a:buSzTx/>
              <a:buNone/>
              <a:defRPr sz="2688"/>
            </a:pPr>
          </a:p>
          <a:p>
            <a:pPr marL="0" indent="0" defTabSz="877823">
              <a:spcBef>
                <a:spcPts val="900"/>
              </a:spcBef>
              <a:buSzTx/>
              <a:buNone/>
              <a:defRPr sz="2688"/>
            </a:pPr>
          </a:p>
          <a:p>
            <a:pPr marL="0" indent="0" defTabSz="877823">
              <a:spcBef>
                <a:spcPts val="900"/>
              </a:spcBef>
              <a:buSzTx/>
              <a:buNone/>
              <a:defRPr sz="2688"/>
            </a:pPr>
          </a:p>
          <a:p>
            <a:pPr marL="219455" indent="-219455" defTabSz="877823">
              <a:spcBef>
                <a:spcPts val="900"/>
              </a:spcBef>
              <a:defRPr sz="2688"/>
            </a:pPr>
            <a:r>
              <a:t>[Source: Roberts, A. and Lewis, S. (2000). Giving them shelter: National organizational survey of shelters for battered women and their children. </a:t>
            </a:r>
            <a:r>
              <a:rPr i="1"/>
              <a:t>Journal of Community Psychology</a:t>
            </a:r>
            <a:r>
              <a:t>, 28(6)669-681].</a:t>
            </a:r>
          </a:p>
        </p:txBody>
      </p:sp>
    </p:spTree>
  </p:cSld>
  <p:clrMapOvr>
    <a:masterClrMapping/>
  </p:clrMapOvr>
  <p:transition xmlns:p14="http://schemas.microsoft.com/office/powerpoint/2010/main" spd="med" advClick="1" p14:dur="1000"/>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9" name="Shape 139"/>
          <p:cNvSpPr/>
          <p:nvPr>
            <p:ph type="body" idx="1"/>
          </p:nvPr>
        </p:nvSpPr>
        <p:spPr>
          <a:xfrm>
            <a:off x="838200" y="541420"/>
            <a:ext cx="10515600" cy="6120638"/>
          </a:xfrm>
          <a:prstGeom prst="rect">
            <a:avLst/>
          </a:prstGeom>
          <a:solidFill>
            <a:srgbClr val="DEEBF7"/>
          </a:solidFill>
        </p:spPr>
        <p:txBody>
          <a:bodyPr/>
          <a:lstStyle/>
          <a:p>
            <a:pPr/>
          </a:p>
          <a:p>
            <a:pPr/>
            <a:r>
              <a:t>As a result of the economic downturn, many advocacy organizations have experienced funding cuts. </a:t>
            </a:r>
          </a:p>
          <a:p>
            <a:pPr/>
          </a:p>
          <a:p>
            <a:pPr/>
            <a:r>
              <a:t>According to the National Network to End Domestic Violence (NNEDV), 80% of all state coalitions have reported reductions in local funding.</a:t>
            </a:r>
          </a:p>
          <a:p>
            <a:pPr/>
          </a:p>
          <a:p>
            <a:pPr/>
            <a:r>
              <a:t>Moreover, 90% have witnessed a decline in charitable contributions.  </a:t>
            </a:r>
          </a:p>
          <a:p>
            <a:pPr/>
          </a:p>
          <a:p>
            <a:pPr/>
          </a:p>
          <a:p>
            <a:pPr/>
            <a:r>
              <a:t>[Source: </a:t>
            </a:r>
            <a:r>
              <a:rPr u="sng">
                <a:solidFill>
                  <a:srgbClr val="0563C1"/>
                </a:solidFill>
                <a:uFill>
                  <a:solidFill>
                    <a:srgbClr val="0563C1"/>
                  </a:solidFill>
                </a:uFill>
                <a:hlinkClick r:id="rId2" invalidUrl="" action="" tgtFrame="" tooltip="" history="1" highlightClick="0" endSnd="0"/>
              </a:rPr>
              <a:t>http://nnedv.org/policy/issues/funding.html</a:t>
            </a:r>
            <a:r>
              <a:t>.]</a:t>
            </a:r>
          </a:p>
        </p:txBody>
      </p:sp>
    </p:spTree>
  </p:cSld>
  <p:clrMapOvr>
    <a:masterClrMapping/>
  </p:clrMapOvr>
  <p:transition xmlns:p14="http://schemas.microsoft.com/office/powerpoint/2010/main" spd="med" advClick="1" p14:dur="1000"/>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1" name="Shape 141"/>
          <p:cNvSpPr/>
          <p:nvPr>
            <p:ph type="body" idx="1"/>
          </p:nvPr>
        </p:nvSpPr>
        <p:spPr>
          <a:xfrm>
            <a:off x="838200" y="320633"/>
            <a:ext cx="10515600" cy="6270173"/>
          </a:xfrm>
          <a:prstGeom prst="rect">
            <a:avLst/>
          </a:prstGeom>
          <a:solidFill>
            <a:srgbClr val="DEEBF7"/>
          </a:solidFill>
        </p:spPr>
        <p:txBody>
          <a:bodyPr/>
          <a:lstStyle/>
          <a:p>
            <a:pPr>
              <a:lnSpc>
                <a:spcPct val="81000"/>
              </a:lnSpc>
              <a:defRPr sz="2500"/>
            </a:pPr>
          </a:p>
          <a:p>
            <a:pPr>
              <a:lnSpc>
                <a:spcPct val="81000"/>
              </a:lnSpc>
              <a:defRPr sz="2500"/>
            </a:pPr>
            <a:r>
              <a:t>At the same time, family violence agencies are reporting </a:t>
            </a:r>
            <a:r>
              <a:rPr i="1"/>
              <a:t>an increased demand for services. </a:t>
            </a:r>
          </a:p>
          <a:p>
            <a:pPr>
              <a:lnSpc>
                <a:spcPct val="81000"/>
              </a:lnSpc>
              <a:defRPr sz="2500"/>
            </a:pPr>
          </a:p>
          <a:p>
            <a:pPr>
              <a:lnSpc>
                <a:spcPct val="81000"/>
              </a:lnSpc>
              <a:defRPr sz="2500"/>
            </a:pPr>
            <a:r>
              <a:t>In a single day in 2010, approximately 71,000 victims accessed advocacy program services (ex. shelter, counseling, accompaniment, and/or legal assistance, etc.). Yet, in that same 24-hours, nearly 10,000 other victims’ needs were not adequately met. </a:t>
            </a:r>
          </a:p>
          <a:p>
            <a:pPr>
              <a:lnSpc>
                <a:spcPct val="81000"/>
              </a:lnSpc>
              <a:defRPr sz="2500"/>
            </a:pPr>
          </a:p>
          <a:p>
            <a:pPr>
              <a:lnSpc>
                <a:spcPct val="81000"/>
              </a:lnSpc>
              <a:defRPr sz="2500"/>
            </a:pPr>
            <a:r>
              <a:t>This is attributed, in part, to downsizing and shelter closings. </a:t>
            </a:r>
          </a:p>
          <a:p>
            <a:pPr>
              <a:lnSpc>
                <a:spcPct val="81000"/>
              </a:lnSpc>
              <a:defRPr sz="2500"/>
            </a:pPr>
          </a:p>
          <a:p>
            <a:pPr>
              <a:lnSpc>
                <a:spcPct val="81000"/>
              </a:lnSpc>
              <a:defRPr sz="2500"/>
            </a:pPr>
            <a:r>
              <a:t>(These data were gathered from </a:t>
            </a:r>
            <a:r>
              <a:rPr i="1"/>
              <a:t>Domestic Violence Counts</a:t>
            </a:r>
            <a:r>
              <a:t>, an annual shelter survey. They do not include victims who didn’t reach out for help). </a:t>
            </a:r>
          </a:p>
          <a:p>
            <a:pPr marL="0" indent="0">
              <a:lnSpc>
                <a:spcPct val="81000"/>
              </a:lnSpc>
              <a:buSzTx/>
              <a:buNone/>
              <a:defRPr sz="2500"/>
            </a:pPr>
          </a:p>
          <a:p>
            <a:pPr>
              <a:lnSpc>
                <a:spcPct val="81000"/>
              </a:lnSpc>
              <a:defRPr sz="2500"/>
            </a:pPr>
            <a:r>
              <a:t>[Source: </a:t>
            </a:r>
            <a:r>
              <a:rPr u="sng">
                <a:solidFill>
                  <a:srgbClr val="0563C1"/>
                </a:solidFill>
                <a:uFill>
                  <a:solidFill>
                    <a:srgbClr val="0563C1"/>
                  </a:solidFill>
                </a:uFill>
                <a:hlinkClick r:id="rId2" invalidUrl="" action="" tgtFrame="" tooltip="" history="1" highlightClick="0" endSnd="0"/>
              </a:rPr>
              <a:t>http://nnedv.org/policy/issues/funding.html</a:t>
            </a:r>
            <a:r>
              <a:t>.]</a:t>
            </a:r>
          </a:p>
        </p:txBody>
      </p:sp>
    </p:spTree>
  </p:cSld>
  <p:clrMapOvr>
    <a:masterClrMapping/>
  </p:clrMapOvr>
  <p:transition xmlns:p14="http://schemas.microsoft.com/office/powerpoint/2010/main" spd="med" advClick="1" p14:dur="1000"/>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3" name="Shape 143"/>
          <p:cNvSpPr/>
          <p:nvPr>
            <p:ph type="title"/>
          </p:nvPr>
        </p:nvSpPr>
        <p:spPr>
          <a:xfrm>
            <a:off x="838200" y="365125"/>
            <a:ext cx="10515600" cy="1325563"/>
          </a:xfrm>
          <a:prstGeom prst="rect">
            <a:avLst/>
          </a:prstGeom>
          <a:solidFill>
            <a:srgbClr val="BDD7EE"/>
          </a:solidFill>
        </p:spPr>
        <p:txBody>
          <a:bodyPr/>
          <a:lstStyle/>
          <a:p>
            <a:pPr/>
            <a:r>
              <a:t>                              View Video:</a:t>
            </a:r>
          </a:p>
        </p:txBody>
      </p:sp>
      <p:sp>
        <p:nvSpPr>
          <p:cNvPr id="144" name="Shape 144"/>
          <p:cNvSpPr/>
          <p:nvPr>
            <p:ph type="body" idx="1"/>
          </p:nvPr>
        </p:nvSpPr>
        <p:spPr>
          <a:xfrm>
            <a:off x="838200" y="1825625"/>
            <a:ext cx="10515600" cy="4351338"/>
          </a:xfrm>
          <a:prstGeom prst="rect">
            <a:avLst/>
          </a:prstGeom>
          <a:solidFill>
            <a:srgbClr val="DEEBF7"/>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http://www.youtube.com/watch?v=-HXZjQtNTU0</a:t>
            </a:r>
          </a:p>
        </p:txBody>
      </p:sp>
    </p:spTree>
  </p:cSld>
  <p:clrMapOvr>
    <a:masterClrMapping/>
  </p:clrMapOvr>
  <p:transition xmlns:p14="http://schemas.microsoft.com/office/powerpoint/2010/main" spd="med" advClick="1" p14:dur="1000"/>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6" name="Shape 146"/>
          <p:cNvSpPr/>
          <p:nvPr>
            <p:ph type="title"/>
          </p:nvPr>
        </p:nvSpPr>
        <p:spPr>
          <a:xfrm>
            <a:off x="838200" y="365125"/>
            <a:ext cx="10515600" cy="1325563"/>
          </a:xfrm>
          <a:prstGeom prst="rect">
            <a:avLst/>
          </a:prstGeom>
          <a:solidFill>
            <a:srgbClr val="BDD7EE"/>
          </a:solidFill>
        </p:spPr>
        <p:txBody>
          <a:bodyPr/>
          <a:lstStyle>
            <a:lvl1pPr defTabSz="868680">
              <a:defRPr sz="4180"/>
            </a:lvl1pPr>
          </a:lstStyle>
          <a:p>
            <a:pPr/>
            <a:r>
              <a:t>Shelters as 501(c)(3) Charitable Organizations:</a:t>
            </a:r>
          </a:p>
        </p:txBody>
      </p:sp>
      <p:sp>
        <p:nvSpPr>
          <p:cNvPr id="147" name="Shape 147"/>
          <p:cNvSpPr/>
          <p:nvPr>
            <p:ph type="body" idx="1"/>
          </p:nvPr>
        </p:nvSpPr>
        <p:spPr>
          <a:xfrm>
            <a:off x="838200" y="1825624"/>
            <a:ext cx="10515600" cy="4788932"/>
          </a:xfrm>
          <a:prstGeom prst="rect">
            <a:avLst/>
          </a:prstGeom>
          <a:solidFill>
            <a:srgbClr val="DEEBF7"/>
          </a:solidFill>
        </p:spPr>
        <p:txBody>
          <a:bodyPr/>
          <a:lstStyle/>
          <a:p>
            <a:pPr marL="226313" indent="-226313" defTabSz="905255">
              <a:lnSpc>
                <a:spcPct val="81000"/>
              </a:lnSpc>
              <a:spcBef>
                <a:spcPts val="900"/>
              </a:spcBef>
              <a:defRPr sz="2277"/>
            </a:pPr>
          </a:p>
          <a:p>
            <a:pPr marL="226313" indent="-226313" defTabSz="905255">
              <a:lnSpc>
                <a:spcPct val="81000"/>
              </a:lnSpc>
              <a:spcBef>
                <a:spcPts val="900"/>
              </a:spcBef>
              <a:defRPr sz="2277"/>
            </a:pPr>
            <a:r>
              <a:t>Most domestic violence agencies are 501(c)(3) charitable institutions.</a:t>
            </a:r>
          </a:p>
          <a:p>
            <a:pPr marL="226313" indent="-226313" defTabSz="905255">
              <a:lnSpc>
                <a:spcPct val="81000"/>
              </a:lnSpc>
              <a:spcBef>
                <a:spcPts val="900"/>
              </a:spcBef>
              <a:defRPr sz="2277"/>
            </a:pPr>
          </a:p>
          <a:p>
            <a:pPr marL="226313" indent="-226313" defTabSz="905255">
              <a:lnSpc>
                <a:spcPct val="81000"/>
              </a:lnSpc>
              <a:spcBef>
                <a:spcPts val="900"/>
              </a:spcBef>
              <a:defRPr sz="2277"/>
            </a:pPr>
            <a:r>
              <a:t>A charitable “non-profit” is defined by the Internal Revenue Service (IRS) as an organization receiving most of its revenue from the government or general public (Pynes, 2013, p.11). </a:t>
            </a:r>
          </a:p>
          <a:p>
            <a:pPr marL="226313" indent="-226313" defTabSz="905255">
              <a:lnSpc>
                <a:spcPct val="81000"/>
              </a:lnSpc>
              <a:spcBef>
                <a:spcPts val="900"/>
              </a:spcBef>
              <a:defRPr sz="2277"/>
            </a:pPr>
          </a:p>
          <a:p>
            <a:pPr marL="226313" indent="-226313" defTabSz="905255">
              <a:lnSpc>
                <a:spcPct val="81000"/>
              </a:lnSpc>
              <a:spcBef>
                <a:spcPts val="900"/>
              </a:spcBef>
              <a:defRPr sz="2277"/>
            </a:pPr>
            <a:r>
              <a:t>Non-profit agencies belong to the public and when they are dissolved, their assets must be donated to another non-profit.</a:t>
            </a:r>
          </a:p>
          <a:p>
            <a:pPr marL="226313" indent="-226313" defTabSz="905255">
              <a:lnSpc>
                <a:spcPct val="81000"/>
              </a:lnSpc>
              <a:spcBef>
                <a:spcPts val="900"/>
              </a:spcBef>
              <a:defRPr sz="2277"/>
            </a:pPr>
          </a:p>
          <a:p>
            <a:pPr marL="226313" indent="-226313" defTabSz="905255">
              <a:lnSpc>
                <a:spcPct val="81000"/>
              </a:lnSpc>
              <a:spcBef>
                <a:spcPts val="900"/>
              </a:spcBef>
              <a:defRPr sz="2277"/>
            </a:pPr>
            <a:r>
              <a:t>[Sources: </a:t>
            </a:r>
            <a:r>
              <a:rPr u="sng">
                <a:solidFill>
                  <a:srgbClr val="0563C1"/>
                </a:solidFill>
                <a:uFill>
                  <a:solidFill>
                    <a:srgbClr val="0563C1"/>
                  </a:solidFill>
                </a:uFill>
                <a:hlinkClick r:id="rId2" invalidUrl="" action="" tgtFrame="" tooltip="" history="1" highlightClick="0" endSnd="0"/>
              </a:rPr>
              <a:t>http://www.grantsnorthwest.com/understanding-tax-exempt-status/</a:t>
            </a:r>
            <a:r>
              <a:t>; and Pynes, J.E. (2013). </a:t>
            </a:r>
            <a:r>
              <a:rPr i="1"/>
              <a:t>Human resources management for public and nonprofit organizations: A strategic approach, </a:t>
            </a:r>
            <a:r>
              <a:t>4</a:t>
            </a:r>
            <a:r>
              <a:rPr baseline="29979"/>
              <a:t>th</a:t>
            </a:r>
            <a:r>
              <a:t> edition. San Francisco, CA: Jossey-Bass.] </a:t>
            </a:r>
          </a:p>
        </p:txBody>
      </p:sp>
    </p:spTree>
  </p:cSld>
  <p:clrMapOvr>
    <a:masterClrMapping/>
  </p:clrMapOvr>
  <p:transition xmlns:p14="http://schemas.microsoft.com/office/powerpoint/2010/main" spd="med" advClick="1" p14:dur="1000"/>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9" name="Shape 149"/>
          <p:cNvSpPr/>
          <p:nvPr>
            <p:ph type="body" idx="1"/>
          </p:nvPr>
        </p:nvSpPr>
        <p:spPr>
          <a:xfrm>
            <a:off x="581890" y="593765"/>
            <a:ext cx="11198433" cy="5949539"/>
          </a:xfrm>
          <a:prstGeom prst="rect">
            <a:avLst/>
          </a:prstGeom>
          <a:solidFill>
            <a:srgbClr val="DEEBF7"/>
          </a:solidFill>
        </p:spPr>
        <p:txBody>
          <a:bodyPr/>
          <a:lstStyle/>
          <a:p>
            <a:pPr marL="0" indent="0">
              <a:lnSpc>
                <a:spcPct val="72000"/>
              </a:lnSpc>
              <a:buSzTx/>
              <a:buNone/>
              <a:defRPr sz="2300"/>
            </a:pPr>
          </a:p>
          <a:p>
            <a:pPr>
              <a:lnSpc>
                <a:spcPct val="72000"/>
              </a:lnSpc>
              <a:defRPr sz="2300"/>
            </a:pPr>
            <a:r>
              <a:t>While the process for establishing a non-profit agency varies from state-to-state, according to Scott (2013), it generally includes the following:</a:t>
            </a:r>
          </a:p>
          <a:p>
            <a:pPr>
              <a:lnSpc>
                <a:spcPct val="72000"/>
              </a:lnSpc>
              <a:defRPr sz="2300"/>
            </a:pPr>
          </a:p>
          <a:p>
            <a:pPr>
              <a:lnSpc>
                <a:spcPct val="72000"/>
              </a:lnSpc>
              <a:defRPr sz="2300"/>
            </a:pPr>
            <a:r>
              <a:t>__Establishing Bylaws </a:t>
            </a:r>
          </a:p>
          <a:p>
            <a:pPr>
              <a:lnSpc>
                <a:spcPct val="72000"/>
              </a:lnSpc>
              <a:defRPr sz="2300"/>
            </a:pPr>
            <a:r>
              <a:t>__Selecting a volunteer Board</a:t>
            </a:r>
          </a:p>
          <a:p>
            <a:pPr>
              <a:lnSpc>
                <a:spcPct val="72000"/>
              </a:lnSpc>
              <a:defRPr sz="2300"/>
            </a:pPr>
            <a:r>
              <a:t>__Creating a 3-year budget </a:t>
            </a:r>
          </a:p>
          <a:p>
            <a:pPr>
              <a:lnSpc>
                <a:spcPct val="72000"/>
              </a:lnSpc>
              <a:defRPr sz="2300"/>
            </a:pPr>
            <a:r>
              <a:t>__Conducting an initial Board meeting, electing officers (President, VP, Secretary,   </a:t>
            </a:r>
          </a:p>
          <a:p>
            <a:pPr marL="0" indent="0">
              <a:lnSpc>
                <a:spcPct val="72000"/>
              </a:lnSpc>
              <a:buSzTx/>
              <a:buNone/>
              <a:defRPr sz="2300"/>
            </a:pPr>
            <a:r>
              <a:t>        and Treasurer), and recording minutes</a:t>
            </a:r>
          </a:p>
          <a:p>
            <a:pPr>
              <a:lnSpc>
                <a:spcPct val="72000"/>
              </a:lnSpc>
              <a:defRPr sz="2300"/>
            </a:pPr>
            <a:r>
              <a:t>__Filing Articles of Incorporation (see Appendix of your textbook for your state’s requirements)</a:t>
            </a:r>
          </a:p>
          <a:p>
            <a:pPr>
              <a:lnSpc>
                <a:spcPct val="72000"/>
              </a:lnSpc>
              <a:defRPr sz="2300"/>
            </a:pPr>
            <a:r>
              <a:t>__Choosing/registering the agency’s name</a:t>
            </a:r>
          </a:p>
          <a:p>
            <a:pPr>
              <a:lnSpc>
                <a:spcPct val="72000"/>
              </a:lnSpc>
              <a:defRPr sz="2300"/>
            </a:pPr>
          </a:p>
          <a:p>
            <a:pPr>
              <a:lnSpc>
                <a:spcPct val="72000"/>
              </a:lnSpc>
              <a:defRPr sz="2300"/>
            </a:pPr>
          </a:p>
          <a:p>
            <a:pPr>
              <a:lnSpc>
                <a:spcPct val="72000"/>
              </a:lnSpc>
              <a:defRPr sz="2300"/>
            </a:pPr>
            <a:r>
              <a:t>[Source: Scott, L. (2013). </a:t>
            </a:r>
            <a:r>
              <a:rPr i="1"/>
              <a:t>From passion to execution: How to start and grow</a:t>
            </a:r>
          </a:p>
          <a:p>
            <a:pPr marL="0" indent="0">
              <a:lnSpc>
                <a:spcPct val="72000"/>
              </a:lnSpc>
              <a:buSzTx/>
              <a:buNone/>
              <a:defRPr i="1" sz="2300"/>
            </a:pPr>
            <a:r>
              <a:t>an effective nonprofit organization</a:t>
            </a:r>
            <a:r>
              <a:rPr i="0"/>
              <a:t>. Boston, MA: Cengage.]</a:t>
            </a:r>
          </a:p>
        </p:txBody>
      </p:sp>
    </p:spTree>
  </p:cSld>
  <p:clrMapOvr>
    <a:masterClrMapping/>
  </p:clrMapOvr>
  <p:transition xmlns:p14="http://schemas.microsoft.com/office/powerpoint/2010/main" spd="med" advClick="1" p14:dur="1000"/>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1" name="Shape 151"/>
          <p:cNvSpPr/>
          <p:nvPr>
            <p:ph type="body" idx="1"/>
          </p:nvPr>
        </p:nvSpPr>
        <p:spPr>
          <a:xfrm>
            <a:off x="838200" y="593765"/>
            <a:ext cx="10515600" cy="5890162"/>
          </a:xfrm>
          <a:prstGeom prst="rect">
            <a:avLst/>
          </a:prstGeom>
          <a:solidFill>
            <a:srgbClr val="DEEBF7"/>
          </a:solidFill>
        </p:spPr>
        <p:txBody>
          <a:bodyPr/>
          <a:lstStyle/>
          <a:p>
            <a:pPr>
              <a:lnSpc>
                <a:spcPct val="81000"/>
              </a:lnSpc>
              <a:defRPr sz="2500"/>
            </a:pPr>
          </a:p>
          <a:p>
            <a:pPr>
              <a:lnSpc>
                <a:spcPct val="81000"/>
              </a:lnSpc>
              <a:defRPr sz="2500"/>
            </a:pPr>
            <a:r>
              <a:t>__Filing for an (EIN) Employer Identification Number</a:t>
            </a:r>
          </a:p>
          <a:p>
            <a:pPr>
              <a:lnSpc>
                <a:spcPct val="81000"/>
              </a:lnSpc>
              <a:defRPr sz="2500"/>
            </a:pPr>
            <a:r>
              <a:t>__Filing IRS Form 1023 for 501(c)(3) status</a:t>
            </a:r>
          </a:p>
          <a:p>
            <a:pPr>
              <a:lnSpc>
                <a:spcPct val="81000"/>
              </a:lnSpc>
              <a:defRPr sz="2500"/>
            </a:pPr>
            <a:r>
              <a:t>__(Where required) registering as a charitable organization with the </a:t>
            </a:r>
          </a:p>
          <a:p>
            <a:pPr marL="0" indent="0">
              <a:lnSpc>
                <a:spcPct val="81000"/>
              </a:lnSpc>
              <a:buSzTx/>
              <a:buNone/>
              <a:defRPr sz="2500"/>
            </a:pPr>
            <a:r>
              <a:t>        state (in order to solicit donations)</a:t>
            </a:r>
          </a:p>
          <a:p>
            <a:pPr>
              <a:lnSpc>
                <a:spcPct val="81000"/>
              </a:lnSpc>
              <a:defRPr sz="2500"/>
            </a:pPr>
            <a:r>
              <a:t>__(Where required) filing annual reports with the Secretary of State</a:t>
            </a:r>
          </a:p>
          <a:p>
            <a:pPr>
              <a:lnSpc>
                <a:spcPct val="81000"/>
              </a:lnSpc>
              <a:defRPr sz="2500"/>
            </a:pPr>
            <a:r>
              <a:t>__(Where required) filing annual renewals for registration to solicit    </a:t>
            </a:r>
          </a:p>
          <a:p>
            <a:pPr marL="0" indent="0">
              <a:lnSpc>
                <a:spcPct val="81000"/>
              </a:lnSpc>
              <a:buSzTx/>
              <a:buNone/>
              <a:defRPr sz="2500"/>
            </a:pPr>
            <a:r>
              <a:t>        donations</a:t>
            </a:r>
          </a:p>
          <a:p>
            <a:pPr>
              <a:lnSpc>
                <a:spcPct val="81000"/>
              </a:lnSpc>
              <a:defRPr sz="2500"/>
            </a:pPr>
            <a:r>
              <a:t>__Filing annual (990 or 990EZ) forms with the IRS</a:t>
            </a:r>
          </a:p>
          <a:p>
            <a:pPr>
              <a:lnSpc>
                <a:spcPct val="81000"/>
              </a:lnSpc>
              <a:defRPr sz="2500"/>
            </a:pPr>
            <a:r>
              <a:t>__Filing payroll reports and paying taxes</a:t>
            </a:r>
          </a:p>
          <a:p>
            <a:pPr>
              <a:lnSpc>
                <a:spcPct val="81000"/>
              </a:lnSpc>
              <a:defRPr sz="2500"/>
            </a:pPr>
          </a:p>
          <a:p>
            <a:pPr>
              <a:lnSpc>
                <a:spcPct val="81000"/>
              </a:lnSpc>
              <a:defRPr sz="2500"/>
            </a:pPr>
            <a:r>
              <a:t>[Source: Scott, L. (2013). </a:t>
            </a:r>
            <a:r>
              <a:rPr i="1"/>
              <a:t>From passion to execution: How to start and grow an effective nonprofit organization</a:t>
            </a:r>
            <a:r>
              <a:t>. Boston, MA: Cengage.]</a:t>
            </a:r>
          </a:p>
        </p:txBody>
      </p:sp>
    </p:spTree>
  </p:cSld>
  <p:clrMapOvr>
    <a:masterClrMapping/>
  </p:clrMapOvr>
  <p:transition xmlns:p14="http://schemas.microsoft.com/office/powerpoint/2010/main" spd="med" advClick="1" p14:dur="1000"/>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3" name="Shape 153"/>
          <p:cNvSpPr/>
          <p:nvPr>
            <p:ph type="body" idx="1"/>
          </p:nvPr>
        </p:nvSpPr>
        <p:spPr>
          <a:xfrm>
            <a:off x="838200" y="427511"/>
            <a:ext cx="10515600" cy="6068293"/>
          </a:xfrm>
          <a:prstGeom prst="rect">
            <a:avLst/>
          </a:prstGeom>
          <a:solidFill>
            <a:srgbClr val="DEEBF7"/>
          </a:solidFill>
        </p:spPr>
        <p:txBody>
          <a:bodyPr/>
          <a:lstStyle/>
          <a:p>
            <a:pPr marL="224027" indent="-224027" defTabSz="896111">
              <a:lnSpc>
                <a:spcPct val="72000"/>
              </a:lnSpc>
              <a:spcBef>
                <a:spcPts val="900"/>
              </a:spcBef>
              <a:defRPr sz="2058"/>
            </a:pPr>
          </a:p>
          <a:p>
            <a:pPr marL="224027" indent="-224027" defTabSz="896111">
              <a:lnSpc>
                <a:spcPct val="72000"/>
              </a:lnSpc>
              <a:spcBef>
                <a:spcPts val="900"/>
              </a:spcBef>
              <a:defRPr sz="2548"/>
            </a:pPr>
            <a:r>
              <a:t> </a:t>
            </a:r>
            <a:r>
              <a:rPr u="sng"/>
              <a:t>To qualify as a “non-profit”: </a:t>
            </a:r>
            <a:endParaRPr sz="2058"/>
          </a:p>
          <a:p>
            <a:pPr marL="224027" indent="-224027" defTabSz="896111">
              <a:lnSpc>
                <a:spcPct val="72000"/>
              </a:lnSpc>
              <a:spcBef>
                <a:spcPts val="900"/>
              </a:spcBef>
              <a:defRPr sz="2058"/>
            </a:pPr>
          </a:p>
          <a:p>
            <a:pPr marL="224027" indent="-224027" defTabSz="896111">
              <a:lnSpc>
                <a:spcPct val="72000"/>
              </a:lnSpc>
              <a:spcBef>
                <a:spcPts val="900"/>
              </a:spcBef>
              <a:defRPr sz="2058"/>
            </a:pPr>
            <a:r>
              <a:t>1.) an organization must be “established and operated for religious, educational, scientific, or charitable purposes.”  (In other words, it cannot be established for the purpose of generating income).</a:t>
            </a:r>
          </a:p>
          <a:p>
            <a:pPr marL="224027" indent="-224027" defTabSz="896111">
              <a:lnSpc>
                <a:spcPct val="72000"/>
              </a:lnSpc>
              <a:spcBef>
                <a:spcPts val="900"/>
              </a:spcBef>
              <a:defRPr sz="2058"/>
            </a:pPr>
          </a:p>
          <a:p>
            <a:pPr marL="224027" indent="-224027" defTabSz="896111">
              <a:lnSpc>
                <a:spcPct val="72000"/>
              </a:lnSpc>
              <a:spcBef>
                <a:spcPts val="900"/>
              </a:spcBef>
              <a:defRPr sz="2058"/>
            </a:pPr>
            <a:r>
              <a:t>2.) its “earnings may not inure to the benefit of any private individual or shareholder.”</a:t>
            </a:r>
          </a:p>
          <a:p>
            <a:pPr marL="224027" indent="-224027" defTabSz="896111">
              <a:lnSpc>
                <a:spcPct val="72000"/>
              </a:lnSpc>
              <a:spcBef>
                <a:spcPts val="900"/>
              </a:spcBef>
              <a:defRPr sz="2058"/>
            </a:pPr>
          </a:p>
          <a:p>
            <a:pPr marL="224027" indent="-224027" defTabSz="896111">
              <a:lnSpc>
                <a:spcPct val="72000"/>
              </a:lnSpc>
              <a:spcBef>
                <a:spcPts val="900"/>
              </a:spcBef>
              <a:defRPr sz="2058"/>
            </a:pPr>
            <a:r>
              <a:t>3.) it may not established primarily for lobbying.</a:t>
            </a:r>
          </a:p>
          <a:p>
            <a:pPr marL="224027" indent="-224027" defTabSz="896111">
              <a:lnSpc>
                <a:spcPct val="72000"/>
              </a:lnSpc>
              <a:spcBef>
                <a:spcPts val="900"/>
              </a:spcBef>
              <a:defRPr sz="2058"/>
            </a:pPr>
          </a:p>
          <a:p>
            <a:pPr marL="224027" indent="-224027" defTabSz="896111">
              <a:lnSpc>
                <a:spcPct val="72000"/>
              </a:lnSpc>
              <a:spcBef>
                <a:spcPts val="900"/>
              </a:spcBef>
              <a:defRPr sz="2058"/>
            </a:pPr>
            <a:r>
              <a:t>4.) it may not participate “in political campaigns.”</a:t>
            </a:r>
          </a:p>
          <a:p>
            <a:pPr marL="224027" indent="-224027" defTabSz="896111">
              <a:lnSpc>
                <a:spcPct val="72000"/>
              </a:lnSpc>
              <a:spcBef>
                <a:spcPts val="900"/>
              </a:spcBef>
              <a:defRPr sz="2058"/>
            </a:pPr>
          </a:p>
          <a:p>
            <a:pPr marL="224027" indent="-224027" defTabSz="896111">
              <a:lnSpc>
                <a:spcPct val="72000"/>
              </a:lnSpc>
              <a:spcBef>
                <a:spcPts val="900"/>
              </a:spcBef>
              <a:defRPr sz="2058"/>
            </a:pPr>
            <a:r>
              <a:t>5.) It may not engage in illegal activity (</a:t>
            </a:r>
            <a:r>
              <a:rPr u="sng">
                <a:solidFill>
                  <a:srgbClr val="0563C1"/>
                </a:solidFill>
                <a:uFill>
                  <a:solidFill>
                    <a:srgbClr val="0563C1"/>
                  </a:solidFill>
                </a:uFill>
                <a:hlinkClick r:id="rId2" invalidUrl="" action="" tgtFrame="" tooltip="" history="1" highlightClick="0" endSnd="0"/>
              </a:rPr>
              <a:t>www.grantsnorthwest.com</a:t>
            </a:r>
            <a:r>
              <a:t>). </a:t>
            </a:r>
          </a:p>
          <a:p>
            <a:pPr marL="0" indent="0" defTabSz="896111">
              <a:lnSpc>
                <a:spcPct val="72000"/>
              </a:lnSpc>
              <a:spcBef>
                <a:spcPts val="900"/>
              </a:spcBef>
              <a:buSzTx/>
              <a:buNone/>
              <a:defRPr sz="2058"/>
            </a:pPr>
          </a:p>
          <a:p>
            <a:pPr marL="224027" indent="-224027" defTabSz="896111">
              <a:lnSpc>
                <a:spcPct val="72000"/>
              </a:lnSpc>
              <a:spcBef>
                <a:spcPts val="900"/>
              </a:spcBef>
              <a:defRPr sz="2058"/>
            </a:pPr>
            <a:r>
              <a:t>[Sources: </a:t>
            </a:r>
            <a:r>
              <a:rPr u="sng">
                <a:solidFill>
                  <a:srgbClr val="0563C1"/>
                </a:solidFill>
                <a:uFill>
                  <a:solidFill>
                    <a:srgbClr val="0563C1"/>
                  </a:solidFill>
                </a:uFill>
                <a:hlinkClick r:id="rId3" invalidUrl="" action="" tgtFrame="" tooltip="" history="1" highlightClick="0" endSnd="0"/>
              </a:rPr>
              <a:t>http://www.grantsnorthwest.com/understanding-tax-exempt-status/</a:t>
            </a:r>
            <a:r>
              <a:t>; and Pynes, J.E. (2013). </a:t>
            </a:r>
            <a:r>
              <a:rPr i="1"/>
              <a:t>Human resources management for public and nonprofit organizations: A strategic approach, </a:t>
            </a:r>
            <a:r>
              <a:t>4</a:t>
            </a:r>
            <a:r>
              <a:rPr baseline="29959"/>
              <a:t>th</a:t>
            </a:r>
            <a:r>
              <a:t> edition. San Francisco, CA: Jossey-Bass.] </a:t>
            </a:r>
          </a:p>
        </p:txBody>
      </p:sp>
    </p:spTree>
  </p:cSld>
  <p:clrMapOvr>
    <a:masterClrMapping/>
  </p:clrMapOvr>
  <p:transition xmlns:p14="http://schemas.microsoft.com/office/powerpoint/2010/main" spd="med" advClick="1" p14:dur="1000"/>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5" name="Shape 155"/>
          <p:cNvSpPr/>
          <p:nvPr>
            <p:ph type="body" idx="1"/>
          </p:nvPr>
        </p:nvSpPr>
        <p:spPr>
          <a:xfrm>
            <a:off x="838200" y="581889"/>
            <a:ext cx="10515600" cy="5961415"/>
          </a:xfrm>
          <a:prstGeom prst="rect">
            <a:avLst/>
          </a:prstGeom>
          <a:solidFill>
            <a:srgbClr val="DEEBF7"/>
          </a:solidFill>
        </p:spPr>
        <p:txBody>
          <a:bodyPr/>
          <a:lstStyle/>
          <a:p>
            <a:pPr marL="0" indent="0">
              <a:buSzTx/>
              <a:buNone/>
            </a:pPr>
          </a:p>
          <a:p>
            <a:pPr/>
            <a:r>
              <a:t>The primary benefit of obtaining a 501(c)(3) charitable designation is that donors’ contributions are tax-deductible. </a:t>
            </a:r>
          </a:p>
          <a:p>
            <a:pPr/>
          </a:p>
          <a:p>
            <a:pPr/>
            <a:r>
              <a:t>Additionally, 501(c)(3) agencies are tax exempt and eligible to apply for foundation grants. </a:t>
            </a:r>
          </a:p>
          <a:p>
            <a:pPr/>
          </a:p>
          <a:p>
            <a:pPr>
              <a:defRPr i="1"/>
            </a:pPr>
          </a:p>
          <a:p>
            <a:pPr>
              <a:defRPr i="1"/>
            </a:pPr>
          </a:p>
          <a:p>
            <a:pPr marL="0" indent="0">
              <a:buSzTx/>
              <a:buNone/>
            </a:pPr>
            <a:endParaRPr i="1"/>
          </a:p>
          <a:p>
            <a:pPr/>
            <a:r>
              <a:t>[Source: </a:t>
            </a:r>
            <a:r>
              <a:rPr u="sng">
                <a:solidFill>
                  <a:srgbClr val="0563C1"/>
                </a:solidFill>
                <a:uFill>
                  <a:solidFill>
                    <a:srgbClr val="0563C1"/>
                  </a:solidFill>
                </a:uFill>
                <a:hlinkClick r:id="rId2" invalidUrl="" action="" tgtFrame="" tooltip="" history="1" highlightClick="0" endSnd="0"/>
              </a:rPr>
              <a:t>http://www.localnonprofitorganizations.com/</a:t>
            </a:r>
            <a:r>
              <a:t>.]</a:t>
            </a:r>
          </a:p>
        </p:txBody>
      </p:sp>
    </p:spTree>
  </p:cSld>
  <p:clrMapOvr>
    <a:masterClrMapping/>
  </p:clrMapOvr>
  <p:transition xmlns:p14="http://schemas.microsoft.com/office/powerpoint/2010/main" spd="med" advClick="1" p14:dur="1000"/>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7" name="Shape 157"/>
          <p:cNvSpPr/>
          <p:nvPr>
            <p:ph type="body" idx="1"/>
          </p:nvPr>
        </p:nvSpPr>
        <p:spPr>
          <a:xfrm>
            <a:off x="838200" y="629391"/>
            <a:ext cx="10515600" cy="5902039"/>
          </a:xfrm>
          <a:prstGeom prst="rect">
            <a:avLst/>
          </a:prstGeom>
          <a:solidFill>
            <a:srgbClr val="DEEBF7"/>
          </a:solidFill>
        </p:spPr>
        <p:txBody>
          <a:bodyPr/>
          <a:lstStyle/>
          <a:p>
            <a:pPr/>
          </a:p>
          <a:p>
            <a:pPr/>
            <a:r>
              <a:t>The 501(c)(3) application is entitled </a:t>
            </a:r>
            <a:r>
              <a:rPr i="1"/>
              <a:t>IRS Form 1023.</a:t>
            </a:r>
            <a:endParaRPr i="1"/>
          </a:p>
          <a:p>
            <a:pPr/>
            <a:endParaRPr i="1"/>
          </a:p>
          <a:p>
            <a:pPr/>
            <a:r>
              <a:t>Click to view the 1023 Form, complete with instructions: </a:t>
            </a:r>
            <a:r>
              <a:rPr b="1" i="1" u="sng">
                <a:solidFill>
                  <a:srgbClr val="0563C1"/>
                </a:solidFill>
                <a:uFill>
                  <a:solidFill>
                    <a:srgbClr val="0563C1"/>
                  </a:solidFill>
                </a:uFill>
                <a:hlinkClick r:id="rId2" invalidUrl="" action="" tgtFrame="" tooltip="" history="1" highlightClick="0" endSnd="0"/>
              </a:rPr>
              <a:t>www.irs.gov</a:t>
            </a:r>
            <a:r>
              <a:rPr i="1" u="sng">
                <a:solidFill>
                  <a:srgbClr val="0563C1"/>
                </a:solidFill>
                <a:uFill>
                  <a:solidFill>
                    <a:srgbClr val="0563C1"/>
                  </a:solidFill>
                </a:uFill>
                <a:hlinkClick r:id="rId2" invalidUrl="" action="" tgtFrame="" tooltip="" history="1" highlightClick="0" endSnd="0"/>
              </a:rPr>
              <a:t>/pub/</a:t>
            </a:r>
            <a:r>
              <a:rPr b="1" i="1" u="sng">
                <a:solidFill>
                  <a:srgbClr val="0563C1"/>
                </a:solidFill>
                <a:uFill>
                  <a:solidFill>
                    <a:srgbClr val="0563C1"/>
                  </a:solidFill>
                </a:uFill>
                <a:hlinkClick r:id="rId2" invalidUrl="" action="" tgtFrame="" tooltip="" history="1" highlightClick="0" endSnd="0"/>
              </a:rPr>
              <a:t>irs</a:t>
            </a:r>
            <a:r>
              <a:rPr i="1" u="sng">
                <a:solidFill>
                  <a:srgbClr val="0563C1"/>
                </a:solidFill>
                <a:uFill>
                  <a:solidFill>
                    <a:srgbClr val="0563C1"/>
                  </a:solidFill>
                </a:uFill>
                <a:hlinkClick r:id="rId2" invalidUrl="" action="" tgtFrame="" tooltip="" history="1" highlightClick="0" endSnd="0"/>
              </a:rPr>
              <a:t>-pdf/f</a:t>
            </a:r>
            <a:r>
              <a:rPr b="1" i="1" u="sng">
                <a:solidFill>
                  <a:srgbClr val="0563C1"/>
                </a:solidFill>
                <a:uFill>
                  <a:solidFill>
                    <a:srgbClr val="0563C1"/>
                  </a:solidFill>
                </a:uFill>
                <a:hlinkClick r:id="rId2" invalidUrl="" action="" tgtFrame="" tooltip="" history="1" highlightClick="0" endSnd="0"/>
              </a:rPr>
              <a:t>1023</a:t>
            </a:r>
            <a:r>
              <a:rPr i="1" u="sng">
                <a:solidFill>
                  <a:srgbClr val="0563C1"/>
                </a:solidFill>
                <a:uFill>
                  <a:solidFill>
                    <a:srgbClr val="0563C1"/>
                  </a:solidFill>
                </a:uFill>
                <a:hlinkClick r:id="rId2" invalidUrl="" action="" tgtFrame="" tooltip="" history="1" highlightClick="0" endSnd="0"/>
              </a:rPr>
              <a:t>.pdf</a:t>
            </a:r>
            <a:endParaRPr i="1"/>
          </a:p>
          <a:p>
            <a:pPr>
              <a:defRPr i="1"/>
            </a:pPr>
          </a:p>
          <a:p>
            <a:pPr/>
            <a:r>
              <a:t>The filing fee is $850 (or $400 if the yearly revenues are under $10,000).</a:t>
            </a:r>
            <a:endParaRPr i="1"/>
          </a:p>
          <a:p>
            <a:pPr marL="0" indent="0">
              <a:buSzTx/>
              <a:buNone/>
            </a:pPr>
            <a:endParaRPr i="1"/>
          </a:p>
          <a:p>
            <a:pPr/>
            <a:r>
              <a:t>[Sources: </a:t>
            </a:r>
            <a:r>
              <a:rPr u="sng">
                <a:solidFill>
                  <a:srgbClr val="0563C1"/>
                </a:solidFill>
                <a:uFill>
                  <a:solidFill>
                    <a:srgbClr val="0563C1"/>
                  </a:solidFill>
                </a:uFill>
                <a:hlinkClick r:id="rId3" invalidUrl="" action="" tgtFrame="" tooltip="" history="1" highlightClick="0" endSnd="0"/>
              </a:rPr>
              <a:t>http://www.localnonprofitorganizations.com/</a:t>
            </a:r>
            <a:r>
              <a:t>; and Scott, L. (2013). </a:t>
            </a:r>
            <a:r>
              <a:rPr i="1"/>
              <a:t>From passion to execution: How to start and grow an effective nonprofit organization</a:t>
            </a:r>
            <a:r>
              <a:t>. Boston, MA: Cengage.]</a:t>
            </a:r>
          </a:p>
        </p:txBody>
      </p:sp>
    </p:spTree>
  </p:cSld>
  <p:clrMapOvr>
    <a:masterClrMapping/>
  </p:clrMapOvr>
  <p:transition xmlns:p14="http://schemas.microsoft.com/office/powerpoint/2010/main" spd="med" advClick="1" p14:dur="1000"/>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 name="Shape 159"/>
          <p:cNvSpPr/>
          <p:nvPr>
            <p:ph type="title"/>
          </p:nvPr>
        </p:nvSpPr>
        <p:spPr>
          <a:xfrm>
            <a:off x="838200" y="365125"/>
            <a:ext cx="10515600" cy="1325563"/>
          </a:xfrm>
          <a:prstGeom prst="rect">
            <a:avLst/>
          </a:prstGeom>
          <a:solidFill>
            <a:srgbClr val="BDD7EE"/>
          </a:solidFill>
        </p:spPr>
        <p:txBody>
          <a:bodyPr/>
          <a:lstStyle>
            <a:lvl1pPr defTabSz="877823">
              <a:defRPr sz="4224"/>
            </a:lvl1pPr>
          </a:lstStyle>
          <a:p>
            <a:pPr/>
            <a:r>
              <a:t>       Completing the 1023 Form—View Clip:</a:t>
            </a:r>
          </a:p>
        </p:txBody>
      </p:sp>
      <p:sp>
        <p:nvSpPr>
          <p:cNvPr id="160" name="Shape 160"/>
          <p:cNvSpPr/>
          <p:nvPr>
            <p:ph type="body" idx="1"/>
          </p:nvPr>
        </p:nvSpPr>
        <p:spPr>
          <a:xfrm>
            <a:off x="838200" y="1825625"/>
            <a:ext cx="10515600" cy="4351338"/>
          </a:xfrm>
          <a:prstGeom prst="rect">
            <a:avLst/>
          </a:prstGeom>
          <a:solidFill>
            <a:srgbClr val="DEEBF7"/>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http://www.youtube.com/watch?v=EGFvEAinPn8</a:t>
            </a:r>
          </a:p>
        </p:txBody>
      </p:sp>
    </p:spTree>
  </p:cSld>
  <p:clrMapOvr>
    <a:masterClrMapping/>
  </p:clrMapOvr>
  <p:transition xmlns:p14="http://schemas.microsoft.com/office/powerpoint/2010/main" spd="med" advClick="1" p14:dur="1000"/>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2" name="Shape 162"/>
          <p:cNvSpPr/>
          <p:nvPr>
            <p:ph type="title"/>
          </p:nvPr>
        </p:nvSpPr>
        <p:spPr>
          <a:xfrm>
            <a:off x="838200" y="365125"/>
            <a:ext cx="10515600" cy="1325563"/>
          </a:xfrm>
          <a:prstGeom prst="rect">
            <a:avLst/>
          </a:prstGeom>
          <a:solidFill>
            <a:srgbClr val="BDD7EE"/>
          </a:solidFill>
        </p:spPr>
        <p:txBody>
          <a:bodyPr/>
          <a:lstStyle>
            <a:lvl1pPr defTabSz="905255">
              <a:defRPr sz="4356"/>
            </a:lvl1pPr>
          </a:lstStyle>
          <a:p>
            <a:pPr/>
            <a:r>
              <a:t>         The Employer Identification Number:</a:t>
            </a:r>
          </a:p>
        </p:txBody>
      </p:sp>
      <p:sp>
        <p:nvSpPr>
          <p:cNvPr id="163" name="Shape 163"/>
          <p:cNvSpPr/>
          <p:nvPr>
            <p:ph type="body" idx="1"/>
          </p:nvPr>
        </p:nvSpPr>
        <p:spPr>
          <a:xfrm>
            <a:off x="838200" y="1825623"/>
            <a:ext cx="10515600" cy="4836435"/>
          </a:xfrm>
          <a:prstGeom prst="rect">
            <a:avLst/>
          </a:prstGeom>
          <a:solidFill>
            <a:srgbClr val="DEEBF7"/>
          </a:solidFill>
        </p:spPr>
        <p:txBody>
          <a:bodyPr/>
          <a:lstStyle/>
          <a:p>
            <a:pPr>
              <a:lnSpc>
                <a:spcPct val="72000"/>
              </a:lnSpc>
              <a:defRPr sz="2300"/>
            </a:pPr>
          </a:p>
          <a:p>
            <a:pPr>
              <a:lnSpc>
                <a:spcPct val="72000"/>
              </a:lnSpc>
              <a:defRPr sz="2300"/>
            </a:pPr>
            <a:r>
              <a:t>The EIN is a 9-digit tax ID. It is used by the IRS to track tax returns. </a:t>
            </a:r>
          </a:p>
          <a:p>
            <a:pPr>
              <a:lnSpc>
                <a:spcPct val="72000"/>
              </a:lnSpc>
              <a:defRPr sz="2300"/>
            </a:pPr>
          </a:p>
          <a:p>
            <a:pPr>
              <a:lnSpc>
                <a:spcPct val="72000"/>
              </a:lnSpc>
              <a:defRPr sz="2300"/>
            </a:pPr>
            <a:r>
              <a:t>An EIN is required for organizations to file for 501(c)(3) status.</a:t>
            </a:r>
          </a:p>
          <a:p>
            <a:pPr>
              <a:lnSpc>
                <a:spcPct val="72000"/>
              </a:lnSpc>
              <a:defRPr sz="2300"/>
            </a:pPr>
          </a:p>
          <a:p>
            <a:pPr>
              <a:lnSpc>
                <a:spcPct val="72000"/>
              </a:lnSpc>
              <a:defRPr sz="2300"/>
            </a:pPr>
            <a:r>
              <a:t>Nonprofits request an EIN using IRS Form SS4 (available on the IRS website).</a:t>
            </a:r>
          </a:p>
          <a:p>
            <a:pPr marL="0" indent="0">
              <a:lnSpc>
                <a:spcPct val="72000"/>
              </a:lnSpc>
              <a:buSzTx/>
              <a:buNone/>
              <a:defRPr sz="2300"/>
            </a:pPr>
          </a:p>
          <a:p>
            <a:pPr marL="0" indent="0">
              <a:lnSpc>
                <a:spcPct val="72000"/>
              </a:lnSpc>
              <a:buSzTx/>
              <a:buNone/>
              <a:defRPr sz="2300"/>
            </a:pPr>
          </a:p>
          <a:p>
            <a:pPr marL="0" indent="0">
              <a:lnSpc>
                <a:spcPct val="72000"/>
              </a:lnSpc>
              <a:buSzTx/>
              <a:buNone/>
              <a:defRPr sz="2300"/>
            </a:pPr>
          </a:p>
          <a:p>
            <a:pPr>
              <a:lnSpc>
                <a:spcPct val="72000"/>
              </a:lnSpc>
            </a:pPr>
            <a:r>
              <a:t>[Source: </a:t>
            </a:r>
            <a:r>
              <a:rPr u="sng">
                <a:solidFill>
                  <a:srgbClr val="0563C1"/>
                </a:solidFill>
                <a:uFill>
                  <a:solidFill>
                    <a:srgbClr val="0563C1"/>
                  </a:solidFill>
                </a:uFill>
                <a:hlinkClick r:id="rId2" invalidUrl="" action="" tgtFrame="" tooltip="" history="1" highlightClick="0" endSnd="0"/>
              </a:rPr>
              <a:t>http://grantspace.org/Tools/Knowledge-Base/Nonprofit-Management/Establishment/ein</a:t>
            </a:r>
            <a:r>
              <a:t>.] </a:t>
            </a:r>
            <a:endParaRPr sz="2300"/>
          </a:p>
          <a:p>
            <a:pPr marL="0" indent="0">
              <a:lnSpc>
                <a:spcPct val="72000"/>
              </a:lnSpc>
              <a:buSzTx/>
              <a:buNone/>
              <a:defRPr sz="2300"/>
            </a:pPr>
            <a:r>
              <a:t> </a:t>
            </a:r>
          </a:p>
        </p:txBody>
      </p:sp>
    </p:spTree>
  </p:cSld>
  <p:clrMapOvr>
    <a:masterClrMapping/>
  </p:clrMapOvr>
  <p:transition xmlns:p14="http://schemas.microsoft.com/office/powerpoint/2010/main" spd="med" advClick="1" p14:dur="1000"/>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5" name="Shape 165"/>
          <p:cNvSpPr/>
          <p:nvPr>
            <p:ph type="title"/>
          </p:nvPr>
        </p:nvSpPr>
        <p:spPr>
          <a:xfrm>
            <a:off x="838200" y="365125"/>
            <a:ext cx="10515600" cy="1325563"/>
          </a:xfrm>
          <a:prstGeom prst="rect">
            <a:avLst/>
          </a:prstGeom>
          <a:solidFill>
            <a:srgbClr val="BDD7EE"/>
          </a:solidFill>
        </p:spPr>
        <p:txBody>
          <a:bodyPr/>
          <a:lstStyle/>
          <a:p>
            <a:pPr/>
            <a:r>
              <a:t>                      Articles of Incorporation:</a:t>
            </a:r>
          </a:p>
        </p:txBody>
      </p:sp>
      <p:sp>
        <p:nvSpPr>
          <p:cNvPr id="166" name="Shape 166"/>
          <p:cNvSpPr/>
          <p:nvPr>
            <p:ph type="body" idx="1"/>
          </p:nvPr>
        </p:nvSpPr>
        <p:spPr>
          <a:xfrm>
            <a:off x="838200" y="1825624"/>
            <a:ext cx="10515600" cy="4895809"/>
          </a:xfrm>
          <a:prstGeom prst="rect">
            <a:avLst/>
          </a:prstGeom>
          <a:solidFill>
            <a:srgbClr val="DEEBF7"/>
          </a:solidFill>
        </p:spPr>
        <p:txBody>
          <a:bodyPr/>
          <a:lstStyle/>
          <a:p>
            <a:pPr marL="0" indent="0">
              <a:lnSpc>
                <a:spcPct val="72000"/>
              </a:lnSpc>
              <a:buSzTx/>
              <a:buNone/>
              <a:defRPr sz="2300" u="sng"/>
            </a:pPr>
          </a:p>
          <a:p>
            <a:pPr>
              <a:lnSpc>
                <a:spcPct val="72000"/>
              </a:lnSpc>
              <a:defRPr sz="2300"/>
            </a:pPr>
            <a:r>
              <a:t>Articles of Incorporation, also referred to as a “charter document,” “function (not unlike) a constitution.” </a:t>
            </a:r>
          </a:p>
          <a:p>
            <a:pPr>
              <a:lnSpc>
                <a:spcPct val="72000"/>
              </a:lnSpc>
              <a:defRPr sz="2300"/>
            </a:pPr>
          </a:p>
          <a:p>
            <a:pPr>
              <a:lnSpc>
                <a:spcPct val="72000"/>
              </a:lnSpc>
              <a:defRPr sz="2300"/>
            </a:pPr>
            <a:r>
              <a:t>While state requirements vary, generally, they specify the registered agent, the EIN, and the business address, etc. They also include specific IRS provisions (ex. related to lobbying and so forth). </a:t>
            </a:r>
          </a:p>
          <a:p>
            <a:pPr marL="0" indent="0">
              <a:lnSpc>
                <a:spcPct val="72000"/>
              </a:lnSpc>
              <a:buSzTx/>
              <a:buNone/>
              <a:defRPr sz="2300"/>
            </a:pPr>
          </a:p>
          <a:p>
            <a:pPr>
              <a:lnSpc>
                <a:spcPct val="72000"/>
              </a:lnSpc>
              <a:defRPr sz="2300"/>
            </a:pPr>
            <a:r>
              <a:t>While templates are often available on Secretary of State websites, it is advisable to have an attorney review the forms.</a:t>
            </a:r>
          </a:p>
          <a:p>
            <a:pPr>
              <a:lnSpc>
                <a:spcPct val="72000"/>
              </a:lnSpc>
              <a:defRPr sz="2300"/>
            </a:pPr>
          </a:p>
          <a:p>
            <a:pPr>
              <a:lnSpc>
                <a:spcPct val="72000"/>
              </a:lnSpc>
              <a:defRPr sz="2300"/>
            </a:pPr>
            <a:r>
              <a:t>[Sources: </a:t>
            </a:r>
            <a:r>
              <a:rPr u="sng">
                <a:solidFill>
                  <a:srgbClr val="0563C1"/>
                </a:solidFill>
                <a:uFill>
                  <a:solidFill>
                    <a:srgbClr val="0563C1"/>
                  </a:solidFill>
                </a:uFill>
                <a:hlinkClick r:id="rId2" invalidUrl="" action="" tgtFrame="" tooltip="" history="1" highlightClick="0" endSnd="0"/>
              </a:rPr>
              <a:t>http://www.grantspace.org/Tools/Knowledge-Base/Nonprofit-Management/Establishment/articles-of-incorporation</a:t>
            </a:r>
            <a:r>
              <a:t>; and </a:t>
            </a:r>
            <a:r>
              <a:rPr u="sng">
                <a:solidFill>
                  <a:srgbClr val="0563C1"/>
                </a:solidFill>
                <a:uFill>
                  <a:solidFill>
                    <a:srgbClr val="0563C1"/>
                  </a:solidFill>
                </a:uFill>
                <a:hlinkClick r:id="rId3" invalidUrl="" action="" tgtFrame="" tooltip="" history="1" highlightClick="0" endSnd="0"/>
              </a:rPr>
              <a:t>http://www.dmlp.org/legal-guide/articles-incorporation-nonprofits</a:t>
            </a:r>
            <a:r>
              <a:t>.]</a:t>
            </a:r>
          </a:p>
        </p:txBody>
      </p:sp>
    </p:spTree>
  </p:cSld>
  <p:clrMapOvr>
    <a:masterClrMapping/>
  </p:clrMapOvr>
  <p:transition xmlns:p14="http://schemas.microsoft.com/office/powerpoint/2010/main" spd="med" advClick="1" p14:dur="1000"/>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8" name="Shape 168"/>
          <p:cNvSpPr/>
          <p:nvPr>
            <p:ph type="title"/>
          </p:nvPr>
        </p:nvSpPr>
        <p:spPr>
          <a:xfrm>
            <a:off x="838200" y="210745"/>
            <a:ext cx="10515600" cy="1325564"/>
          </a:xfrm>
          <a:prstGeom prst="rect">
            <a:avLst/>
          </a:prstGeom>
          <a:solidFill>
            <a:srgbClr val="BDD7EE"/>
          </a:solidFill>
        </p:spPr>
        <p:txBody>
          <a:bodyPr/>
          <a:lstStyle/>
          <a:p>
            <a:pPr/>
            <a:r>
              <a:t>                        The Agency’s Name:</a:t>
            </a:r>
          </a:p>
        </p:txBody>
      </p:sp>
      <p:sp>
        <p:nvSpPr>
          <p:cNvPr id="169" name="Shape 169"/>
          <p:cNvSpPr/>
          <p:nvPr>
            <p:ph type="body" idx="1"/>
          </p:nvPr>
        </p:nvSpPr>
        <p:spPr>
          <a:xfrm>
            <a:off x="838200" y="1683120"/>
            <a:ext cx="10515600" cy="4931436"/>
          </a:xfrm>
          <a:prstGeom prst="rect">
            <a:avLst/>
          </a:prstGeom>
          <a:solidFill>
            <a:srgbClr val="DEEBF7"/>
          </a:solidFill>
        </p:spPr>
        <p:txBody>
          <a:bodyPr/>
          <a:lstStyle/>
          <a:p>
            <a:pPr>
              <a:lnSpc>
                <a:spcPct val="72000"/>
              </a:lnSpc>
              <a:defRPr sz="1900"/>
            </a:pPr>
          </a:p>
          <a:p>
            <a:pPr>
              <a:lnSpc>
                <a:spcPct val="72000"/>
              </a:lnSpc>
              <a:defRPr sz="1900"/>
            </a:pPr>
            <a:r>
              <a:t>Selecting a proper name is very important. Factors to consider include the following: </a:t>
            </a:r>
          </a:p>
          <a:p>
            <a:pPr>
              <a:lnSpc>
                <a:spcPct val="72000"/>
              </a:lnSpc>
              <a:defRPr sz="1900"/>
            </a:pPr>
          </a:p>
          <a:p>
            <a:pPr>
              <a:lnSpc>
                <a:spcPct val="72000"/>
              </a:lnSpc>
              <a:defRPr sz="1900"/>
            </a:pPr>
            <a:r>
              <a:t>1.) how it will appear (visually) on a logo;</a:t>
            </a:r>
          </a:p>
          <a:p>
            <a:pPr>
              <a:lnSpc>
                <a:spcPct val="72000"/>
              </a:lnSpc>
              <a:defRPr sz="1900"/>
            </a:pPr>
            <a:r>
              <a:t>2.) its originality; and </a:t>
            </a:r>
          </a:p>
          <a:p>
            <a:pPr>
              <a:lnSpc>
                <a:spcPct val="72000"/>
              </a:lnSpc>
              <a:defRPr sz="1900"/>
            </a:pPr>
            <a:r>
              <a:t>3.) the message it conveys. </a:t>
            </a:r>
          </a:p>
          <a:p>
            <a:pPr>
              <a:lnSpc>
                <a:spcPct val="72000"/>
              </a:lnSpc>
              <a:defRPr sz="1900"/>
            </a:pPr>
          </a:p>
          <a:p>
            <a:pPr>
              <a:lnSpc>
                <a:spcPct val="72000"/>
              </a:lnSpc>
              <a:defRPr sz="1900"/>
            </a:pPr>
            <a:r>
              <a:t>If the program is referenced as “women’s center,” for example, it may not be evident that services are also provided to men. </a:t>
            </a:r>
          </a:p>
          <a:p>
            <a:pPr>
              <a:lnSpc>
                <a:spcPct val="72000"/>
              </a:lnSpc>
              <a:defRPr sz="1900"/>
            </a:pPr>
          </a:p>
          <a:p>
            <a:pPr>
              <a:lnSpc>
                <a:spcPct val="72000"/>
              </a:lnSpc>
              <a:defRPr sz="1900"/>
            </a:pPr>
            <a:r>
              <a:t>Moreover, to avoid costly penalties, the Small Business Administration recommends checking for possible trademark infringement using the U.S. Patent and Trademark Office’s  </a:t>
            </a:r>
            <a:r>
              <a:rPr u="sng">
                <a:solidFill>
                  <a:srgbClr val="0563C1"/>
                </a:solidFill>
                <a:uFill>
                  <a:solidFill>
                    <a:srgbClr val="0563C1"/>
                  </a:solidFill>
                </a:uFill>
                <a:hlinkClick r:id="rId2" invalidUrl="" action="" tgtFrame="" tooltip="" history="1" highlightClick="0" endSnd="0"/>
              </a:rPr>
              <a:t>trademark search tool</a:t>
            </a:r>
            <a:r>
              <a:t>. </a:t>
            </a:r>
          </a:p>
          <a:p>
            <a:pPr>
              <a:lnSpc>
                <a:spcPct val="72000"/>
              </a:lnSpc>
              <a:defRPr sz="1900"/>
            </a:pPr>
          </a:p>
          <a:p>
            <a:pPr>
              <a:lnSpc>
                <a:spcPct val="72000"/>
              </a:lnSpc>
              <a:defRPr sz="1900"/>
            </a:pPr>
            <a:r>
              <a:t>[Source: </a:t>
            </a:r>
            <a:r>
              <a:rPr u="sng">
                <a:solidFill>
                  <a:srgbClr val="0563C1"/>
                </a:solidFill>
                <a:uFill>
                  <a:solidFill>
                    <a:srgbClr val="0563C1"/>
                  </a:solidFill>
                </a:uFill>
                <a:hlinkClick r:id="rId3" invalidUrl="" action="" tgtFrame="" tooltip="" history="1" highlightClick="0" endSnd="0"/>
              </a:rPr>
              <a:t>http://www.sba.gov/content/how-name-business</a:t>
            </a:r>
            <a:r>
              <a:t>.]</a:t>
            </a:r>
          </a:p>
        </p:txBody>
      </p:sp>
    </p:spTree>
  </p:cSld>
  <p:clrMapOvr>
    <a:masterClrMapping/>
  </p:clrMapOvr>
  <p:transition xmlns:p14="http://schemas.microsoft.com/office/powerpoint/2010/main" spd="med" advClick="1" p14:dur="1000"/>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1" name="Shape 171"/>
          <p:cNvSpPr/>
          <p:nvPr>
            <p:ph type="title"/>
          </p:nvPr>
        </p:nvSpPr>
        <p:spPr>
          <a:xfrm>
            <a:off x="838200" y="365125"/>
            <a:ext cx="10515600" cy="1325563"/>
          </a:xfrm>
          <a:prstGeom prst="rect">
            <a:avLst/>
          </a:prstGeom>
          <a:solidFill>
            <a:srgbClr val="BDD7EE"/>
          </a:solidFill>
        </p:spPr>
        <p:txBody>
          <a:bodyPr/>
          <a:lstStyle/>
          <a:p>
            <a:pPr/>
            <a:r>
              <a:t>                     The Mission Statement:</a:t>
            </a:r>
          </a:p>
        </p:txBody>
      </p:sp>
      <p:sp>
        <p:nvSpPr>
          <p:cNvPr id="172" name="Shape 172"/>
          <p:cNvSpPr/>
          <p:nvPr>
            <p:ph type="body" idx="1"/>
          </p:nvPr>
        </p:nvSpPr>
        <p:spPr>
          <a:xfrm>
            <a:off x="838200" y="1825624"/>
            <a:ext cx="10515600" cy="4800808"/>
          </a:xfrm>
          <a:prstGeom prst="rect">
            <a:avLst/>
          </a:prstGeom>
          <a:solidFill>
            <a:srgbClr val="DEEBF7"/>
          </a:solidFill>
        </p:spPr>
        <p:txBody>
          <a:bodyPr/>
          <a:lstStyle/>
          <a:p>
            <a:pPr/>
          </a:p>
          <a:p>
            <a:pPr/>
            <a:r>
              <a:t>A well-crafted mission statement is as important as a name. It is generally comprised of three sub-parts:</a:t>
            </a:r>
          </a:p>
          <a:p>
            <a:pPr/>
          </a:p>
          <a:p>
            <a:pPr/>
            <a:r>
              <a:t>1.) a </a:t>
            </a:r>
            <a:r>
              <a:rPr i="1"/>
              <a:t>purpose</a:t>
            </a:r>
            <a:r>
              <a:t> statement;</a:t>
            </a:r>
          </a:p>
          <a:p>
            <a:pPr/>
            <a:r>
              <a:t>2.) a </a:t>
            </a:r>
            <a:r>
              <a:rPr i="1"/>
              <a:t>business </a:t>
            </a:r>
            <a:r>
              <a:t>statement; and </a:t>
            </a:r>
          </a:p>
          <a:p>
            <a:pPr/>
            <a:r>
              <a:t>3.) a </a:t>
            </a:r>
            <a:r>
              <a:rPr i="1"/>
              <a:t>values</a:t>
            </a:r>
            <a:r>
              <a:t> statement </a:t>
            </a:r>
          </a:p>
          <a:p>
            <a:pPr/>
          </a:p>
          <a:p>
            <a:pPr/>
            <a:r>
              <a:t>[Source: </a:t>
            </a:r>
            <a:r>
              <a:rPr u="sng">
                <a:solidFill>
                  <a:srgbClr val="0563C1"/>
                </a:solidFill>
                <a:uFill>
                  <a:solidFill>
                    <a:srgbClr val="0563C1"/>
                  </a:solidFill>
                </a:uFill>
                <a:hlinkClick r:id="rId2" invalidUrl="" action="" tgtFrame="" tooltip="" history="1" highlightClick="0" endSnd="0"/>
              </a:rPr>
              <a:t>http://www.idealist.org/info/Nonprofits/Gov1</a:t>
            </a:r>
            <a:r>
              <a:t>.]</a:t>
            </a:r>
          </a:p>
        </p:txBody>
      </p:sp>
    </p:spTree>
  </p:cSld>
  <p:clrMapOvr>
    <a:masterClrMapping/>
  </p:clrMapOvr>
  <p:transition xmlns:p14="http://schemas.microsoft.com/office/powerpoint/2010/main" spd="med" advClick="1" p14:dur="1000"/>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4" name="Shape 174"/>
          <p:cNvSpPr/>
          <p:nvPr>
            <p:ph type="title"/>
          </p:nvPr>
        </p:nvSpPr>
        <p:spPr>
          <a:xfrm>
            <a:off x="838200" y="365125"/>
            <a:ext cx="10515600" cy="1325563"/>
          </a:xfrm>
          <a:prstGeom prst="rect">
            <a:avLst/>
          </a:prstGeom>
          <a:solidFill>
            <a:srgbClr val="BDD7EE"/>
          </a:solidFill>
        </p:spPr>
        <p:txBody>
          <a:bodyPr/>
          <a:lstStyle/>
          <a:p>
            <a:pPr/>
            <a:r>
              <a:t>              Part 1--The Purpose Statement:</a:t>
            </a:r>
          </a:p>
        </p:txBody>
      </p:sp>
      <p:sp>
        <p:nvSpPr>
          <p:cNvPr id="175" name="Shape 175"/>
          <p:cNvSpPr/>
          <p:nvPr>
            <p:ph type="body" idx="1"/>
          </p:nvPr>
        </p:nvSpPr>
        <p:spPr>
          <a:xfrm>
            <a:off x="838200" y="1825623"/>
            <a:ext cx="10515600" cy="4848309"/>
          </a:xfrm>
          <a:prstGeom prst="rect">
            <a:avLst/>
          </a:prstGeom>
          <a:solidFill>
            <a:srgbClr val="DEEBF7"/>
          </a:solidFill>
        </p:spPr>
        <p:txBody>
          <a:bodyPr/>
          <a:lstStyle/>
          <a:p>
            <a:pPr>
              <a:lnSpc>
                <a:spcPct val="72000"/>
              </a:lnSpc>
              <a:defRPr sz="1500"/>
            </a:pPr>
            <a:r>
              <a:t>The purpose statement asks: “Why does the agency exist?” </a:t>
            </a:r>
          </a:p>
          <a:p>
            <a:pPr>
              <a:lnSpc>
                <a:spcPct val="72000"/>
              </a:lnSpc>
              <a:defRPr sz="1500"/>
            </a:pPr>
            <a:r>
              <a:t>The purpose statement combines an infinitive with a problem.</a:t>
            </a:r>
          </a:p>
          <a:p>
            <a:pPr>
              <a:lnSpc>
                <a:spcPct val="72000"/>
              </a:lnSpc>
              <a:defRPr sz="1500"/>
            </a:pPr>
          </a:p>
          <a:p>
            <a:pPr>
              <a:lnSpc>
                <a:spcPct val="72000"/>
              </a:lnSpc>
              <a:defRPr sz="1500"/>
            </a:pPr>
            <a:r>
              <a:t>Examples of infinitives: “to increase, to reduce, to prevent, to improve,” etc. (Infinitives denote change). </a:t>
            </a:r>
          </a:p>
          <a:p>
            <a:pPr>
              <a:lnSpc>
                <a:spcPct val="72000"/>
              </a:lnSpc>
              <a:defRPr sz="1500"/>
            </a:pPr>
            <a:r>
              <a:t>Examples of problems: “gender violence, poverty, homelessness,” etc.</a:t>
            </a:r>
          </a:p>
          <a:p>
            <a:pPr>
              <a:lnSpc>
                <a:spcPct val="72000"/>
              </a:lnSpc>
              <a:defRPr sz="1500"/>
            </a:pPr>
          </a:p>
          <a:p>
            <a:pPr>
              <a:lnSpc>
                <a:spcPct val="72000"/>
              </a:lnSpc>
              <a:defRPr sz="1500"/>
            </a:pPr>
            <a:r>
              <a:t>Examples of purpose statements include: </a:t>
            </a:r>
          </a:p>
          <a:p>
            <a:pPr>
              <a:lnSpc>
                <a:spcPct val="72000"/>
              </a:lnSpc>
              <a:defRPr sz="1500"/>
            </a:pPr>
            <a:r>
              <a:t>“to prevent homelessness.” </a:t>
            </a:r>
          </a:p>
          <a:p>
            <a:pPr>
              <a:lnSpc>
                <a:spcPct val="72000"/>
              </a:lnSpc>
              <a:defRPr sz="1500"/>
            </a:pPr>
            <a:r>
              <a:t>“to increase client safety.”</a:t>
            </a:r>
          </a:p>
          <a:p>
            <a:pPr>
              <a:lnSpc>
                <a:spcPct val="72000"/>
              </a:lnSpc>
              <a:defRPr sz="1500"/>
            </a:pPr>
            <a:r>
              <a:t>“to improve patients’ quality of life.”</a:t>
            </a:r>
          </a:p>
          <a:p>
            <a:pPr marL="0" indent="0">
              <a:lnSpc>
                <a:spcPct val="72000"/>
              </a:lnSpc>
              <a:buSzTx/>
              <a:buNone/>
              <a:defRPr sz="1500"/>
            </a:pPr>
          </a:p>
          <a:p>
            <a:pPr>
              <a:lnSpc>
                <a:spcPct val="72000"/>
              </a:lnSpc>
              <a:defRPr sz="1500"/>
            </a:pPr>
            <a:r>
              <a:t>In defining the purpose, it is imperative to focus on the outcome </a:t>
            </a:r>
            <a:r>
              <a:rPr i="1"/>
              <a:t>rather than the method</a:t>
            </a:r>
            <a:r>
              <a:t>. For example, the purpose of a family violence program should never be “to provide shelter and counseling” but rather “to promote client self-sufficiency” or “to improve client safety,” etc. Shelter and counseling are the </a:t>
            </a:r>
            <a:r>
              <a:rPr u="sng"/>
              <a:t>methods</a:t>
            </a:r>
            <a:r>
              <a:t>. Safety and self-sufficiency are the </a:t>
            </a:r>
            <a:r>
              <a:rPr u="sng"/>
              <a:t>results.</a:t>
            </a:r>
          </a:p>
          <a:p>
            <a:pPr>
              <a:lnSpc>
                <a:spcPct val="72000"/>
              </a:lnSpc>
              <a:defRPr sz="1500"/>
            </a:pPr>
          </a:p>
          <a:p>
            <a:pPr>
              <a:lnSpc>
                <a:spcPct val="72000"/>
              </a:lnSpc>
              <a:defRPr sz="1500"/>
            </a:pPr>
            <a:r>
              <a:t>[Source: </a:t>
            </a:r>
            <a:r>
              <a:rPr u="sng">
                <a:solidFill>
                  <a:srgbClr val="0563C1"/>
                </a:solidFill>
                <a:uFill>
                  <a:solidFill>
                    <a:srgbClr val="0563C1"/>
                  </a:solidFill>
                </a:uFill>
                <a:hlinkClick r:id="rId2" invalidUrl="" action="" tgtFrame="" tooltip="" history="1" highlightClick="0" endSnd="0"/>
              </a:rPr>
              <a:t>http://www.idealist.org/info/Nonprofits/Gov1</a:t>
            </a:r>
            <a:r>
              <a:t>.]</a:t>
            </a:r>
          </a:p>
        </p:txBody>
      </p:sp>
    </p:spTree>
  </p:cSld>
  <p:clrMapOvr>
    <a:masterClrMapping/>
  </p:clrMapOvr>
  <p:transition xmlns:p14="http://schemas.microsoft.com/office/powerpoint/2010/main" spd="med" advClick="1" p14:dur="1000"/>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7" name="Shape 177"/>
          <p:cNvSpPr/>
          <p:nvPr>
            <p:ph type="title"/>
          </p:nvPr>
        </p:nvSpPr>
        <p:spPr>
          <a:xfrm>
            <a:off x="838200" y="365125"/>
            <a:ext cx="10515600" cy="1325563"/>
          </a:xfrm>
          <a:prstGeom prst="rect">
            <a:avLst/>
          </a:prstGeom>
          <a:solidFill>
            <a:srgbClr val="BDD7EE"/>
          </a:solidFill>
        </p:spPr>
        <p:txBody>
          <a:bodyPr/>
          <a:lstStyle/>
          <a:p>
            <a:pPr/>
            <a:r>
              <a:t>            Part 2--The Business Statement:</a:t>
            </a:r>
          </a:p>
        </p:txBody>
      </p:sp>
      <p:sp>
        <p:nvSpPr>
          <p:cNvPr id="178" name="Shape 178"/>
          <p:cNvSpPr/>
          <p:nvPr>
            <p:ph type="body" idx="1"/>
          </p:nvPr>
        </p:nvSpPr>
        <p:spPr>
          <a:xfrm>
            <a:off x="838200" y="1825625"/>
            <a:ext cx="10515600" cy="4693928"/>
          </a:xfrm>
          <a:prstGeom prst="rect">
            <a:avLst/>
          </a:prstGeom>
          <a:solidFill>
            <a:srgbClr val="DEEBF7"/>
          </a:solidFill>
        </p:spPr>
        <p:txBody>
          <a:bodyPr/>
          <a:lstStyle/>
          <a:p>
            <a:pPr/>
            <a:r>
              <a:t>The business statement asks, “How will you achieve your purpose?” It identifies </a:t>
            </a:r>
            <a:r>
              <a:rPr u="sng"/>
              <a:t>specific activities </a:t>
            </a:r>
            <a:r>
              <a:t>and is comprised of </a:t>
            </a:r>
            <a:r>
              <a:rPr i="1"/>
              <a:t>action words </a:t>
            </a:r>
            <a:r>
              <a:t>(ex. to educate, to empower, etc.). The action words are usually connected to the purpose statement with “by” or “through.” </a:t>
            </a:r>
          </a:p>
          <a:p>
            <a:pPr/>
          </a:p>
          <a:p>
            <a:pPr/>
            <a:r>
              <a:t>Example: If the purpose statement is: “to prevent hunger,” a business statement might include “by providing nutritious meals to low-income families.”</a:t>
            </a:r>
          </a:p>
          <a:p>
            <a:pPr/>
          </a:p>
          <a:p>
            <a:pPr/>
            <a:r>
              <a:t>[Source: </a:t>
            </a:r>
            <a:r>
              <a:rPr u="sng">
                <a:solidFill>
                  <a:srgbClr val="0563C1"/>
                </a:solidFill>
                <a:uFill>
                  <a:solidFill>
                    <a:srgbClr val="0563C1"/>
                  </a:solidFill>
                </a:uFill>
                <a:hlinkClick r:id="rId2" invalidUrl="" action="" tgtFrame="" tooltip="" history="1" highlightClick="0" endSnd="0"/>
              </a:rPr>
              <a:t>http://www.idealist.org/info/Nonprofits/Gov1</a:t>
            </a:r>
            <a:r>
              <a:t>.]</a:t>
            </a:r>
          </a:p>
        </p:txBody>
      </p:sp>
    </p:spTree>
  </p:cSld>
  <p:clrMapOvr>
    <a:masterClrMapping/>
  </p:clrMapOvr>
  <p:transition xmlns:p14="http://schemas.microsoft.com/office/powerpoint/2010/main" spd="med" advClick="1" p14:dur="1000"/>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0" name="Shape 180"/>
          <p:cNvSpPr/>
          <p:nvPr>
            <p:ph type="title"/>
          </p:nvPr>
        </p:nvSpPr>
        <p:spPr>
          <a:xfrm>
            <a:off x="838200" y="365125"/>
            <a:ext cx="10515600" cy="1325563"/>
          </a:xfrm>
          <a:prstGeom prst="rect">
            <a:avLst/>
          </a:prstGeom>
          <a:solidFill>
            <a:srgbClr val="BDD7EE"/>
          </a:solidFill>
        </p:spPr>
        <p:txBody>
          <a:bodyPr/>
          <a:lstStyle/>
          <a:p>
            <a:pPr/>
            <a:r>
              <a:t>                Part 3: The Values Statement:</a:t>
            </a:r>
          </a:p>
        </p:txBody>
      </p:sp>
      <p:sp>
        <p:nvSpPr>
          <p:cNvPr id="181" name="Shape 181"/>
          <p:cNvSpPr/>
          <p:nvPr>
            <p:ph type="body" idx="1"/>
          </p:nvPr>
        </p:nvSpPr>
        <p:spPr>
          <a:xfrm>
            <a:off x="838200" y="1825625"/>
            <a:ext cx="10515600" cy="4351338"/>
          </a:xfrm>
          <a:prstGeom prst="rect">
            <a:avLst/>
          </a:prstGeom>
          <a:solidFill>
            <a:srgbClr val="DEEBF7"/>
          </a:solidFill>
        </p:spPr>
        <p:txBody>
          <a:bodyPr/>
          <a:lstStyle/>
          <a:p>
            <a:pPr/>
            <a:r>
              <a:t>The values statement asks, "What are the basic beliefs driving your organization?“</a:t>
            </a:r>
          </a:p>
          <a:p>
            <a:pPr/>
          </a:p>
          <a:p>
            <a:pPr/>
            <a:r>
              <a:t>“Examples include: a commitment to (quality) services, innovation, diversity,…integrity, and so on…”</a:t>
            </a:r>
          </a:p>
          <a:p>
            <a:pPr/>
          </a:p>
          <a:p>
            <a:pPr/>
          </a:p>
          <a:p>
            <a:pPr/>
            <a:r>
              <a:t>[Source: </a:t>
            </a:r>
            <a:r>
              <a:rPr u="sng">
                <a:solidFill>
                  <a:srgbClr val="0563C1"/>
                </a:solidFill>
                <a:uFill>
                  <a:solidFill>
                    <a:srgbClr val="0563C1"/>
                  </a:solidFill>
                </a:uFill>
                <a:hlinkClick r:id="rId2" invalidUrl="" action="" tgtFrame="" tooltip="" history="1" highlightClick="0" endSnd="0"/>
              </a:rPr>
              <a:t>http://www.idealist.org/info/Nonprofits/Gov1</a:t>
            </a:r>
            <a:r>
              <a:t>]</a:t>
            </a:r>
          </a:p>
        </p:txBody>
      </p:sp>
    </p:spTree>
  </p:cSld>
  <p:clrMapOvr>
    <a:masterClrMapping/>
  </p:clrMapOvr>
  <p:transition xmlns:p14="http://schemas.microsoft.com/office/powerpoint/2010/main" spd="med" advClick="1" p14:dur="1000"/>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3" name="Shape 183"/>
          <p:cNvSpPr/>
          <p:nvPr>
            <p:ph type="title"/>
          </p:nvPr>
        </p:nvSpPr>
        <p:spPr>
          <a:xfrm>
            <a:off x="838200" y="365125"/>
            <a:ext cx="10515600" cy="1325563"/>
          </a:xfrm>
          <a:prstGeom prst="rect">
            <a:avLst/>
          </a:prstGeom>
          <a:solidFill>
            <a:srgbClr val="BDD7EE"/>
          </a:solidFill>
        </p:spPr>
        <p:txBody>
          <a:bodyPr/>
          <a:lstStyle/>
          <a:p>
            <a:pPr/>
            <a:r>
              <a:t>                               Examples:</a:t>
            </a:r>
          </a:p>
        </p:txBody>
      </p:sp>
      <p:sp>
        <p:nvSpPr>
          <p:cNvPr id="184" name="Shape 184"/>
          <p:cNvSpPr/>
          <p:nvPr>
            <p:ph type="body" idx="1"/>
          </p:nvPr>
        </p:nvSpPr>
        <p:spPr>
          <a:xfrm>
            <a:off x="838200" y="1825623"/>
            <a:ext cx="10515600" cy="4610803"/>
          </a:xfrm>
          <a:prstGeom prst="rect">
            <a:avLst/>
          </a:prstGeom>
          <a:solidFill>
            <a:srgbClr val="DEEBF7"/>
          </a:solidFill>
        </p:spPr>
        <p:txBody>
          <a:bodyPr/>
          <a:lstStyle/>
          <a:p>
            <a:pPr>
              <a:lnSpc>
                <a:spcPct val="72000"/>
              </a:lnSpc>
              <a:defRPr sz="2500"/>
            </a:pPr>
            <a:r>
              <a:t>“The YMCA of San Francisco, based in Judeo-Christian heritage [values], seeks to enhance the lives of all people [purpose] through programs designed to develop spirit, mind and body [business].”</a:t>
            </a:r>
          </a:p>
          <a:p>
            <a:pPr>
              <a:lnSpc>
                <a:spcPct val="72000"/>
              </a:lnSpc>
              <a:defRPr sz="2500"/>
            </a:pPr>
          </a:p>
          <a:p>
            <a:pPr>
              <a:lnSpc>
                <a:spcPct val="72000"/>
              </a:lnSpc>
              <a:defRPr sz="2500"/>
            </a:pPr>
            <a:r>
              <a:t>“At the Developmental Studies Center, we develop, evaluate, and disseminate programs [business] that foster children's ethical, social, and intellectual development [purpose]. While nurturing children's capacity to think skillfully and critically, we also strive to deepen children's commitment to prosocial values such as kindness, helpfulness, personal responsibility, and respect for others - qualities we believe are essential to leading humane and productive lives in a democratic society [values].”</a:t>
            </a:r>
          </a:p>
          <a:p>
            <a:pPr>
              <a:lnSpc>
                <a:spcPct val="72000"/>
              </a:lnSpc>
              <a:defRPr sz="2500"/>
            </a:pPr>
          </a:p>
          <a:p>
            <a:pPr>
              <a:lnSpc>
                <a:spcPct val="72000"/>
              </a:lnSpc>
              <a:defRPr sz="2500"/>
            </a:pPr>
            <a:r>
              <a:t>[</a:t>
            </a:r>
            <a:r>
              <a:rPr u="sng">
                <a:solidFill>
                  <a:srgbClr val="0563C1"/>
                </a:solidFill>
                <a:uFill>
                  <a:solidFill>
                    <a:srgbClr val="0563C1"/>
                  </a:solidFill>
                </a:uFill>
                <a:hlinkClick r:id="rId2" invalidUrl="" action="" tgtFrame="" tooltip="" history="1" highlightClick="0" endSnd="0"/>
              </a:rPr>
              <a:t>http://www.idealist.org/info/Nonprofits/Gov1</a:t>
            </a:r>
            <a:r>
              <a:t>.]</a:t>
            </a:r>
          </a:p>
        </p:txBody>
      </p:sp>
    </p:spTree>
  </p:cSld>
  <p:clrMapOvr>
    <a:masterClrMapping/>
  </p:clrMapOvr>
  <p:transition xmlns:p14="http://schemas.microsoft.com/office/powerpoint/2010/main" spd="med" advClick="1" p14:dur="1000"/>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6" name="Shape 186"/>
          <p:cNvSpPr/>
          <p:nvPr>
            <p:ph type="title"/>
          </p:nvPr>
        </p:nvSpPr>
        <p:spPr>
          <a:xfrm>
            <a:off x="790699" y="365125"/>
            <a:ext cx="10515601" cy="1325563"/>
          </a:xfrm>
          <a:prstGeom prst="rect">
            <a:avLst/>
          </a:prstGeom>
          <a:solidFill>
            <a:srgbClr val="BDD7EE"/>
          </a:solidFill>
        </p:spPr>
        <p:txBody>
          <a:bodyPr/>
          <a:lstStyle/>
          <a:p>
            <a:pPr defTabSz="868680">
              <a:defRPr sz="4180"/>
            </a:pPr>
            <a:br/>
            <a:r>
              <a:t>      The DOVE Program Mission Statement:</a:t>
            </a:r>
          </a:p>
        </p:txBody>
      </p:sp>
      <p:sp>
        <p:nvSpPr>
          <p:cNvPr id="187" name="Shape 187"/>
          <p:cNvSpPr/>
          <p:nvPr>
            <p:ph type="body" idx="1"/>
          </p:nvPr>
        </p:nvSpPr>
        <p:spPr>
          <a:xfrm>
            <a:off x="838200" y="1825625"/>
            <a:ext cx="10515600" cy="4351338"/>
          </a:xfrm>
          <a:prstGeom prst="rect">
            <a:avLst/>
          </a:prstGeom>
          <a:solidFill>
            <a:srgbClr val="DEEBF7"/>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http://www.stancounty.com/dvcc/bylaws.shtm</a:t>
            </a:r>
          </a:p>
        </p:txBody>
      </p:sp>
    </p:spTree>
  </p:cSld>
  <p:clrMapOvr>
    <a:masterClrMapping/>
  </p:clrMapOvr>
  <p:transition xmlns:p14="http://schemas.microsoft.com/office/powerpoint/2010/main" spd="med" advClick="1" p14:dur="1000"/>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9" name="Shape 189"/>
          <p:cNvSpPr/>
          <p:nvPr>
            <p:ph type="title"/>
          </p:nvPr>
        </p:nvSpPr>
        <p:spPr>
          <a:xfrm>
            <a:off x="838200" y="365125"/>
            <a:ext cx="10515600" cy="1325563"/>
          </a:xfrm>
          <a:prstGeom prst="rect">
            <a:avLst/>
          </a:prstGeom>
          <a:solidFill>
            <a:srgbClr val="BDD7EE"/>
          </a:solidFill>
        </p:spPr>
        <p:txBody>
          <a:bodyPr/>
          <a:lstStyle/>
          <a:p>
            <a:pPr/>
            <a:r>
              <a:t>                                 Bylaws:</a:t>
            </a:r>
          </a:p>
        </p:txBody>
      </p:sp>
      <p:sp>
        <p:nvSpPr>
          <p:cNvPr id="190" name="Shape 190"/>
          <p:cNvSpPr/>
          <p:nvPr>
            <p:ph type="body" idx="1"/>
          </p:nvPr>
        </p:nvSpPr>
        <p:spPr>
          <a:xfrm>
            <a:off x="838200" y="1825623"/>
            <a:ext cx="10515600" cy="4610803"/>
          </a:xfrm>
          <a:prstGeom prst="rect">
            <a:avLst/>
          </a:prstGeom>
          <a:solidFill>
            <a:srgbClr val="DEEBF7"/>
          </a:solidFill>
        </p:spPr>
        <p:txBody>
          <a:bodyPr/>
          <a:lstStyle/>
          <a:p>
            <a:pPr/>
            <a:r>
              <a:t>Agency Bylaws dictate…</a:t>
            </a:r>
          </a:p>
          <a:p>
            <a:pPr/>
            <a:r>
              <a:t>1.) the size and function of the Board;</a:t>
            </a:r>
          </a:p>
          <a:p>
            <a:pPr/>
            <a:r>
              <a:t>2.) the officers’ responsibilities;</a:t>
            </a:r>
          </a:p>
          <a:p>
            <a:pPr/>
            <a:r>
              <a:t>3.) rules for electing officers and appointing members; and</a:t>
            </a:r>
          </a:p>
          <a:p>
            <a:pPr/>
            <a:r>
              <a:t>4.) “conflict of interest policies and procedures.”</a:t>
            </a:r>
          </a:p>
          <a:p>
            <a:pPr/>
          </a:p>
          <a:p>
            <a:pPr/>
            <a:r>
              <a:t>Corporations’ Bylaws must comply with applicable laws.</a:t>
            </a:r>
          </a:p>
          <a:p>
            <a:pPr/>
          </a:p>
          <a:p>
            <a:pPr/>
            <a:r>
              <a:t>[Source: Grantspace.org.] </a:t>
            </a:r>
          </a:p>
        </p:txBody>
      </p:sp>
    </p:spTree>
  </p:cSld>
  <p:clrMapOvr>
    <a:masterClrMapping/>
  </p:clrMapOvr>
  <p:transition xmlns:p14="http://schemas.microsoft.com/office/powerpoint/2010/main" spd="med" advClick="1" p14:dur="1000"/>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2" name="Shape 192"/>
          <p:cNvSpPr/>
          <p:nvPr>
            <p:ph type="title"/>
          </p:nvPr>
        </p:nvSpPr>
        <p:spPr>
          <a:xfrm>
            <a:off x="838200" y="365125"/>
            <a:ext cx="10515600" cy="1325563"/>
          </a:xfrm>
          <a:prstGeom prst="rect">
            <a:avLst/>
          </a:prstGeom>
          <a:solidFill>
            <a:srgbClr val="BDD7EE"/>
          </a:solidFill>
        </p:spPr>
        <p:txBody>
          <a:bodyPr/>
          <a:lstStyle/>
          <a:p>
            <a:pPr/>
            <a:r>
              <a:t>                           Sample Bylaws:</a:t>
            </a:r>
          </a:p>
        </p:txBody>
      </p:sp>
      <p:sp>
        <p:nvSpPr>
          <p:cNvPr id="193" name="Shape 193"/>
          <p:cNvSpPr/>
          <p:nvPr>
            <p:ph type="body" idx="1"/>
          </p:nvPr>
        </p:nvSpPr>
        <p:spPr>
          <a:xfrm>
            <a:off x="838200" y="1825625"/>
            <a:ext cx="10515600" cy="4351338"/>
          </a:xfrm>
          <a:prstGeom prst="rect">
            <a:avLst/>
          </a:prstGeom>
          <a:solidFill>
            <a:srgbClr val="DEEBF7"/>
          </a:solidFill>
        </p:spPr>
        <p:txBody>
          <a:bodyPr/>
          <a:lstStyle/>
          <a:p>
            <a:pPr/>
            <a:r>
              <a:t>http://www.stancounty.com/dvcc/bylaws.shtm</a:t>
            </a:r>
          </a:p>
        </p:txBody>
      </p:sp>
    </p:spTree>
  </p:cSld>
  <p:clrMapOvr>
    <a:masterClrMapping/>
  </p:clrMapOvr>
  <p:transition xmlns:p14="http://schemas.microsoft.com/office/powerpoint/2010/main" spd="med" advClick="1" p14:dur="1000"/>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5" name="Shape 195"/>
          <p:cNvSpPr/>
          <p:nvPr>
            <p:ph type="title"/>
          </p:nvPr>
        </p:nvSpPr>
        <p:spPr>
          <a:xfrm>
            <a:off x="838200" y="365125"/>
            <a:ext cx="10515600" cy="1325563"/>
          </a:xfrm>
          <a:prstGeom prst="rect">
            <a:avLst/>
          </a:prstGeom>
          <a:solidFill>
            <a:srgbClr val="BDD7EE"/>
          </a:solidFill>
        </p:spPr>
        <p:txBody>
          <a:bodyPr/>
          <a:lstStyle/>
          <a:p>
            <a:pPr/>
            <a:r>
              <a:t>              The Agency’s Board of Directors:</a:t>
            </a:r>
          </a:p>
        </p:txBody>
      </p:sp>
      <p:sp>
        <p:nvSpPr>
          <p:cNvPr id="196" name="Shape 196"/>
          <p:cNvSpPr/>
          <p:nvPr>
            <p:ph type="body" idx="1"/>
          </p:nvPr>
        </p:nvSpPr>
        <p:spPr>
          <a:xfrm>
            <a:off x="838200" y="1825624"/>
            <a:ext cx="10515600" cy="4812682"/>
          </a:xfrm>
          <a:prstGeom prst="rect">
            <a:avLst/>
          </a:prstGeom>
          <a:solidFill>
            <a:srgbClr val="DEEBF7"/>
          </a:solidFill>
        </p:spPr>
        <p:txBody>
          <a:bodyPr/>
          <a:lstStyle/>
          <a:p>
            <a:pPr>
              <a:lnSpc>
                <a:spcPct val="72000"/>
              </a:lnSpc>
              <a:defRPr sz="2300"/>
            </a:pPr>
            <a:r>
              <a:t>Non-profit organizations are governed by a volunteer Board of Directors. </a:t>
            </a:r>
          </a:p>
          <a:p>
            <a:pPr>
              <a:lnSpc>
                <a:spcPct val="72000"/>
              </a:lnSpc>
              <a:defRPr sz="2300"/>
            </a:pPr>
          </a:p>
          <a:p>
            <a:pPr>
              <a:lnSpc>
                <a:spcPct val="72000"/>
              </a:lnSpc>
              <a:defRPr sz="2300"/>
            </a:pPr>
            <a:r>
              <a:t>“The board acts as trustee of the organization's assets and ensures that the nonprofit is well managed and remains fiscally sound. In doing so, the board must exercise proper oversight of the organization's operations and maintain the legal and ethical accountability of its staff and volunteers” (Grantspace.org.]</a:t>
            </a:r>
          </a:p>
          <a:p>
            <a:pPr marL="0" indent="0">
              <a:lnSpc>
                <a:spcPct val="72000"/>
              </a:lnSpc>
              <a:buSzTx/>
              <a:buNone/>
              <a:defRPr sz="2300"/>
            </a:pPr>
          </a:p>
          <a:p>
            <a:pPr>
              <a:lnSpc>
                <a:spcPct val="72000"/>
              </a:lnSpc>
              <a:defRPr sz="2300"/>
            </a:pPr>
            <a:r>
              <a:t>Board members are generally also expected to contribute financially to the organization and/or donate services.  </a:t>
            </a:r>
          </a:p>
          <a:p>
            <a:pPr>
              <a:lnSpc>
                <a:spcPct val="72000"/>
              </a:lnSpc>
              <a:defRPr sz="2300"/>
            </a:pPr>
          </a:p>
          <a:p>
            <a:pPr>
              <a:lnSpc>
                <a:spcPct val="72000"/>
              </a:lnSpc>
              <a:defRPr sz="2300"/>
            </a:pPr>
            <a:r>
              <a:t>[Sources: </a:t>
            </a:r>
            <a:r>
              <a:rPr u="sng">
                <a:solidFill>
                  <a:srgbClr val="0563C1"/>
                </a:solidFill>
                <a:uFill>
                  <a:solidFill>
                    <a:srgbClr val="0563C1"/>
                  </a:solidFill>
                </a:uFill>
                <a:hlinkClick r:id="rId2" invalidUrl="" action="" tgtFrame="" tooltip="" history="1" highlightClick="0" endSnd="0"/>
              </a:rPr>
              <a:t>http://www.grantspace.org/Tools/Knowledge-Base/Nonprofit-Management/Boards/legal-duties-of-the-nonprofit-board</a:t>
            </a:r>
            <a:r>
              <a:t>; and : Scott, L. (2013). </a:t>
            </a:r>
            <a:r>
              <a:rPr i="1"/>
              <a:t>From passion to execution: How to start and grow an effective nonprofit organization</a:t>
            </a:r>
            <a:r>
              <a:t>. Boston, MA: Cengage.] </a:t>
            </a:r>
          </a:p>
        </p:txBody>
      </p:sp>
    </p:spTree>
  </p:cSld>
  <p:clrMapOvr>
    <a:masterClrMapping/>
  </p:clrMapOvr>
  <p:transition xmlns:p14="http://schemas.microsoft.com/office/powerpoint/2010/main" spd="med" advClick="1" p14:dur="1000"/>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8" name="Shape 198"/>
          <p:cNvSpPr/>
          <p:nvPr>
            <p:ph type="body" idx="1"/>
          </p:nvPr>
        </p:nvSpPr>
        <p:spPr>
          <a:xfrm>
            <a:off x="838200" y="795646"/>
            <a:ext cx="10515600" cy="5735784"/>
          </a:xfrm>
          <a:prstGeom prst="rect">
            <a:avLst/>
          </a:prstGeom>
          <a:solidFill>
            <a:srgbClr val="DEEBF7"/>
          </a:solidFill>
        </p:spPr>
        <p:txBody>
          <a:bodyPr/>
          <a:lstStyle/>
          <a:p>
            <a:pPr>
              <a:lnSpc>
                <a:spcPct val="72000"/>
              </a:lnSpc>
              <a:defRPr sz="2500"/>
            </a:pPr>
          </a:p>
          <a:p>
            <a:pPr>
              <a:lnSpc>
                <a:spcPct val="72000"/>
              </a:lnSpc>
              <a:defRPr sz="2500"/>
            </a:pPr>
            <a:r>
              <a:t>Board members:</a:t>
            </a:r>
          </a:p>
          <a:p>
            <a:pPr>
              <a:lnSpc>
                <a:spcPct val="72000"/>
              </a:lnSpc>
              <a:defRPr sz="2500"/>
            </a:pPr>
            <a:r>
              <a:t>are involved in strategic planning;</a:t>
            </a:r>
          </a:p>
          <a:p>
            <a:pPr>
              <a:lnSpc>
                <a:spcPct val="72000"/>
              </a:lnSpc>
              <a:defRPr sz="2500"/>
            </a:pPr>
            <a:r>
              <a:t>participate in fundraising;</a:t>
            </a:r>
          </a:p>
          <a:p>
            <a:pPr>
              <a:lnSpc>
                <a:spcPct val="72000"/>
              </a:lnSpc>
              <a:defRPr sz="2500"/>
            </a:pPr>
            <a:r>
              <a:t>serve on sub-committees; and  </a:t>
            </a:r>
          </a:p>
          <a:p>
            <a:pPr>
              <a:lnSpc>
                <a:spcPct val="72000"/>
              </a:lnSpc>
              <a:defRPr sz="2500"/>
            </a:pPr>
            <a:r>
              <a:t>both interface with and evaluate the Executive Director. (If necessary, the Board reserves the right to terminate the ED’s employment). </a:t>
            </a:r>
          </a:p>
          <a:p>
            <a:pPr>
              <a:lnSpc>
                <a:spcPct val="72000"/>
              </a:lnSpc>
              <a:defRPr sz="2500"/>
            </a:pPr>
          </a:p>
          <a:p>
            <a:pPr>
              <a:lnSpc>
                <a:spcPct val="72000"/>
              </a:lnSpc>
              <a:defRPr sz="2500"/>
            </a:pPr>
            <a:r>
              <a:t>*See pages 28-29 of your text for a sample Board Job Description.</a:t>
            </a:r>
          </a:p>
          <a:p>
            <a:pPr>
              <a:lnSpc>
                <a:spcPct val="72000"/>
              </a:lnSpc>
              <a:defRPr sz="2500"/>
            </a:pPr>
          </a:p>
          <a:p>
            <a:pPr>
              <a:lnSpc>
                <a:spcPct val="72000"/>
              </a:lnSpc>
              <a:defRPr sz="2500"/>
            </a:pPr>
            <a:r>
              <a:t>[Sources: http://www.grantspace.org/Tools/Knowledge-Base/Nonprofit-</a:t>
            </a:r>
          </a:p>
          <a:p>
            <a:pPr>
              <a:lnSpc>
                <a:spcPct val="72000"/>
              </a:lnSpc>
              <a:defRPr sz="2500"/>
            </a:pPr>
            <a:r>
              <a:t>Management/Boards/legal-duties-of-the-nonprofit-board; and : Scott, L. (2013). </a:t>
            </a:r>
            <a:r>
              <a:rPr i="1"/>
              <a:t>From passion to execution: How to start and grow an effective nonprofit organization</a:t>
            </a:r>
            <a:r>
              <a:t>. Boston, MA: Cengage.] </a:t>
            </a:r>
          </a:p>
        </p:txBody>
      </p:sp>
    </p:spTree>
  </p:cSld>
  <p:clrMapOvr>
    <a:masterClrMapping/>
  </p:clrMapOvr>
  <p:transition xmlns:p14="http://schemas.microsoft.com/office/powerpoint/2010/main" spd="med" advClick="1" p14:dur="1000"/>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0" name="Shape 200"/>
          <p:cNvSpPr/>
          <p:nvPr>
            <p:ph type="body" idx="1"/>
          </p:nvPr>
        </p:nvSpPr>
        <p:spPr>
          <a:xfrm>
            <a:off x="838200" y="498763"/>
            <a:ext cx="10515600" cy="6080168"/>
          </a:xfrm>
          <a:prstGeom prst="rect">
            <a:avLst/>
          </a:prstGeom>
          <a:solidFill>
            <a:srgbClr val="DEEBF7"/>
          </a:solidFill>
        </p:spPr>
        <p:txBody>
          <a:bodyPr/>
          <a:lstStyle/>
          <a:p>
            <a:pPr marL="219455" indent="-219455" defTabSz="877823">
              <a:lnSpc>
                <a:spcPct val="81000"/>
              </a:lnSpc>
              <a:spcBef>
                <a:spcPts val="900"/>
              </a:spcBef>
              <a:defRPr sz="2688"/>
            </a:pPr>
          </a:p>
          <a:p>
            <a:pPr marL="219455" indent="-219455" defTabSz="877823">
              <a:lnSpc>
                <a:spcPct val="81000"/>
              </a:lnSpc>
              <a:spcBef>
                <a:spcPts val="900"/>
              </a:spcBef>
              <a:defRPr sz="2688"/>
            </a:pPr>
            <a:r>
              <a:t>“It is difﬁcult to specify an optimum size for the board…Boards that are too large may impede progress and may even result in a decreased sense of commitment and obligation. There must, however, be a sufﬁcient number of members regularly present at meetings to ensure a fairly equitable division of labor. There must also be the requisite expertise to monitor and evaluate the various elements of the agency operations. Thus, because these boards are entrusted with such vast and diverse responsibilities (for which they are legally liable), it follows that a board with a sufﬁcient number of members who have expertise in a variety of ﬁelds is necessary to carry out the (agency’s) functions effectively.”</a:t>
            </a:r>
          </a:p>
          <a:p>
            <a:pPr marL="219455" indent="-219455" defTabSz="877823">
              <a:lnSpc>
                <a:spcPct val="81000"/>
              </a:lnSpc>
              <a:spcBef>
                <a:spcPts val="900"/>
              </a:spcBef>
              <a:defRPr sz="2688"/>
            </a:pPr>
          </a:p>
          <a:p>
            <a:pPr marL="219455" indent="-219455" defTabSz="877823">
              <a:lnSpc>
                <a:spcPct val="81000"/>
              </a:lnSpc>
              <a:spcBef>
                <a:spcPts val="900"/>
              </a:spcBef>
              <a:defRPr sz="2688"/>
            </a:pPr>
            <a:r>
              <a:t>[Source: Roberts, A. and Lewis, S. (2000). Giving them shelter: National organizational survey of shelters for battered women and their children. </a:t>
            </a:r>
            <a:r>
              <a:rPr i="1"/>
              <a:t>Journal of Community Psychology</a:t>
            </a:r>
            <a:r>
              <a:t>, 28(6)669-681].</a:t>
            </a:r>
          </a:p>
        </p:txBody>
      </p:sp>
    </p:spTree>
  </p:cSld>
  <p:clrMapOvr>
    <a:masterClrMapping/>
  </p:clrMapOvr>
  <p:transition xmlns:p14="http://schemas.microsoft.com/office/powerpoint/2010/main" spd="med" advClick="1" p14:dur="1000"/>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2" name="Shape 202"/>
          <p:cNvSpPr/>
          <p:nvPr>
            <p:ph type="body" idx="1"/>
          </p:nvPr>
        </p:nvSpPr>
        <p:spPr>
          <a:xfrm>
            <a:off x="838200" y="498763"/>
            <a:ext cx="10515600" cy="5997040"/>
          </a:xfrm>
          <a:prstGeom prst="rect">
            <a:avLst/>
          </a:prstGeom>
          <a:solidFill>
            <a:srgbClr val="DEEBF7"/>
          </a:solidFill>
        </p:spPr>
        <p:txBody>
          <a:bodyPr/>
          <a:lstStyle/>
          <a:p>
            <a:pPr>
              <a:lnSpc>
                <a:spcPct val="72000"/>
              </a:lnSpc>
              <a:defRPr sz="2300"/>
            </a:pPr>
          </a:p>
          <a:p>
            <a:pPr>
              <a:lnSpc>
                <a:spcPct val="72000"/>
              </a:lnSpc>
              <a:defRPr sz="2300"/>
            </a:pPr>
            <a:r>
              <a:t>Review the “Sample Board Selection Matrix” on p. 35 of your text.</a:t>
            </a:r>
          </a:p>
          <a:p>
            <a:pPr>
              <a:lnSpc>
                <a:spcPct val="72000"/>
              </a:lnSpc>
              <a:defRPr sz="2300"/>
            </a:pPr>
          </a:p>
          <a:p>
            <a:pPr>
              <a:lnSpc>
                <a:spcPct val="72000"/>
              </a:lnSpc>
              <a:defRPr sz="2300"/>
            </a:pPr>
            <a:r>
              <a:t>Prospective members should be vetted according to:</a:t>
            </a:r>
          </a:p>
          <a:p>
            <a:pPr>
              <a:lnSpc>
                <a:spcPct val="72000"/>
              </a:lnSpc>
              <a:defRPr sz="2300"/>
            </a:pPr>
            <a:r>
              <a:t>1.) personal attributes;</a:t>
            </a:r>
          </a:p>
          <a:p>
            <a:pPr>
              <a:lnSpc>
                <a:spcPct val="72000"/>
              </a:lnSpc>
              <a:defRPr sz="2300"/>
            </a:pPr>
            <a:r>
              <a:t>2.) professional background; and</a:t>
            </a:r>
          </a:p>
          <a:p>
            <a:pPr>
              <a:lnSpc>
                <a:spcPct val="72000"/>
              </a:lnSpc>
              <a:defRPr sz="2300"/>
            </a:pPr>
            <a:r>
              <a:t>3.) core competencies.</a:t>
            </a:r>
          </a:p>
          <a:p>
            <a:pPr>
              <a:lnSpc>
                <a:spcPct val="72000"/>
              </a:lnSpc>
              <a:defRPr sz="2300"/>
            </a:pPr>
          </a:p>
          <a:p>
            <a:pPr>
              <a:lnSpc>
                <a:spcPct val="72000"/>
              </a:lnSpc>
              <a:defRPr sz="2300"/>
            </a:pPr>
            <a:r>
              <a:t>An understanding of domestic violence issues is also essential. The orientation should cover this topic in some detail.</a:t>
            </a:r>
          </a:p>
          <a:p>
            <a:pPr marL="0" indent="0">
              <a:lnSpc>
                <a:spcPct val="72000"/>
              </a:lnSpc>
              <a:buSzTx/>
              <a:buNone/>
              <a:defRPr sz="2300"/>
            </a:pPr>
          </a:p>
          <a:p>
            <a:pPr>
              <a:lnSpc>
                <a:spcPct val="72000"/>
              </a:lnSpc>
              <a:defRPr sz="2300"/>
            </a:pPr>
            <a:r>
              <a:t>For balance, one or more survivors should serve on the Board.   </a:t>
            </a:r>
          </a:p>
          <a:p>
            <a:pPr>
              <a:lnSpc>
                <a:spcPct val="72000"/>
              </a:lnSpc>
              <a:defRPr sz="2300"/>
            </a:pPr>
          </a:p>
          <a:p>
            <a:pPr>
              <a:lnSpc>
                <a:spcPct val="72000"/>
              </a:lnSpc>
              <a:defRPr sz="2300"/>
            </a:pPr>
            <a:r>
              <a:t>[Source: Scott, L. (2013). </a:t>
            </a:r>
            <a:r>
              <a:rPr i="1"/>
              <a:t>From passion to execution: How to start and grow an effective nonprofit organization</a:t>
            </a:r>
            <a:r>
              <a:t>. Boston, MA: Cengage.]</a:t>
            </a:r>
          </a:p>
        </p:txBody>
      </p:sp>
    </p:spTree>
  </p:cSld>
  <p:clrMapOvr>
    <a:masterClrMapping/>
  </p:clrMapOvr>
  <p:transition xmlns:p14="http://schemas.microsoft.com/office/powerpoint/2010/main" spd="med" advClick="1" p14:dur="1000"/>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4" name="Shape 204"/>
          <p:cNvSpPr/>
          <p:nvPr>
            <p:ph type="title"/>
          </p:nvPr>
        </p:nvSpPr>
        <p:spPr>
          <a:xfrm>
            <a:off x="838200" y="365125"/>
            <a:ext cx="10515600" cy="1325563"/>
          </a:xfrm>
          <a:prstGeom prst="rect">
            <a:avLst/>
          </a:prstGeom>
          <a:solidFill>
            <a:srgbClr val="BDD7EE"/>
          </a:solidFill>
        </p:spPr>
        <p:txBody>
          <a:bodyPr/>
          <a:lstStyle>
            <a:lvl1pPr defTabSz="868680">
              <a:defRPr sz="4180"/>
            </a:lvl1pPr>
          </a:lstStyle>
          <a:p>
            <a:pPr/>
            <a:r>
              <a:t> The President and CEO/“Executive Director”:</a:t>
            </a:r>
          </a:p>
        </p:txBody>
      </p:sp>
      <p:sp>
        <p:nvSpPr>
          <p:cNvPr id="205" name="Shape 205"/>
          <p:cNvSpPr/>
          <p:nvPr>
            <p:ph type="body" idx="1"/>
          </p:nvPr>
        </p:nvSpPr>
        <p:spPr>
          <a:xfrm>
            <a:off x="838200" y="1825624"/>
            <a:ext cx="10515600" cy="4872060"/>
          </a:xfrm>
          <a:prstGeom prst="rect">
            <a:avLst/>
          </a:prstGeom>
          <a:solidFill>
            <a:srgbClr val="DEEBF7"/>
          </a:solidFill>
        </p:spPr>
        <p:txBody>
          <a:bodyPr/>
          <a:lstStyle/>
          <a:p>
            <a:pPr>
              <a:lnSpc>
                <a:spcPct val="72000"/>
              </a:lnSpc>
              <a:defRPr sz="2300"/>
            </a:pPr>
          </a:p>
          <a:p>
            <a:pPr>
              <a:lnSpc>
                <a:spcPct val="72000"/>
              </a:lnSpc>
              <a:defRPr sz="2300"/>
            </a:pPr>
            <a:r>
              <a:t>The Executive Director (ED) oversees all agency operations.</a:t>
            </a:r>
          </a:p>
          <a:p>
            <a:pPr>
              <a:lnSpc>
                <a:spcPct val="72000"/>
              </a:lnSpc>
              <a:defRPr sz="2300"/>
            </a:pPr>
            <a:r>
              <a:t>The ED reports directly to the Board.</a:t>
            </a:r>
          </a:p>
          <a:p>
            <a:pPr>
              <a:lnSpc>
                <a:spcPct val="72000"/>
              </a:lnSpc>
              <a:defRPr sz="2300"/>
            </a:pPr>
            <a:r>
              <a:t>S/he is responsible for:</a:t>
            </a:r>
          </a:p>
          <a:p>
            <a:pPr>
              <a:lnSpc>
                <a:spcPct val="72000"/>
              </a:lnSpc>
              <a:defRPr sz="2300"/>
            </a:pPr>
            <a:r>
              <a:t>strategic planning, fundraising, budgeting, and grant-writing;</a:t>
            </a:r>
          </a:p>
          <a:p>
            <a:pPr>
              <a:lnSpc>
                <a:spcPct val="72000"/>
              </a:lnSpc>
              <a:defRPr sz="2300"/>
            </a:pPr>
            <a:r>
              <a:t>serving as the custodian of records; and</a:t>
            </a:r>
          </a:p>
          <a:p>
            <a:pPr>
              <a:lnSpc>
                <a:spcPct val="72000"/>
              </a:lnSpc>
              <a:defRPr sz="2300"/>
            </a:pPr>
            <a:r>
              <a:t>supervising program managers. </a:t>
            </a:r>
          </a:p>
          <a:p>
            <a:pPr>
              <a:lnSpc>
                <a:spcPct val="72000"/>
              </a:lnSpc>
              <a:defRPr sz="2300"/>
            </a:pPr>
          </a:p>
          <a:p>
            <a:pPr>
              <a:lnSpc>
                <a:spcPct val="72000"/>
              </a:lnSpc>
              <a:defRPr sz="2300"/>
            </a:pPr>
            <a:r>
              <a:t>S/he is also the media spokesperson: </a:t>
            </a:r>
            <a:r>
              <a:rPr u="sng">
                <a:solidFill>
                  <a:srgbClr val="0563C1"/>
                </a:solidFill>
                <a:uFill>
                  <a:solidFill>
                    <a:srgbClr val="0563C1"/>
                  </a:solidFill>
                </a:uFill>
                <a:hlinkClick r:id="rId2" invalidUrl="" action="" tgtFrame="" tooltip="" history="1" highlightClick="0" endSnd="0"/>
              </a:rPr>
              <a:t>http://www.youtube.com/watch?v=0rk2f5JwCpI</a:t>
            </a:r>
          </a:p>
          <a:p>
            <a:pPr marL="0" indent="0">
              <a:lnSpc>
                <a:spcPct val="72000"/>
              </a:lnSpc>
              <a:buSzTx/>
              <a:buNone/>
              <a:defRPr sz="2300"/>
            </a:pPr>
          </a:p>
          <a:p>
            <a:pPr>
              <a:lnSpc>
                <a:spcPct val="72000"/>
              </a:lnSpc>
              <a:defRPr sz="2300"/>
            </a:pPr>
            <a:r>
              <a:t>[Source: Scott, L. (2013). </a:t>
            </a:r>
            <a:r>
              <a:rPr i="1"/>
              <a:t>From passion to execution: How to start and grow an effective nonprofit organization</a:t>
            </a:r>
            <a:r>
              <a:t>. Boston, MA: Cengage.]</a:t>
            </a:r>
          </a:p>
        </p:txBody>
      </p:sp>
    </p:spTree>
  </p:cSld>
  <p:clrMapOvr>
    <a:masterClrMapping/>
  </p:clrMapOvr>
  <p:transition xmlns:p14="http://schemas.microsoft.com/office/powerpoint/2010/main" spd="med" advClick="1" p14:dur="1000"/>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7" name="Shape 207"/>
          <p:cNvSpPr/>
          <p:nvPr>
            <p:ph type="title"/>
          </p:nvPr>
        </p:nvSpPr>
        <p:spPr>
          <a:xfrm>
            <a:off x="838200" y="365125"/>
            <a:ext cx="10515600" cy="1325563"/>
          </a:xfrm>
          <a:prstGeom prst="rect">
            <a:avLst/>
          </a:prstGeom>
          <a:solidFill>
            <a:srgbClr val="BDD7EE"/>
          </a:solidFill>
        </p:spPr>
        <p:txBody>
          <a:bodyPr/>
          <a:lstStyle/>
          <a:p>
            <a:pPr defTabSz="530351">
              <a:defRPr sz="2262"/>
            </a:pPr>
            <a:br/>
            <a:r>
              <a:t>        View Webinar: “Legal Essentials of Starting a </a:t>
            </a:r>
            <a:br/>
            <a:r>
              <a:t>                       Nonprofit Organization”: </a:t>
            </a:r>
            <a:br/>
          </a:p>
        </p:txBody>
      </p:sp>
      <p:sp>
        <p:nvSpPr>
          <p:cNvPr id="208" name="Shape 208"/>
          <p:cNvSpPr/>
          <p:nvPr>
            <p:ph type="body" idx="1"/>
          </p:nvPr>
        </p:nvSpPr>
        <p:spPr>
          <a:xfrm>
            <a:off x="838200" y="1825625"/>
            <a:ext cx="10515600" cy="4351338"/>
          </a:xfrm>
          <a:prstGeom prst="rect">
            <a:avLst/>
          </a:prstGeom>
          <a:solidFill>
            <a:srgbClr val="DEEBF7"/>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https://www.youtube.com/watch?v=PMJ-xSuW5sU</a:t>
            </a:r>
          </a:p>
        </p:txBody>
      </p:sp>
    </p:spTree>
  </p:cSld>
  <p:clrMapOvr>
    <a:masterClrMapping/>
  </p:clrMapOvr>
  <p:transition xmlns:p14="http://schemas.microsoft.com/office/powerpoint/2010/main" spd="med" advClick="1" p14:dur="1000"/>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0" name="Shape 210"/>
          <p:cNvSpPr/>
          <p:nvPr>
            <p:ph type="ctrTitle"/>
          </p:nvPr>
        </p:nvSpPr>
        <p:spPr>
          <a:prstGeom prst="rect">
            <a:avLst/>
          </a:prstGeom>
          <a:solidFill>
            <a:srgbClr val="F8CBAD"/>
          </a:solidFill>
        </p:spPr>
        <p:txBody>
          <a:bodyPr/>
          <a:lstStyle/>
          <a:p>
            <a:pPr/>
            <a:r>
              <a:t>CRIJ 5365—Module 2:</a:t>
            </a:r>
          </a:p>
        </p:txBody>
      </p:sp>
    </p:spTree>
  </p:cSld>
  <p:clrMapOvr>
    <a:masterClrMapping/>
  </p:clrMapOvr>
  <p:transition xmlns:p14="http://schemas.microsoft.com/office/powerpoint/2010/main" spd="med" advClick="1" p14:dur="1000"/>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2" name="Shape 212"/>
          <p:cNvSpPr/>
          <p:nvPr>
            <p:ph type="body" idx="1"/>
          </p:nvPr>
        </p:nvSpPr>
        <p:spPr>
          <a:xfrm>
            <a:off x="838200" y="1000125"/>
            <a:ext cx="10515600" cy="5176838"/>
          </a:xfrm>
          <a:prstGeom prst="rect">
            <a:avLst/>
          </a:prstGeom>
          <a:solidFill>
            <a:srgbClr val="FBE5D6"/>
          </a:solidFill>
        </p:spPr>
        <p:txBody>
          <a:bodyPr/>
          <a:lstStyle/>
          <a:p>
            <a:pPr marL="0" indent="0">
              <a:buSzTx/>
              <a:buNone/>
              <a:defRPr i="1"/>
            </a:pPr>
          </a:p>
          <a:p>
            <a:pPr marL="0" indent="0">
              <a:buSzTx/>
              <a:buNone/>
              <a:defRPr i="1"/>
            </a:pPr>
          </a:p>
          <a:p>
            <a:pPr marL="0" indent="0">
              <a:buSzTx/>
              <a:buNone/>
              <a:defRPr i="1"/>
            </a:pPr>
            <a:r>
              <a:t> *This course (including all power points, lectures, and assignments) is   </a:t>
            </a:r>
          </a:p>
          <a:p>
            <a:pPr marL="0" indent="0">
              <a:buSzTx/>
              <a:buNone/>
              <a:defRPr i="1"/>
            </a:pPr>
            <a:r>
              <a:t> the instructor’s intellectual property. The materials may not be copied </a:t>
            </a:r>
          </a:p>
          <a:p>
            <a:pPr marL="0" indent="0">
              <a:buSzTx/>
              <a:buNone/>
              <a:defRPr i="1"/>
            </a:pPr>
            <a:r>
              <a:t> or redistributed without her consent. The information is provided for </a:t>
            </a:r>
          </a:p>
          <a:p>
            <a:pPr marL="0" indent="0">
              <a:buSzTx/>
              <a:buNone/>
              <a:defRPr i="1"/>
            </a:pPr>
            <a:r>
              <a:t> educational purposes only. It does not constitute legal advice.</a:t>
            </a:r>
          </a:p>
        </p:txBody>
      </p:sp>
    </p:spTree>
  </p:cSld>
  <p:clrMapOvr>
    <a:masterClrMapping/>
  </p:clrMapOvr>
  <p:transition xmlns:p14="http://schemas.microsoft.com/office/powerpoint/2010/main" spd="med" advClick="1" p14:dur="1000"/>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4" name="Shape 214"/>
          <p:cNvSpPr/>
          <p:nvPr>
            <p:ph type="body" idx="1"/>
          </p:nvPr>
        </p:nvSpPr>
        <p:spPr>
          <a:xfrm>
            <a:off x="719446" y="709343"/>
            <a:ext cx="10515601" cy="5798336"/>
          </a:xfrm>
          <a:prstGeom prst="rect">
            <a:avLst/>
          </a:prstGeom>
          <a:solidFill>
            <a:srgbClr val="FBE5D6"/>
          </a:solidFill>
        </p:spPr>
        <p:txBody>
          <a:bodyPr/>
          <a:lstStyle/>
          <a:p>
            <a:pPr>
              <a:lnSpc>
                <a:spcPct val="72000"/>
              </a:lnSpc>
              <a:defRPr sz="2500"/>
            </a:pPr>
          </a:p>
          <a:p>
            <a:pPr>
              <a:lnSpc>
                <a:spcPct val="72000"/>
              </a:lnSpc>
              <a:defRPr sz="2500"/>
            </a:pPr>
            <a:r>
              <a:t>“Miles north of a Texas epicenter for transportation, tourism and commerce, the administrative office is the (organization’s) command center, or hub. A non-profit agency, it caters to victims of…domestic violence and (sexual assault)—providing counseling, legal aid and outreach--in addition to emergency housing. The shelter, itself, is situated in the adjacent county seat. Nestled behind a massive, wrought-iron gate, its driveway adjoins with a dead-end road…With 13,000 square-feet, the shelter accommodates 56 women and children, by way of 14 dormitory-style bedrooms, 13 lavatories, an industrialized kitchen, and a den. In addition to the above, it houses 13 staff offices, a computer lab, a playroom, a nursery, and a cafeteria. A state-of-the art facility, it is…equipped with…an intercom, video surveillance, and a security alarm… (Latz, 2006, pp. 152-153).” </a:t>
            </a:r>
          </a:p>
          <a:p>
            <a:pPr>
              <a:lnSpc>
                <a:spcPct val="72000"/>
              </a:lnSpc>
              <a:defRPr sz="2500"/>
            </a:pPr>
          </a:p>
          <a:p>
            <a:pPr>
              <a:lnSpc>
                <a:spcPct val="72000"/>
              </a:lnSpc>
              <a:defRPr sz="2500"/>
            </a:pPr>
            <a:r>
              <a:t>[Source: Latz, K. (2006). </a:t>
            </a:r>
            <a:r>
              <a:rPr i="1"/>
              <a:t>Women’s experiences of stalking in domestically violent relationships</a:t>
            </a:r>
            <a:r>
              <a:t>. Unpublished dissertation, University of Illinois at Chicago.]</a:t>
            </a:r>
          </a:p>
        </p:txBody>
      </p:sp>
    </p:spTree>
  </p:cSld>
  <p:clrMapOvr>
    <a:masterClrMapping/>
  </p:clrMapOvr>
  <p:transition xmlns:p14="http://schemas.microsoft.com/office/powerpoint/2010/main" spd="med" advClick="1" p14:dur="1000"/>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6" name="Shape 216"/>
          <p:cNvSpPr/>
          <p:nvPr>
            <p:ph type="body" idx="1"/>
          </p:nvPr>
        </p:nvSpPr>
        <p:spPr>
          <a:xfrm>
            <a:off x="838200" y="522513"/>
            <a:ext cx="10515600" cy="6127670"/>
          </a:xfrm>
          <a:prstGeom prst="rect">
            <a:avLst/>
          </a:prstGeom>
          <a:solidFill>
            <a:srgbClr val="FBE5D6"/>
          </a:solidFill>
        </p:spPr>
        <p:txBody>
          <a:bodyPr/>
          <a:lstStyle/>
          <a:p>
            <a:pPr>
              <a:lnSpc>
                <a:spcPct val="81000"/>
              </a:lnSpc>
              <a:defRPr sz="2500"/>
            </a:pPr>
          </a:p>
          <a:p>
            <a:pPr>
              <a:lnSpc>
                <a:spcPct val="81000"/>
              </a:lnSpc>
              <a:defRPr sz="2500"/>
            </a:pPr>
          </a:p>
          <a:p>
            <a:pPr>
              <a:lnSpc>
                <a:spcPct val="81000"/>
              </a:lnSpc>
              <a:defRPr sz="2500"/>
            </a:pPr>
            <a:r>
              <a:t>“Its pristine, white walls are complemented by beige, ceramic floor tile, and a hodgepodge of matching vintage furniture. With a cathedral ceiling, canned lighting, and a picturesque bay window, (the shelter) is clean, cozy and inviting. Inspirational posters, hand-woven tapestries, and butterfly prints adorn the walls. A symbol of freedom and metamorphosis, the butterfly encapsulates the shelter program’s (vision) statement: ‘It is our hope that, while these residents are with us, our staff and volunteers will be able to share some insights, …encourage (them) to identify their strengths,…(and to) recognize their (own) power over their…lives’ (Latz, 2006, p. 153).  </a:t>
            </a:r>
          </a:p>
          <a:p>
            <a:pPr marL="0" indent="0">
              <a:lnSpc>
                <a:spcPct val="81000"/>
              </a:lnSpc>
              <a:buSzTx/>
              <a:buNone/>
              <a:defRPr sz="2500"/>
            </a:pPr>
          </a:p>
          <a:p>
            <a:pPr>
              <a:lnSpc>
                <a:spcPct val="81000"/>
              </a:lnSpc>
              <a:defRPr sz="2500"/>
            </a:pPr>
            <a:r>
              <a:t>[Source: Latz, K. (2006). </a:t>
            </a:r>
            <a:r>
              <a:rPr i="1"/>
              <a:t>Women’s experiences of stalking in domestically violent relationships</a:t>
            </a:r>
            <a:r>
              <a:t>. Unpublished dissertation, University of Illinois at Chicago.]</a:t>
            </a:r>
          </a:p>
        </p:txBody>
      </p:sp>
    </p:spTree>
  </p:cSld>
  <p:clrMapOvr>
    <a:masterClrMapping/>
  </p:clrMapOvr>
  <p:transition xmlns:p14="http://schemas.microsoft.com/office/powerpoint/2010/main" spd="med" advClick="1" p14:dur="1000"/>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8" name="Shape 218"/>
          <p:cNvSpPr/>
          <p:nvPr>
            <p:ph type="title"/>
          </p:nvPr>
        </p:nvSpPr>
        <p:spPr>
          <a:xfrm>
            <a:off x="838200" y="365125"/>
            <a:ext cx="10515600" cy="1325563"/>
          </a:xfrm>
          <a:prstGeom prst="rect">
            <a:avLst/>
          </a:prstGeom>
          <a:solidFill>
            <a:srgbClr val="F8CBAD"/>
          </a:solidFill>
        </p:spPr>
        <p:txBody>
          <a:bodyPr/>
          <a:lstStyle>
            <a:lvl1pPr defTabSz="877823">
              <a:defRPr sz="4224"/>
            </a:lvl1pPr>
          </a:lstStyle>
          <a:p>
            <a:pPr/>
            <a:r>
              <a:t>        What is a “Family Violence Program”?:</a:t>
            </a:r>
          </a:p>
        </p:txBody>
      </p:sp>
      <p:sp>
        <p:nvSpPr>
          <p:cNvPr id="219" name="Shape 219"/>
          <p:cNvSpPr/>
          <p:nvPr>
            <p:ph type="body" idx="1"/>
          </p:nvPr>
        </p:nvSpPr>
        <p:spPr>
          <a:xfrm>
            <a:off x="866335" y="1839692"/>
            <a:ext cx="10515601" cy="4532974"/>
          </a:xfrm>
          <a:prstGeom prst="rect">
            <a:avLst/>
          </a:prstGeom>
          <a:solidFill>
            <a:srgbClr val="FBE5D6"/>
          </a:solidFill>
        </p:spPr>
        <p:txBody>
          <a:bodyPr/>
          <a:lstStyle/>
          <a:p>
            <a:pPr>
              <a:lnSpc>
                <a:spcPct val="72000"/>
              </a:lnSpc>
              <a:defRPr sz="2300"/>
            </a:pPr>
          </a:p>
          <a:p>
            <a:pPr>
              <a:lnSpc>
                <a:spcPct val="72000"/>
              </a:lnSpc>
              <a:defRPr sz="2300"/>
            </a:pPr>
            <a:r>
              <a:t>In the state of Texas, Family Violence is defined as: “An act by a member of a family or household against another member of the family or household that is: (A) intended to result in physical harm, bodily injury, or assault; (B) a threat that reasonably places the member in fear of imminent physical harm, bodily injury, or assault, but does not include defensive measures to protect oneself; or (C) intended to inflict emotional harm, including an act of emotional abuse.”   </a:t>
            </a:r>
          </a:p>
          <a:p>
            <a:pPr>
              <a:lnSpc>
                <a:spcPct val="72000"/>
              </a:lnSpc>
              <a:defRPr sz="2300"/>
            </a:pPr>
          </a:p>
          <a:p>
            <a:pPr>
              <a:lnSpc>
                <a:spcPct val="72000"/>
              </a:lnSpc>
              <a:defRPr sz="2300"/>
            </a:pPr>
            <a:r>
              <a:t>Family Violence Program (FVP) services (as defined by the Texas Health and Human Services Commission) (HHSC) are available to adult abuse survivors and their children. They are also available to child abuse victims and non-offending caregivers. </a:t>
            </a:r>
          </a:p>
          <a:p>
            <a:pPr>
              <a:lnSpc>
                <a:spcPct val="72000"/>
              </a:lnSpc>
              <a:defRPr sz="2300"/>
            </a:pPr>
          </a:p>
          <a:p>
            <a:pPr>
              <a:lnSpc>
                <a:spcPct val="72000"/>
              </a:lnSpc>
              <a:defRPr sz="1100"/>
            </a:pPr>
            <a:r>
              <a:t>[Sources: </a:t>
            </a:r>
            <a:r>
              <a:rPr u="sng">
                <a:solidFill>
                  <a:srgbClr val="0563C1"/>
                </a:solidFill>
                <a:uFill>
                  <a:solidFill>
                    <a:srgbClr val="0563C1"/>
                  </a:solidFill>
                </a:uFill>
                <a:hlinkClick r:id="rId2" invalidUrl="" action="" tgtFrame="" tooltip="" history="1" highlightClick="0" endSnd="0"/>
              </a:rPr>
              <a:t>http://info.sos.state.tx.us/pls/pub/readtac$ext.TacPage?sl=R&amp;app=9&amp;p_dir=&amp;p_rloc=&amp;p_tloc=&amp;p_ploc=&amp;pg=1&amp;p_tac=&amp;ti=1&amp;pt=15&amp;ch=379&amp;rl=1</a:t>
            </a:r>
            <a:r>
              <a:t>; and </a:t>
            </a:r>
            <a:r>
              <a:rPr u="sng">
                <a:solidFill>
                  <a:srgbClr val="0563C1"/>
                </a:solidFill>
                <a:uFill>
                  <a:solidFill>
                    <a:srgbClr val="0563C1"/>
                  </a:solidFill>
                </a:uFill>
                <a:hlinkClick r:id="rId3" invalidUrl="" action="" tgtFrame="" tooltip="" history="1" highlightClick="0" endSnd="0"/>
              </a:rPr>
              <a:t>http://info.sos.state.tx.us/pls/pub/readtac$ext.TacPage?sl=R&amp;app=9&amp;p_dir=&amp;p_rloc=&amp;p_tloc=&amp;p_ploc=&amp;pg=1&amp;p_tac=&amp;ti=1&amp;pt=15&amp;ch=379&amp;rl=603</a:t>
            </a:r>
            <a:r>
              <a:t>]</a:t>
            </a:r>
          </a:p>
        </p:txBody>
      </p:sp>
    </p:spTree>
  </p:cSld>
  <p:clrMapOvr>
    <a:masterClrMapping/>
  </p:clrMapOvr>
  <p:transition xmlns:p14="http://schemas.microsoft.com/office/powerpoint/2010/main" spd="med" advClick="1" p14:dur="1000"/>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1" name="Shape 221"/>
          <p:cNvSpPr/>
          <p:nvPr>
            <p:ph type="body" idx="1"/>
          </p:nvPr>
        </p:nvSpPr>
        <p:spPr>
          <a:xfrm>
            <a:off x="795995" y="953426"/>
            <a:ext cx="10515601" cy="5672458"/>
          </a:xfrm>
          <a:prstGeom prst="rect">
            <a:avLst/>
          </a:prstGeom>
          <a:solidFill>
            <a:srgbClr val="FBE5D6"/>
          </a:solidFill>
        </p:spPr>
        <p:txBody>
          <a:bodyPr/>
          <a:lstStyle/>
          <a:p>
            <a:pPr>
              <a:lnSpc>
                <a:spcPct val="81000"/>
              </a:lnSpc>
              <a:defRPr sz="2500"/>
            </a:pPr>
          </a:p>
          <a:p>
            <a:pPr>
              <a:lnSpc>
                <a:spcPct val="81000"/>
              </a:lnSpc>
              <a:defRPr sz="2500"/>
            </a:pPr>
            <a:r>
              <a:t>In Texas, HHSC administers both federal (FVPSA and TANF) and state (general revenue) funding to local Family Violence Programs (FVP). </a:t>
            </a:r>
          </a:p>
          <a:p>
            <a:pPr>
              <a:lnSpc>
                <a:spcPct val="81000"/>
              </a:lnSpc>
              <a:defRPr sz="2500"/>
            </a:pPr>
          </a:p>
          <a:p>
            <a:pPr>
              <a:lnSpc>
                <a:spcPct val="81000"/>
              </a:lnSpc>
              <a:defRPr sz="2500"/>
            </a:pPr>
            <a:r>
              <a:t>“FVPSA” refers to the Family Violence Prevention and Services Act:</a:t>
            </a:r>
          </a:p>
          <a:p>
            <a:pPr>
              <a:lnSpc>
                <a:spcPct val="81000"/>
              </a:lnSpc>
              <a:defRPr sz="2500"/>
            </a:pPr>
            <a:r>
              <a:rPr u="sng">
                <a:solidFill>
                  <a:srgbClr val="0563C1"/>
                </a:solidFill>
                <a:uFill>
                  <a:solidFill>
                    <a:srgbClr val="0563C1"/>
                  </a:solidFill>
                </a:uFill>
                <a:hlinkClick r:id="rId2" invalidUrl="" action="" tgtFrame="" tooltip="" history="1" highlightClick="0" endSnd="0"/>
              </a:rPr>
              <a:t>https://www.thehotline.org/resources/fvpsa/</a:t>
            </a:r>
          </a:p>
          <a:p>
            <a:pPr marL="0" indent="0">
              <a:lnSpc>
                <a:spcPct val="81000"/>
              </a:lnSpc>
              <a:buSzTx/>
              <a:buNone/>
              <a:defRPr sz="2500"/>
            </a:pPr>
          </a:p>
          <a:p>
            <a:pPr>
              <a:lnSpc>
                <a:spcPct val="81000"/>
              </a:lnSpc>
              <a:defRPr sz="2500"/>
            </a:pPr>
            <a:r>
              <a:t>“TANF” refers to Temporary Assistance to Needy Families. (In addition to cash benefits for families, a percentage of TANF funds may be used to support family violence programs).</a:t>
            </a:r>
          </a:p>
          <a:p>
            <a:pPr marL="0" indent="0">
              <a:lnSpc>
                <a:spcPct val="81000"/>
              </a:lnSpc>
              <a:buSzTx/>
              <a:buNone/>
              <a:defRPr sz="2500"/>
            </a:pPr>
          </a:p>
          <a:p>
            <a:pPr>
              <a:lnSpc>
                <a:spcPct val="81000"/>
              </a:lnSpc>
              <a:defRPr sz="2500"/>
            </a:pPr>
            <a:r>
              <a:t>[Source: The Texas Council on Family Violence, Telephone interview September 5,2014).  </a:t>
            </a:r>
          </a:p>
        </p:txBody>
      </p:sp>
    </p:spTree>
  </p:cSld>
  <p:clrMapOvr>
    <a:masterClrMapping/>
  </p:clrMapOvr>
  <p:transition xmlns:p14="http://schemas.microsoft.com/office/powerpoint/2010/main" spd="med" advClick="1" p14:dur="1000"/>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3" name="Shape 223"/>
          <p:cNvSpPr/>
          <p:nvPr>
            <p:ph type="body" idx="1"/>
          </p:nvPr>
        </p:nvSpPr>
        <p:spPr>
          <a:xfrm>
            <a:off x="838200" y="633046"/>
            <a:ext cx="10515600" cy="5852161"/>
          </a:xfrm>
          <a:prstGeom prst="rect">
            <a:avLst/>
          </a:prstGeom>
          <a:solidFill>
            <a:srgbClr val="FBE5D6"/>
          </a:solidFill>
        </p:spPr>
        <p:txBody>
          <a:bodyPr/>
          <a:lstStyle/>
          <a:p>
            <a:pPr>
              <a:lnSpc>
                <a:spcPct val="81000"/>
              </a:lnSpc>
              <a:defRPr sz="2500"/>
            </a:pPr>
          </a:p>
          <a:p>
            <a:pPr>
              <a:lnSpc>
                <a:spcPct val="81000"/>
              </a:lnSpc>
              <a:defRPr sz="2500"/>
            </a:pPr>
            <a:r>
              <a:t>Other federal (VAWA and VOCA) funding is appropriated through the Office of the Governor’s Criminal Justice Division.  </a:t>
            </a:r>
          </a:p>
          <a:p>
            <a:pPr>
              <a:lnSpc>
                <a:spcPct val="81000"/>
              </a:lnSpc>
              <a:defRPr sz="2500"/>
            </a:pPr>
          </a:p>
          <a:p>
            <a:pPr>
              <a:lnSpc>
                <a:spcPct val="81000"/>
              </a:lnSpc>
              <a:defRPr sz="2500"/>
            </a:pPr>
            <a:r>
              <a:t>“VAWA” refers to the Violence Against Women Act:</a:t>
            </a:r>
          </a:p>
          <a:p>
            <a:pPr>
              <a:lnSpc>
                <a:spcPct val="81000"/>
              </a:lnSpc>
              <a:defRPr sz="2500"/>
            </a:pPr>
            <a:r>
              <a:rPr u="sng">
                <a:solidFill>
                  <a:srgbClr val="0563C1"/>
                </a:solidFill>
                <a:uFill>
                  <a:solidFill>
                    <a:srgbClr val="0563C1"/>
                  </a:solidFill>
                </a:uFill>
                <a:hlinkClick r:id="rId2" invalidUrl="" action="" tgtFrame="" tooltip="" history="1" highlightClick="0" endSnd="0"/>
              </a:rPr>
              <a:t>https://www.legalmomentum.org/history-vawa</a:t>
            </a:r>
          </a:p>
          <a:p>
            <a:pPr marL="0" indent="0">
              <a:lnSpc>
                <a:spcPct val="81000"/>
              </a:lnSpc>
              <a:buSzTx/>
              <a:buNone/>
              <a:defRPr sz="2500"/>
            </a:pPr>
          </a:p>
          <a:p>
            <a:pPr>
              <a:lnSpc>
                <a:spcPct val="81000"/>
              </a:lnSpc>
              <a:defRPr sz="2500"/>
            </a:pPr>
          </a:p>
          <a:p>
            <a:pPr>
              <a:lnSpc>
                <a:spcPct val="81000"/>
              </a:lnSpc>
              <a:defRPr sz="2500"/>
            </a:pPr>
            <a:r>
              <a:t>“VOCA” refers to the Victims of Crime Act:</a:t>
            </a:r>
          </a:p>
          <a:p>
            <a:pPr>
              <a:lnSpc>
                <a:spcPct val="81000"/>
              </a:lnSpc>
              <a:defRPr sz="2500"/>
            </a:pPr>
            <a:r>
              <a:rPr u="sng">
                <a:solidFill>
                  <a:srgbClr val="0563C1"/>
                </a:solidFill>
                <a:uFill>
                  <a:solidFill>
                    <a:srgbClr val="0563C1"/>
                  </a:solidFill>
                </a:uFill>
                <a:hlinkClick r:id="rId3" invalidUrl="" action="" tgtFrame="" tooltip="" history="1" highlightClick="0" endSnd="0"/>
              </a:rPr>
              <a:t>https://www.ncjrs.gov/ovc_archives/factsheets/cvfvca.htm</a:t>
            </a:r>
          </a:p>
          <a:p>
            <a:pPr marL="0" indent="0">
              <a:lnSpc>
                <a:spcPct val="81000"/>
              </a:lnSpc>
              <a:buSzTx/>
              <a:buNone/>
              <a:defRPr sz="2500"/>
            </a:pPr>
          </a:p>
          <a:p>
            <a:pPr>
              <a:lnSpc>
                <a:spcPct val="81000"/>
              </a:lnSpc>
              <a:defRPr sz="2500"/>
            </a:pPr>
            <a:r>
              <a:t>[Source: The Texas Council on Family Violence, Telephone interview September 5, 2014).  </a:t>
            </a:r>
          </a:p>
        </p:txBody>
      </p:sp>
    </p:spTree>
  </p:cSld>
  <p:clrMapOvr>
    <a:masterClrMapping/>
  </p:clrMapOvr>
  <p:transition xmlns:p14="http://schemas.microsoft.com/office/powerpoint/2010/main" spd="med" advClick="1" p14:dur="1000"/>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5" name="Shape 225"/>
          <p:cNvSpPr/>
          <p:nvPr>
            <p:ph type="body" idx="1"/>
          </p:nvPr>
        </p:nvSpPr>
        <p:spPr>
          <a:xfrm>
            <a:off x="838200" y="548639"/>
            <a:ext cx="10515600" cy="5824027"/>
          </a:xfrm>
          <a:prstGeom prst="rect">
            <a:avLst/>
          </a:prstGeom>
          <a:solidFill>
            <a:srgbClr val="FBE5D6"/>
          </a:solidFill>
        </p:spPr>
        <p:txBody>
          <a:bodyPr/>
          <a:lstStyle/>
          <a:p>
            <a:pPr/>
          </a:p>
          <a:p>
            <a:pPr/>
            <a:r>
              <a:t>Some shelters also receive Community Development Block Grants (CDBG) and/or Emergency Shelter Grant Program (ESGP) funding: </a:t>
            </a:r>
          </a:p>
          <a:p>
            <a:pPr/>
            <a:r>
              <a:rPr u="sng">
                <a:solidFill>
                  <a:srgbClr val="0563C1"/>
                </a:solidFill>
                <a:uFill>
                  <a:solidFill>
                    <a:srgbClr val="0563C1"/>
                  </a:solidFill>
                </a:uFill>
                <a:hlinkClick r:id="rId2" invalidUrl="" action="" tgtFrame="" tooltip="" history="1" highlightClick="0" endSnd="0"/>
              </a:rPr>
              <a:t>http://portal.hud.gov/hudportal/HUD?src=/program_offices/comm_planning/communitydevelopment/programs</a:t>
            </a:r>
          </a:p>
          <a:p>
            <a:pPr marL="0" indent="0">
              <a:buSzTx/>
              <a:buNone/>
            </a:pPr>
          </a:p>
          <a:p>
            <a:pPr/>
          </a:p>
          <a:p>
            <a:pPr/>
            <a:r>
              <a:t>(Additional non-governmental sources of revenue may include: private donors, charitable foundations, and community partners such as the United Way, etc.) </a:t>
            </a:r>
          </a:p>
        </p:txBody>
      </p:sp>
    </p:spTree>
  </p:cSld>
  <p:clrMapOvr>
    <a:masterClrMapping/>
  </p:clrMapOvr>
  <p:transition xmlns:p14="http://schemas.microsoft.com/office/powerpoint/2010/main" spd="med" advClick="1" p14:dur="1000"/>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7" name="Shape 227"/>
          <p:cNvSpPr/>
          <p:nvPr>
            <p:ph type="body" idx="1"/>
          </p:nvPr>
        </p:nvSpPr>
        <p:spPr>
          <a:xfrm>
            <a:off x="838200" y="829994"/>
            <a:ext cx="10515600" cy="5346969"/>
          </a:xfrm>
          <a:prstGeom prst="rect">
            <a:avLst/>
          </a:prstGeom>
          <a:solidFill>
            <a:srgbClr val="FBE5D6"/>
          </a:solidFill>
        </p:spPr>
        <p:txBody>
          <a:bodyPr/>
          <a:lstStyle/>
          <a:p>
            <a:pPr marL="219455" indent="-219455" defTabSz="877823">
              <a:spcBef>
                <a:spcPts val="900"/>
              </a:spcBef>
              <a:defRPr sz="2688"/>
            </a:pPr>
          </a:p>
          <a:p>
            <a:pPr marL="219455" indent="-219455" defTabSz="877823">
              <a:spcBef>
                <a:spcPts val="900"/>
              </a:spcBef>
              <a:defRPr sz="2688"/>
            </a:pPr>
            <a:r>
              <a:t>Some grants are used for administrative purposes and/or to fund service costs; others (ex. ESGP) are designated more exclusively for repairs and operations.</a:t>
            </a:r>
          </a:p>
          <a:p>
            <a:pPr marL="219455" indent="-219455" defTabSz="877823">
              <a:spcBef>
                <a:spcPts val="900"/>
              </a:spcBef>
              <a:defRPr sz="2688"/>
            </a:pPr>
          </a:p>
          <a:p>
            <a:pPr marL="219455" indent="-219455" defTabSz="877823">
              <a:spcBef>
                <a:spcPts val="900"/>
              </a:spcBef>
              <a:defRPr sz="2688"/>
            </a:pPr>
            <a:r>
              <a:t>FVPSA and VAWA establish minimum guidelines for federally-funded FVPs (nationwide). As the entity responsible for administering the majority of FVP funding in the state of Texas, HHSC has built upon those basic guidelines, establishing parameters for service delivery. </a:t>
            </a:r>
          </a:p>
          <a:p>
            <a:pPr marL="219455" indent="-219455" defTabSz="877823">
              <a:spcBef>
                <a:spcPts val="900"/>
              </a:spcBef>
              <a:defRPr sz="2688"/>
            </a:pPr>
          </a:p>
          <a:p>
            <a:pPr marL="219455" indent="-219455" defTabSz="877823">
              <a:spcBef>
                <a:spcPts val="900"/>
              </a:spcBef>
              <a:defRPr sz="2688"/>
            </a:pPr>
            <a:r>
              <a:t>[Source: The Texas Council on Family Violence, Telephone interview September 5, 2014].</a:t>
            </a:r>
          </a:p>
        </p:txBody>
      </p:sp>
    </p:spTree>
  </p:cSld>
  <p:clrMapOvr>
    <a:masterClrMapping/>
  </p:clrMapOvr>
  <p:transition xmlns:p14="http://schemas.microsoft.com/office/powerpoint/2010/main" spd="med" advClick="1" p14:dur="1000"/>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9" name="Shape 229"/>
          <p:cNvSpPr/>
          <p:nvPr>
            <p:ph type="body" idx="1"/>
          </p:nvPr>
        </p:nvSpPr>
        <p:spPr>
          <a:xfrm>
            <a:off x="838200" y="534571"/>
            <a:ext cx="10515600" cy="6020975"/>
          </a:xfrm>
          <a:prstGeom prst="rect">
            <a:avLst/>
          </a:prstGeom>
          <a:solidFill>
            <a:srgbClr val="FBE5D6"/>
          </a:solidFill>
        </p:spPr>
        <p:txBody>
          <a:bodyPr/>
          <a:lstStyle/>
          <a:p>
            <a:pPr>
              <a:lnSpc>
                <a:spcPct val="81000"/>
              </a:lnSpc>
            </a:pPr>
          </a:p>
          <a:p>
            <a:pPr>
              <a:lnSpc>
                <a:spcPct val="81000"/>
              </a:lnSpc>
            </a:pPr>
            <a:r>
              <a:t>The Texas Council on Family Violence (TCFV), a statewide advocacy organization, provides training and technical assistance to FVP administrators.</a:t>
            </a:r>
          </a:p>
          <a:p>
            <a:pPr marL="0" indent="0">
              <a:lnSpc>
                <a:spcPct val="81000"/>
              </a:lnSpc>
              <a:buSzTx/>
              <a:buNone/>
            </a:pPr>
          </a:p>
          <a:p>
            <a:pPr>
              <a:lnSpc>
                <a:spcPct val="81000"/>
              </a:lnSpc>
            </a:pPr>
            <a:r>
              <a:t>TCFV is NOT responsible for administering shelter grants. </a:t>
            </a:r>
          </a:p>
          <a:p>
            <a:pPr>
              <a:lnSpc>
                <a:spcPct val="81000"/>
              </a:lnSpc>
            </a:pPr>
          </a:p>
          <a:p>
            <a:pPr>
              <a:lnSpc>
                <a:spcPct val="81000"/>
              </a:lnSpc>
            </a:pPr>
            <a:r>
              <a:t>This process differs in a minority of states, in which state advocacy coalitions are responsible for administering funding.    </a:t>
            </a:r>
          </a:p>
          <a:p>
            <a:pPr marL="0" indent="0">
              <a:lnSpc>
                <a:spcPct val="81000"/>
              </a:lnSpc>
              <a:buSzTx/>
              <a:buNone/>
            </a:pPr>
          </a:p>
          <a:p>
            <a:pPr marL="0" indent="0">
              <a:lnSpc>
                <a:spcPct val="81000"/>
              </a:lnSpc>
              <a:buSzTx/>
              <a:buNone/>
            </a:pPr>
          </a:p>
          <a:p>
            <a:pPr>
              <a:lnSpc>
                <a:spcPct val="81000"/>
              </a:lnSpc>
            </a:pPr>
            <a:r>
              <a:t>[Source: The Texas Council on Family Violence, Telephone interview September 5, 2014].</a:t>
            </a:r>
          </a:p>
          <a:p>
            <a:pPr marL="0" indent="0">
              <a:lnSpc>
                <a:spcPct val="81000"/>
              </a:lnSpc>
              <a:buSzTx/>
              <a:buNone/>
            </a:pPr>
            <a:r>
              <a:t>  </a:t>
            </a:r>
          </a:p>
        </p:txBody>
      </p:sp>
    </p:spTree>
  </p:cSld>
  <p:clrMapOvr>
    <a:masterClrMapping/>
  </p:clrMapOvr>
  <p:transition xmlns:p14="http://schemas.microsoft.com/office/powerpoint/2010/main" spd="med" advClick="1" p14:dur="1000"/>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1" name="Shape 231"/>
          <p:cNvSpPr/>
          <p:nvPr>
            <p:ph type="title"/>
          </p:nvPr>
        </p:nvSpPr>
        <p:spPr>
          <a:xfrm>
            <a:off x="838200" y="365124"/>
            <a:ext cx="10515600" cy="1558680"/>
          </a:xfrm>
          <a:prstGeom prst="rect">
            <a:avLst/>
          </a:prstGeom>
          <a:solidFill>
            <a:srgbClr val="F8CBAD"/>
          </a:solidFill>
        </p:spPr>
        <p:txBody>
          <a:bodyPr/>
          <a:lstStyle/>
          <a:p>
            <a:pPr defTabSz="804672">
              <a:defRPr sz="3432"/>
            </a:pPr>
            <a:r>
              <a:t>      </a:t>
            </a:r>
            <a:br/>
            <a:r>
              <a:t>                       FVP Program Regulations:</a:t>
            </a:r>
            <a:br/>
          </a:p>
        </p:txBody>
      </p:sp>
      <p:sp>
        <p:nvSpPr>
          <p:cNvPr id="232" name="Shape 232"/>
          <p:cNvSpPr/>
          <p:nvPr>
            <p:ph type="body" idx="1"/>
          </p:nvPr>
        </p:nvSpPr>
        <p:spPr>
          <a:xfrm>
            <a:off x="838200" y="1825625"/>
            <a:ext cx="10515600" cy="4814326"/>
          </a:xfrm>
          <a:prstGeom prst="rect">
            <a:avLst/>
          </a:prstGeom>
          <a:solidFill>
            <a:srgbClr val="FBE5D6"/>
          </a:solidFill>
        </p:spPr>
        <p:txBody>
          <a:bodyPr/>
          <a:lstStyle/>
          <a:p>
            <a:pPr>
              <a:lnSpc>
                <a:spcPct val="81000"/>
              </a:lnSpc>
              <a:defRPr sz="2500"/>
            </a:pPr>
          </a:p>
          <a:p>
            <a:pPr>
              <a:lnSpc>
                <a:spcPct val="81000"/>
              </a:lnSpc>
              <a:defRPr sz="2500"/>
            </a:pPr>
            <a:r>
              <a:t>FVP program regulations in Texas appear in the Administrative Code, the Human Resource Code, and the Texas Health and Safety Act. </a:t>
            </a:r>
          </a:p>
          <a:p>
            <a:pPr>
              <a:lnSpc>
                <a:spcPct val="81000"/>
              </a:lnSpc>
              <a:defRPr sz="2500"/>
            </a:pPr>
          </a:p>
          <a:p>
            <a:pPr>
              <a:lnSpc>
                <a:spcPct val="81000"/>
              </a:lnSpc>
              <a:defRPr sz="2500"/>
            </a:pPr>
            <a:r>
              <a:t>Other requirements for the majority of programs (in both Texas and other states) are derived from the language of the Americans with Disabilities Act (ADA), Title VI of the Civil Rights Act, Section 504 of the Rehabilitation Act, the Age Discrimination Act, the Fair Housing Act (FHA), the Family Violence Prevention and Services Act (FVPSA), and the Violence Against Women Act (VAWA).</a:t>
            </a:r>
          </a:p>
          <a:p>
            <a:pPr>
              <a:lnSpc>
                <a:spcPct val="81000"/>
              </a:lnSpc>
              <a:defRPr sz="2500"/>
            </a:pPr>
          </a:p>
          <a:p>
            <a:pPr>
              <a:lnSpc>
                <a:spcPct val="81000"/>
              </a:lnSpc>
              <a:defRPr sz="1200"/>
            </a:pPr>
            <a:r>
              <a:t>[Sources: </a:t>
            </a:r>
            <a:r>
              <a:rPr u="sng">
                <a:solidFill>
                  <a:srgbClr val="0563C1"/>
                </a:solidFill>
                <a:uFill>
                  <a:solidFill>
                    <a:srgbClr val="0563C1"/>
                  </a:solidFill>
                </a:uFill>
                <a:hlinkClick r:id="rId2" invalidUrl="" action="" tgtFrame="" tooltip="" history="1" highlightClick="0" endSnd="0"/>
              </a:rPr>
              <a:t>http://caselaw.lp.findlaw.com/txcodes/hr005100.html</a:t>
            </a:r>
            <a:r>
              <a:t>; </a:t>
            </a:r>
            <a:r>
              <a:rPr u="sng">
                <a:solidFill>
                  <a:srgbClr val="0563C1"/>
                </a:solidFill>
                <a:uFill>
                  <a:solidFill>
                    <a:srgbClr val="0563C1"/>
                  </a:solidFill>
                </a:uFill>
                <a:hlinkClick r:id="rId3" invalidUrl="" action="" tgtFrame="" tooltip="" history="1" highlightClick="0" endSnd="0"/>
              </a:rPr>
              <a:t>http://www.statutes.legis.state.tx.us/Docs/HR/htm/HR.51.htm</a:t>
            </a:r>
            <a:r>
              <a:t>; and  </a:t>
            </a:r>
            <a:r>
              <a:rPr u="sng">
                <a:solidFill>
                  <a:srgbClr val="0563C1"/>
                </a:solidFill>
                <a:uFill>
                  <a:solidFill>
                    <a:srgbClr val="0563C1"/>
                  </a:solidFill>
                </a:uFill>
                <a:hlinkClick r:id="rId4" invalidUrl="" action="" tgtFrame="" tooltip="" history="1" highlightClick="0" endSnd="0"/>
              </a:rPr>
              <a:t>http://info.sos.state.tx.us/pls/pub/readtac$ext.TacPage?sl=R&amp;app=9&amp;p_dir=&amp;p_rloc=&amp;p_tloc=&amp;p_ploc=&amp;pg=1&amp;p_tac=&amp;ti=1&amp;pt=15&amp;ch=379&amp;rl=605</a:t>
            </a:r>
            <a:r>
              <a:t>.] </a:t>
            </a:r>
          </a:p>
        </p:txBody>
      </p:sp>
    </p:spTree>
  </p:cSld>
  <p:clrMapOvr>
    <a:masterClrMapping/>
  </p:clrMapOvr>
  <p:transition xmlns:p14="http://schemas.microsoft.com/office/powerpoint/2010/main" spd="med" advClick="1" p14:dur="1000"/>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4" name="Shape 234"/>
          <p:cNvSpPr/>
          <p:nvPr>
            <p:ph type="title"/>
          </p:nvPr>
        </p:nvSpPr>
        <p:spPr>
          <a:xfrm>
            <a:off x="838200" y="365125"/>
            <a:ext cx="10515600" cy="1325563"/>
          </a:xfrm>
          <a:prstGeom prst="rect">
            <a:avLst/>
          </a:prstGeom>
          <a:solidFill>
            <a:srgbClr val="F8CBAD"/>
          </a:solidFill>
        </p:spPr>
        <p:txBody>
          <a:bodyPr/>
          <a:lstStyle>
            <a:lvl1pPr defTabSz="886968">
              <a:defRPr sz="4268"/>
            </a:lvl1pPr>
          </a:lstStyle>
          <a:p>
            <a:pPr/>
            <a:r>
              <a:t>        The Texas Administrative Code (TAC):</a:t>
            </a:r>
          </a:p>
        </p:txBody>
      </p:sp>
      <p:sp>
        <p:nvSpPr>
          <p:cNvPr id="235" name="Shape 235"/>
          <p:cNvSpPr/>
          <p:nvPr>
            <p:ph type="body" idx="1"/>
          </p:nvPr>
        </p:nvSpPr>
        <p:spPr>
          <a:xfrm>
            <a:off x="838200" y="1825625"/>
            <a:ext cx="10515600" cy="4351338"/>
          </a:xfrm>
          <a:prstGeom prst="rect">
            <a:avLst/>
          </a:prstGeom>
          <a:solidFill>
            <a:srgbClr val="FBE5D6"/>
          </a:solidFill>
        </p:spPr>
        <p:txBody>
          <a:bodyPr/>
          <a:lstStyle/>
          <a:p>
            <a:pPr marL="221742" indent="-221742" defTabSz="886968">
              <a:spcBef>
                <a:spcPts val="900"/>
              </a:spcBef>
              <a:defRPr sz="2716"/>
            </a:pPr>
            <a:r>
              <a:t>“The Texas Administrative Code (TAC) is a compilation of all state agency rules in Texas. There are 16 titles in the TAC. Each title represents a subject category and related agencies are assigned to the appropriate title” (</a:t>
            </a:r>
            <a:r>
              <a:rPr u="sng">
                <a:solidFill>
                  <a:srgbClr val="0563C1"/>
                </a:solidFill>
                <a:uFill>
                  <a:solidFill>
                    <a:srgbClr val="0563C1"/>
                  </a:solidFill>
                </a:uFill>
                <a:hlinkClick r:id="rId2" invalidUrl="" action="" tgtFrame="" tooltip="" history="1" highlightClick="0" endSnd="0"/>
              </a:rPr>
              <a:t>http://www.sos.state.tx.us/tac/</a:t>
            </a:r>
            <a:r>
              <a:t>. ).</a:t>
            </a:r>
          </a:p>
          <a:p>
            <a:pPr marL="221742" indent="-221742" defTabSz="886968">
              <a:spcBef>
                <a:spcPts val="900"/>
              </a:spcBef>
              <a:defRPr sz="2716"/>
            </a:pPr>
          </a:p>
          <a:p>
            <a:pPr marL="221742" indent="-221742" defTabSz="886968">
              <a:spcBef>
                <a:spcPts val="900"/>
              </a:spcBef>
              <a:defRPr sz="2716"/>
            </a:pPr>
            <a:r>
              <a:t>Title 1, Chapter 15, Section 379 concerns Family Violence Programs.</a:t>
            </a:r>
          </a:p>
          <a:p>
            <a:pPr marL="221742" indent="-221742" defTabSz="886968">
              <a:spcBef>
                <a:spcPts val="900"/>
              </a:spcBef>
              <a:defRPr sz="2716"/>
            </a:pPr>
          </a:p>
          <a:p>
            <a:pPr marL="221742" indent="-221742" defTabSz="886968">
              <a:spcBef>
                <a:spcPts val="900"/>
              </a:spcBef>
              <a:defRPr sz="2716"/>
            </a:pPr>
          </a:p>
          <a:p>
            <a:pPr marL="221742" indent="-221742" defTabSz="886968">
              <a:spcBef>
                <a:spcPts val="900"/>
              </a:spcBef>
              <a:defRPr sz="1164"/>
            </a:pPr>
            <a:r>
              <a:t>[Source: </a:t>
            </a:r>
            <a:r>
              <a:rPr u="sng">
                <a:solidFill>
                  <a:srgbClr val="0563C1"/>
                </a:solidFill>
                <a:uFill>
                  <a:solidFill>
                    <a:srgbClr val="0563C1"/>
                  </a:solidFill>
                </a:uFill>
                <a:hlinkClick r:id="rId3" invalidUrl="" action="" tgtFrame="" tooltip="" history="1" highlightClick="0" endSnd="0"/>
              </a:rPr>
              <a:t>http://info.sos.state.tx.us/pls/pub/readtac$ext.ViewTAC?tac_view=4&amp;ti=1&amp;pt=15&amp;ch=379</a:t>
            </a:r>
            <a:r>
              <a:t> .]</a:t>
            </a:r>
          </a:p>
        </p:txBody>
      </p:sp>
    </p:spTree>
  </p:cSld>
  <p:clrMapOvr>
    <a:masterClrMapping/>
  </p:clrMapOvr>
  <p:transition xmlns:p14="http://schemas.microsoft.com/office/powerpoint/2010/main" spd="med" advClick="1" p14:dur="1000"/>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7" name="Shape 237"/>
          <p:cNvSpPr/>
          <p:nvPr>
            <p:ph type="title"/>
          </p:nvPr>
        </p:nvSpPr>
        <p:spPr>
          <a:xfrm>
            <a:off x="534571" y="365125"/>
            <a:ext cx="11127546" cy="1325563"/>
          </a:xfrm>
          <a:prstGeom prst="rect">
            <a:avLst/>
          </a:prstGeom>
          <a:solidFill>
            <a:srgbClr val="F8CBAD"/>
          </a:solidFill>
          <a:ln w="9525">
            <a:solidFill>
              <a:srgbClr val="F8CBAD"/>
            </a:solidFill>
            <a:round/>
          </a:ln>
        </p:spPr>
        <p:txBody>
          <a:bodyPr/>
          <a:lstStyle>
            <a:lvl1pPr defTabSz="868680">
              <a:defRPr sz="4180"/>
            </a:lvl1pPr>
          </a:lstStyle>
          <a:p>
            <a:pPr/>
            <a:r>
              <a:t>       Eligibility for FVP Services (Rule §379.603):</a:t>
            </a:r>
          </a:p>
        </p:txBody>
      </p:sp>
      <p:sp>
        <p:nvSpPr>
          <p:cNvPr id="238" name="Shape 238"/>
          <p:cNvSpPr/>
          <p:nvPr>
            <p:ph type="body" idx="1"/>
          </p:nvPr>
        </p:nvSpPr>
        <p:spPr>
          <a:xfrm>
            <a:off x="534572" y="1825623"/>
            <a:ext cx="11127546" cy="4659583"/>
          </a:xfrm>
          <a:prstGeom prst="rect">
            <a:avLst/>
          </a:prstGeom>
          <a:solidFill>
            <a:srgbClr val="FBE5D6"/>
          </a:solidFill>
        </p:spPr>
        <p:txBody>
          <a:bodyPr/>
          <a:lstStyle/>
          <a:p>
            <a:pPr marL="221742" indent="-221742" defTabSz="886968">
              <a:lnSpc>
                <a:spcPct val="72000"/>
              </a:lnSpc>
              <a:spcBef>
                <a:spcPts val="900"/>
              </a:spcBef>
              <a:defRPr sz="2425"/>
            </a:pPr>
          </a:p>
          <a:p>
            <a:pPr marL="221742" indent="-221742" defTabSz="886968">
              <a:lnSpc>
                <a:spcPct val="72000"/>
              </a:lnSpc>
              <a:spcBef>
                <a:spcPts val="900"/>
              </a:spcBef>
              <a:defRPr sz="2425"/>
            </a:pPr>
            <a:r>
              <a:t>Eligibility for FVP services applies to:</a:t>
            </a:r>
          </a:p>
          <a:p>
            <a:pPr marL="221742" indent="-221742" defTabSz="886968">
              <a:lnSpc>
                <a:spcPct val="72000"/>
              </a:lnSpc>
              <a:spcBef>
                <a:spcPts val="900"/>
              </a:spcBef>
              <a:defRPr sz="2425"/>
            </a:pPr>
          </a:p>
          <a:p>
            <a:pPr marL="221742" indent="-221742" defTabSz="886968">
              <a:lnSpc>
                <a:spcPct val="72000"/>
              </a:lnSpc>
              <a:spcBef>
                <a:spcPts val="900"/>
              </a:spcBef>
              <a:defRPr sz="2425"/>
            </a:pPr>
            <a:r>
              <a:t>1.) all individuals who have experienced physical, sexual, or emotional abuse at the hands of an intimate partner or victimization by a family or household member; </a:t>
            </a:r>
          </a:p>
          <a:p>
            <a:pPr marL="221742" indent="-221742" defTabSz="886968">
              <a:lnSpc>
                <a:spcPct val="72000"/>
              </a:lnSpc>
              <a:spcBef>
                <a:spcPts val="900"/>
              </a:spcBef>
              <a:defRPr sz="2425"/>
            </a:pPr>
          </a:p>
          <a:p>
            <a:pPr marL="221742" indent="-221742" defTabSz="886968">
              <a:lnSpc>
                <a:spcPct val="72000"/>
              </a:lnSpc>
              <a:spcBef>
                <a:spcPts val="900"/>
              </a:spcBef>
              <a:defRPr sz="2425"/>
            </a:pPr>
            <a:r>
              <a:t>2.) persons victimized by estranged intimates (ex. stalking victims, etc.); and</a:t>
            </a:r>
          </a:p>
          <a:p>
            <a:pPr marL="221742" indent="-221742" defTabSz="886968">
              <a:lnSpc>
                <a:spcPct val="72000"/>
              </a:lnSpc>
              <a:spcBef>
                <a:spcPts val="900"/>
              </a:spcBef>
              <a:defRPr sz="2425"/>
            </a:pPr>
          </a:p>
          <a:p>
            <a:pPr marL="221742" indent="-221742" defTabSz="886968">
              <a:lnSpc>
                <a:spcPct val="72000"/>
              </a:lnSpc>
              <a:spcBef>
                <a:spcPts val="900"/>
              </a:spcBef>
              <a:defRPr sz="2425"/>
            </a:pPr>
            <a:r>
              <a:t>3.) adult survivors’ children.  </a:t>
            </a:r>
          </a:p>
          <a:p>
            <a:pPr marL="221742" indent="-221742" defTabSz="886968">
              <a:lnSpc>
                <a:spcPct val="72000"/>
              </a:lnSpc>
              <a:spcBef>
                <a:spcPts val="900"/>
              </a:spcBef>
              <a:defRPr sz="2425"/>
            </a:pPr>
          </a:p>
          <a:p>
            <a:pPr marL="221742" indent="-221742" defTabSz="886968">
              <a:lnSpc>
                <a:spcPct val="72000"/>
              </a:lnSpc>
              <a:spcBef>
                <a:spcPts val="900"/>
              </a:spcBef>
              <a:defRPr sz="2425"/>
            </a:pPr>
            <a:r>
              <a:t>[Source: </a:t>
            </a:r>
            <a:r>
              <a:rPr u="sng">
                <a:solidFill>
                  <a:srgbClr val="0563C1"/>
                </a:solidFill>
                <a:uFill>
                  <a:solidFill>
                    <a:srgbClr val="0563C1"/>
                  </a:solidFill>
                </a:uFill>
                <a:hlinkClick r:id="rId2" invalidUrl="" action="" tgtFrame="" tooltip="" history="1" highlightClick="0" endSnd="0"/>
              </a:rPr>
              <a:t>http://www.hhsc.state.tx.us/help/family-violence.shtml#Eligibility</a:t>
            </a:r>
            <a:r>
              <a:t>.]</a:t>
            </a:r>
          </a:p>
        </p:txBody>
      </p:sp>
    </p:spTree>
  </p:cSld>
  <p:clrMapOvr>
    <a:masterClrMapping/>
  </p:clrMapOvr>
  <p:transition xmlns:p14="http://schemas.microsoft.com/office/powerpoint/2010/main" spd="med" advClick="1" p14:dur="1000"/>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0" name="Shape 240"/>
          <p:cNvSpPr/>
          <p:nvPr>
            <p:ph type="title"/>
          </p:nvPr>
        </p:nvSpPr>
        <p:spPr>
          <a:xfrm>
            <a:off x="838200" y="365125"/>
            <a:ext cx="10515600" cy="1325563"/>
          </a:xfrm>
          <a:prstGeom prst="rect">
            <a:avLst/>
          </a:prstGeom>
          <a:solidFill>
            <a:srgbClr val="F8CBAD"/>
          </a:solidFill>
        </p:spPr>
        <p:txBody>
          <a:bodyPr/>
          <a:lstStyle/>
          <a:p>
            <a:pPr/>
            <a:r>
              <a:t>                         Types of Programs:</a:t>
            </a:r>
          </a:p>
        </p:txBody>
      </p:sp>
      <p:sp>
        <p:nvSpPr>
          <p:cNvPr id="241" name="Shape 241"/>
          <p:cNvSpPr/>
          <p:nvPr>
            <p:ph type="body" idx="1"/>
          </p:nvPr>
        </p:nvSpPr>
        <p:spPr>
          <a:xfrm>
            <a:off x="838200" y="1825625"/>
            <a:ext cx="10515600" cy="4351338"/>
          </a:xfrm>
          <a:prstGeom prst="rect">
            <a:avLst/>
          </a:prstGeom>
          <a:solidFill>
            <a:srgbClr val="FBE5D6"/>
          </a:solidFill>
        </p:spPr>
        <p:txBody>
          <a:bodyPr/>
          <a:lstStyle/>
          <a:p>
            <a:pPr>
              <a:defRPr sz="2500"/>
            </a:pPr>
          </a:p>
          <a:p>
            <a:pPr>
              <a:defRPr sz="2500"/>
            </a:pPr>
            <a:r>
              <a:t>The Texas Health and Human Services Commission (HHSC) funds three types of Family Violence programs:</a:t>
            </a:r>
          </a:p>
          <a:p>
            <a:pPr>
              <a:defRPr sz="2500"/>
            </a:pPr>
          </a:p>
          <a:p>
            <a:pPr>
              <a:defRPr sz="2500"/>
            </a:pPr>
            <a:r>
              <a:t>1.) Residential shelters</a:t>
            </a:r>
          </a:p>
          <a:p>
            <a:pPr>
              <a:defRPr sz="2500"/>
            </a:pPr>
            <a:r>
              <a:t>2.) Non-residential centers</a:t>
            </a:r>
          </a:p>
          <a:p>
            <a:pPr>
              <a:defRPr sz="2500"/>
            </a:pPr>
            <a:r>
              <a:t>3.) Non-residential center special projects </a:t>
            </a:r>
          </a:p>
          <a:p>
            <a:pPr>
              <a:defRPr sz="2500"/>
            </a:pPr>
          </a:p>
          <a:p>
            <a:pPr>
              <a:defRPr sz="2500"/>
            </a:pPr>
            <a:r>
              <a:t>[Source: </a:t>
            </a:r>
            <a:r>
              <a:rPr u="sng">
                <a:solidFill>
                  <a:srgbClr val="0563C1"/>
                </a:solidFill>
                <a:uFill>
                  <a:solidFill>
                    <a:srgbClr val="0563C1"/>
                  </a:solidFill>
                </a:uFill>
                <a:hlinkClick r:id="rId2" invalidUrl="" action="" tgtFrame="" tooltip="" history="1" highlightClick="0" endSnd="0"/>
              </a:rPr>
              <a:t>http://www.hhsc.state.tx.us/help/family-violence.shtml#Services</a:t>
            </a:r>
            <a:r>
              <a:t>.]</a:t>
            </a:r>
          </a:p>
        </p:txBody>
      </p:sp>
    </p:spTree>
  </p:cSld>
  <p:clrMapOvr>
    <a:masterClrMapping/>
  </p:clrMapOvr>
  <p:transition xmlns:p14="http://schemas.microsoft.com/office/powerpoint/2010/main" spd="med" advClick="1" p14:dur="1000"/>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3" name="Shape 243"/>
          <p:cNvSpPr/>
          <p:nvPr>
            <p:ph type="title"/>
          </p:nvPr>
        </p:nvSpPr>
        <p:spPr>
          <a:xfrm>
            <a:off x="838200" y="365125"/>
            <a:ext cx="10515600" cy="1325563"/>
          </a:xfrm>
          <a:prstGeom prst="rect">
            <a:avLst/>
          </a:prstGeom>
          <a:solidFill>
            <a:srgbClr val="F8CBAD"/>
          </a:solidFill>
        </p:spPr>
        <p:txBody>
          <a:bodyPr/>
          <a:lstStyle>
            <a:lvl1pPr defTabSz="868680">
              <a:defRPr sz="4180"/>
            </a:lvl1pPr>
          </a:lstStyle>
          <a:p>
            <a:pPr/>
            <a:r>
              <a:t>    (Emergency) Residential Shelter Programs:</a:t>
            </a:r>
          </a:p>
        </p:txBody>
      </p:sp>
      <p:sp>
        <p:nvSpPr>
          <p:cNvPr id="244" name="Shape 244"/>
          <p:cNvSpPr/>
          <p:nvPr>
            <p:ph type="body" idx="1"/>
          </p:nvPr>
        </p:nvSpPr>
        <p:spPr>
          <a:xfrm>
            <a:off x="838200" y="1825623"/>
            <a:ext cx="10515600" cy="4589245"/>
          </a:xfrm>
          <a:prstGeom prst="rect">
            <a:avLst/>
          </a:prstGeom>
          <a:solidFill>
            <a:srgbClr val="FBE5D6"/>
          </a:solidFill>
        </p:spPr>
        <p:txBody>
          <a:bodyPr/>
          <a:lstStyle/>
          <a:p>
            <a:pPr/>
          </a:p>
          <a:p>
            <a:pPr/>
            <a:r>
              <a:t>Residential shelter programs provide temporary emergency refuge to family violence victims. </a:t>
            </a:r>
          </a:p>
          <a:p>
            <a:pPr/>
          </a:p>
          <a:p>
            <a:pPr/>
            <a:r>
              <a:t>They also provide various non-residential services, including a crisis hotline. </a:t>
            </a:r>
          </a:p>
          <a:p>
            <a:pPr marL="0" indent="0">
              <a:buSzTx/>
              <a:buNone/>
            </a:pPr>
          </a:p>
          <a:p>
            <a:pPr>
              <a:defRPr sz="1200"/>
            </a:pPr>
            <a:r>
              <a:t>[Source: </a:t>
            </a:r>
            <a:r>
              <a:rPr u="sng">
                <a:solidFill>
                  <a:srgbClr val="0563C1"/>
                </a:solidFill>
                <a:uFill>
                  <a:solidFill>
                    <a:srgbClr val="0563C1"/>
                  </a:solidFill>
                </a:uFill>
                <a:hlinkClick r:id="rId2" invalidUrl="" action="" tgtFrame="" tooltip="" history="1" highlightClick="0" endSnd="0"/>
              </a:rPr>
              <a:t>http://info.sos.state.tx.us/pls/pub/readtac$ext.TacPage?sl=R&amp;app=9&amp;p_dir=&amp;p_rloc=&amp;p_tloc=&amp;p_ploc=&amp;pg=1&amp;p_tac=&amp;ti=1&amp;pt=15&amp;ch=379&amp;rl=701</a:t>
            </a:r>
            <a:r>
              <a:t>.]</a:t>
            </a:r>
          </a:p>
        </p:txBody>
      </p:sp>
    </p:spTree>
  </p:cSld>
  <p:clrMapOvr>
    <a:masterClrMapping/>
  </p:clrMapOvr>
  <p:transition xmlns:p14="http://schemas.microsoft.com/office/powerpoint/2010/main" spd="med" advClick="1" p14:dur="1000"/>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6" name="Shape 246"/>
          <p:cNvSpPr/>
          <p:nvPr>
            <p:ph type="title"/>
          </p:nvPr>
        </p:nvSpPr>
        <p:spPr>
          <a:xfrm>
            <a:off x="838200" y="365125"/>
            <a:ext cx="10515600" cy="1325563"/>
          </a:xfrm>
          <a:prstGeom prst="rect">
            <a:avLst/>
          </a:prstGeom>
          <a:solidFill>
            <a:srgbClr val="F8CBAD"/>
          </a:solidFill>
        </p:spPr>
        <p:txBody>
          <a:bodyPr/>
          <a:lstStyle/>
          <a:p>
            <a:pPr defTabSz="658368">
              <a:defRPr sz="2808"/>
            </a:pPr>
            <a:r>
              <a:t>  </a:t>
            </a:r>
            <a:br/>
            <a:r>
              <a:t>             Basic Shelter Services (Rule §379.701):</a:t>
            </a:r>
            <a:br/>
          </a:p>
        </p:txBody>
      </p:sp>
      <p:sp>
        <p:nvSpPr>
          <p:cNvPr id="247" name="Shape 247"/>
          <p:cNvSpPr/>
          <p:nvPr>
            <p:ph type="body" idx="1"/>
          </p:nvPr>
        </p:nvSpPr>
        <p:spPr>
          <a:xfrm>
            <a:off x="838200" y="1913206"/>
            <a:ext cx="10515600" cy="4634012"/>
          </a:xfrm>
          <a:prstGeom prst="rect">
            <a:avLst/>
          </a:prstGeom>
          <a:solidFill>
            <a:srgbClr val="FBE5D6"/>
          </a:solidFill>
        </p:spPr>
        <p:txBody>
          <a:bodyPr/>
          <a:lstStyle/>
          <a:p>
            <a:pPr>
              <a:lnSpc>
                <a:spcPct val="72000"/>
              </a:lnSpc>
              <a:defRPr sz="2100"/>
            </a:pPr>
          </a:p>
          <a:p>
            <a:pPr>
              <a:lnSpc>
                <a:spcPct val="72000"/>
              </a:lnSpc>
              <a:defRPr sz="2100"/>
            </a:pPr>
            <a:r>
              <a:t>In Texas, residential programs must provide, at a minimum, the following. </a:t>
            </a:r>
          </a:p>
          <a:p>
            <a:pPr>
              <a:lnSpc>
                <a:spcPct val="72000"/>
              </a:lnSpc>
              <a:defRPr sz="2100"/>
            </a:pPr>
            <a:r>
              <a:t>Services may be provided either directly or by referral:</a:t>
            </a:r>
          </a:p>
          <a:p>
            <a:pPr>
              <a:lnSpc>
                <a:spcPct val="72000"/>
              </a:lnSpc>
              <a:defRPr sz="2100"/>
            </a:pPr>
          </a:p>
          <a:p>
            <a:pPr>
              <a:lnSpc>
                <a:spcPct val="72000"/>
              </a:lnSpc>
              <a:defRPr sz="2100"/>
            </a:pPr>
            <a:r>
              <a:t>  (1) round-the-clock, emergency shelter; </a:t>
            </a:r>
          </a:p>
          <a:p>
            <a:pPr>
              <a:lnSpc>
                <a:spcPct val="72000"/>
              </a:lnSpc>
              <a:defRPr sz="2100"/>
            </a:pPr>
            <a:r>
              <a:t>  (2) a 24-hour hotline;</a:t>
            </a:r>
          </a:p>
          <a:p>
            <a:pPr>
              <a:lnSpc>
                <a:spcPct val="72000"/>
              </a:lnSpc>
              <a:defRPr sz="2100"/>
            </a:pPr>
            <a:r>
              <a:t>  (3) a mechanism for accessing emergency medical care;</a:t>
            </a:r>
          </a:p>
          <a:p>
            <a:pPr>
              <a:lnSpc>
                <a:spcPct val="72000"/>
              </a:lnSpc>
              <a:defRPr sz="2100"/>
            </a:pPr>
            <a:r>
              <a:t>  (4) intervention services (ex. safety and service planning and advocacy, </a:t>
            </a:r>
          </a:p>
          <a:p>
            <a:pPr marL="0" indent="0">
              <a:lnSpc>
                <a:spcPct val="72000"/>
              </a:lnSpc>
              <a:buSzTx/>
              <a:buNone/>
              <a:defRPr sz="2100"/>
            </a:pPr>
            <a:r>
              <a:t>      information, and referrals, etc.);</a:t>
            </a:r>
          </a:p>
          <a:p>
            <a:pPr>
              <a:lnSpc>
                <a:spcPct val="72000"/>
              </a:lnSpc>
              <a:defRPr sz="2100"/>
            </a:pPr>
            <a:r>
              <a:t>  (5) emergency transportation;</a:t>
            </a:r>
          </a:p>
          <a:p>
            <a:pPr>
              <a:lnSpc>
                <a:spcPct val="72000"/>
              </a:lnSpc>
              <a:defRPr sz="2100"/>
            </a:pPr>
          </a:p>
          <a:p>
            <a:pPr>
              <a:lnSpc>
                <a:spcPct val="72000"/>
              </a:lnSpc>
              <a:defRPr sz="1100"/>
            </a:pPr>
            <a:r>
              <a:t>[Source: </a:t>
            </a:r>
            <a:r>
              <a:rPr u="sng">
                <a:solidFill>
                  <a:srgbClr val="0563C1"/>
                </a:solidFill>
                <a:uFill>
                  <a:solidFill>
                    <a:srgbClr val="0563C1"/>
                  </a:solidFill>
                </a:uFill>
                <a:hlinkClick r:id="rId2" invalidUrl="" action="" tgtFrame="" tooltip="" history="1" highlightClick="0" endSnd="0"/>
              </a:rPr>
              <a:t>http://info.sos.state.tx.us/pls/pub/readtac$ext.TacPage?sl=R&amp;app=9&amp;p_dir=&amp;p_rloc=&amp;p_tloc=&amp;p_ploc=&amp;pg=1&amp;p_tac=&amp;ti=1&amp;pt=15&amp;ch=379&amp;rl=701</a:t>
            </a:r>
            <a:r>
              <a:t>.]</a:t>
            </a:r>
          </a:p>
        </p:txBody>
      </p:sp>
    </p:spTree>
  </p:cSld>
  <p:clrMapOvr>
    <a:masterClrMapping/>
  </p:clrMapOvr>
  <p:transition xmlns:p14="http://schemas.microsoft.com/office/powerpoint/2010/main" spd="med" advClick="1" p14:dur="1000"/>
</p:sld>
</file>

<file path=ppt/slides/slide5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9" name="Shape 249"/>
          <p:cNvSpPr/>
          <p:nvPr>
            <p:ph type="body" idx="1"/>
          </p:nvPr>
        </p:nvSpPr>
        <p:spPr>
          <a:xfrm>
            <a:off x="683454" y="728344"/>
            <a:ext cx="10515601" cy="5630254"/>
          </a:xfrm>
          <a:prstGeom prst="rect">
            <a:avLst/>
          </a:prstGeom>
          <a:solidFill>
            <a:srgbClr val="FBE5D6"/>
          </a:solidFill>
        </p:spPr>
        <p:txBody>
          <a:bodyPr/>
          <a:lstStyle/>
          <a:p>
            <a:pPr marL="219455" indent="-219455" defTabSz="877823">
              <a:spcBef>
                <a:spcPts val="900"/>
              </a:spcBef>
              <a:defRPr sz="2688"/>
            </a:pPr>
          </a:p>
          <a:p>
            <a:pPr marL="219455" indent="-219455" defTabSz="877823">
              <a:spcBef>
                <a:spcPts val="900"/>
              </a:spcBef>
              <a:defRPr sz="2688"/>
            </a:pPr>
            <a:r>
              <a:t>  (6) legal advocacy; </a:t>
            </a:r>
          </a:p>
          <a:p>
            <a:pPr marL="219455" indent="-219455" defTabSz="877823">
              <a:spcBef>
                <a:spcPts val="900"/>
              </a:spcBef>
              <a:defRPr sz="2688"/>
            </a:pPr>
            <a:r>
              <a:t>  (7) information concerning children’s educational arrangements;</a:t>
            </a:r>
          </a:p>
          <a:p>
            <a:pPr marL="219455" indent="-219455" defTabSz="877823">
              <a:spcBef>
                <a:spcPts val="900"/>
              </a:spcBef>
              <a:defRPr sz="2688"/>
            </a:pPr>
            <a:r>
              <a:t>  (8) employment assistance programming; and</a:t>
            </a:r>
          </a:p>
          <a:p>
            <a:pPr marL="219455" indent="-219455" defTabSz="877823">
              <a:spcBef>
                <a:spcPts val="900"/>
              </a:spcBef>
              <a:defRPr sz="2688"/>
            </a:pPr>
            <a:r>
              <a:t>  (9) community referrals.</a:t>
            </a:r>
          </a:p>
          <a:p>
            <a:pPr marL="219455" indent="-219455" defTabSz="877823">
              <a:spcBef>
                <a:spcPts val="900"/>
              </a:spcBef>
              <a:defRPr sz="2688"/>
            </a:pPr>
          </a:p>
          <a:p>
            <a:pPr marL="219455" indent="-219455" defTabSz="877823">
              <a:spcBef>
                <a:spcPts val="900"/>
              </a:spcBef>
              <a:defRPr sz="2688"/>
            </a:pPr>
            <a:r>
              <a:t>(Motels may only be used to accommodate client overflow).</a:t>
            </a:r>
          </a:p>
          <a:p>
            <a:pPr marL="0" indent="0" defTabSz="877823">
              <a:spcBef>
                <a:spcPts val="900"/>
              </a:spcBef>
              <a:buSzTx/>
              <a:buNone/>
              <a:defRPr sz="2688"/>
            </a:pPr>
          </a:p>
          <a:p>
            <a:pPr marL="0" indent="0" defTabSz="877823">
              <a:spcBef>
                <a:spcPts val="900"/>
              </a:spcBef>
              <a:buSzTx/>
              <a:buNone/>
              <a:defRPr sz="2688"/>
            </a:pPr>
          </a:p>
          <a:p>
            <a:pPr marL="0" indent="0" defTabSz="877823">
              <a:spcBef>
                <a:spcPts val="900"/>
              </a:spcBef>
              <a:buSzTx/>
              <a:buNone/>
              <a:defRPr sz="2688"/>
            </a:pPr>
          </a:p>
          <a:p>
            <a:pPr marL="219455" indent="-219455" defTabSz="877823">
              <a:spcBef>
                <a:spcPts val="900"/>
              </a:spcBef>
              <a:defRPr sz="1152"/>
            </a:pPr>
            <a:r>
              <a:t>[Source: </a:t>
            </a:r>
            <a:r>
              <a:rPr u="sng">
                <a:solidFill>
                  <a:srgbClr val="0563C1"/>
                </a:solidFill>
                <a:uFill>
                  <a:solidFill>
                    <a:srgbClr val="0563C1"/>
                  </a:solidFill>
                </a:uFill>
                <a:hlinkClick r:id="rId2" invalidUrl="" action="" tgtFrame="" tooltip="" history="1" highlightClick="0" endSnd="0"/>
              </a:rPr>
              <a:t>http://info.sos.state.tx.us/pls/pub/readtac$ext.TacPage?sl=R&amp;app=9&amp;p_dir=&amp;p_rloc=&amp;p_tloc=&amp;p_ploc=&amp;pg=1&amp;p_tac=&amp;ti=1&amp;pt=15&amp;ch=379&amp;rl=701</a:t>
            </a:r>
            <a:r>
              <a:t>.]</a:t>
            </a:r>
          </a:p>
        </p:txBody>
      </p:sp>
    </p:spTree>
  </p:cSld>
  <p:clrMapOvr>
    <a:masterClrMapping/>
  </p:clrMapOvr>
  <p:transition xmlns:p14="http://schemas.microsoft.com/office/powerpoint/2010/main" spd="med" advClick="1" p14:dur="1000"/>
</p:sld>
</file>

<file path=ppt/slides/slide5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1" name="Shape 251"/>
          <p:cNvSpPr/>
          <p:nvPr>
            <p:ph type="title"/>
          </p:nvPr>
        </p:nvSpPr>
        <p:spPr>
          <a:xfrm>
            <a:off x="838200" y="365125"/>
            <a:ext cx="10515600" cy="1325563"/>
          </a:xfrm>
          <a:prstGeom prst="rect">
            <a:avLst/>
          </a:prstGeom>
          <a:solidFill>
            <a:srgbClr val="F8CBAD"/>
          </a:solidFill>
        </p:spPr>
        <p:txBody>
          <a:bodyPr/>
          <a:lstStyle/>
          <a:p>
            <a:pPr defTabSz="658368">
              <a:defRPr sz="2808"/>
            </a:pPr>
            <a:r>
              <a:t>                   </a:t>
            </a:r>
            <a:br/>
            <a:r>
              <a:t>       Basic Facility Requirements (Rule §379.501):</a:t>
            </a:r>
            <a:br/>
          </a:p>
        </p:txBody>
      </p:sp>
      <p:sp>
        <p:nvSpPr>
          <p:cNvPr id="252" name="Shape 252"/>
          <p:cNvSpPr/>
          <p:nvPr>
            <p:ph type="body" idx="1"/>
          </p:nvPr>
        </p:nvSpPr>
        <p:spPr>
          <a:xfrm>
            <a:off x="838200" y="1825624"/>
            <a:ext cx="10515600" cy="4786192"/>
          </a:xfrm>
          <a:prstGeom prst="rect">
            <a:avLst/>
          </a:prstGeom>
          <a:solidFill>
            <a:srgbClr val="FBE5D6"/>
          </a:solidFill>
        </p:spPr>
        <p:txBody>
          <a:bodyPr/>
          <a:lstStyle/>
          <a:p>
            <a:pPr>
              <a:lnSpc>
                <a:spcPct val="72000"/>
              </a:lnSpc>
              <a:defRPr sz="2300"/>
            </a:pPr>
            <a:r>
              <a:t>Shelter facilities in Texas are required to include (at minimum) the following: </a:t>
            </a:r>
          </a:p>
          <a:p>
            <a:pPr>
              <a:lnSpc>
                <a:spcPct val="72000"/>
              </a:lnSpc>
              <a:defRPr sz="2300"/>
            </a:pPr>
          </a:p>
          <a:p>
            <a:pPr>
              <a:lnSpc>
                <a:spcPct val="72000"/>
              </a:lnSpc>
              <a:defRPr sz="2300"/>
            </a:pPr>
            <a:r>
              <a:t>  (1) a kitchen and dining area;</a:t>
            </a:r>
          </a:p>
          <a:p>
            <a:pPr>
              <a:lnSpc>
                <a:spcPct val="72000"/>
              </a:lnSpc>
              <a:defRPr sz="2300"/>
            </a:pPr>
            <a:r>
              <a:t>  (2) a common living area;</a:t>
            </a:r>
          </a:p>
          <a:p>
            <a:pPr>
              <a:lnSpc>
                <a:spcPct val="72000"/>
              </a:lnSpc>
              <a:defRPr sz="2300"/>
            </a:pPr>
            <a:r>
              <a:t>  (3) lavatories and bathing areas;</a:t>
            </a:r>
          </a:p>
          <a:p>
            <a:pPr>
              <a:lnSpc>
                <a:spcPct val="72000"/>
              </a:lnSpc>
              <a:defRPr sz="2300"/>
            </a:pPr>
            <a:r>
              <a:t>  (4) sleeping quarters;</a:t>
            </a:r>
          </a:p>
          <a:p>
            <a:pPr>
              <a:lnSpc>
                <a:spcPct val="72000"/>
              </a:lnSpc>
              <a:defRPr sz="2300"/>
            </a:pPr>
            <a:r>
              <a:t>  (5) a private space for individual meetings and groups;</a:t>
            </a:r>
          </a:p>
          <a:p>
            <a:pPr>
              <a:lnSpc>
                <a:spcPct val="72000"/>
              </a:lnSpc>
              <a:defRPr sz="2300"/>
            </a:pPr>
            <a:r>
              <a:t>  (6) a safe children’s space;</a:t>
            </a:r>
          </a:p>
          <a:p>
            <a:pPr>
              <a:lnSpc>
                <a:spcPct val="72000"/>
              </a:lnSpc>
              <a:defRPr sz="2300"/>
            </a:pPr>
            <a:r>
              <a:t>  (7) an indoor play space with toys and craft supplies;</a:t>
            </a:r>
          </a:p>
          <a:p>
            <a:pPr>
              <a:lnSpc>
                <a:spcPct val="72000"/>
              </a:lnSpc>
              <a:defRPr sz="2300"/>
            </a:pPr>
            <a:r>
              <a:t>  (8) an outdoor play space with toys in good working condition;</a:t>
            </a:r>
          </a:p>
          <a:p>
            <a:pPr>
              <a:lnSpc>
                <a:spcPct val="72000"/>
              </a:lnSpc>
              <a:defRPr sz="2300"/>
            </a:pPr>
          </a:p>
          <a:p>
            <a:pPr>
              <a:lnSpc>
                <a:spcPct val="72000"/>
              </a:lnSpc>
              <a:defRPr sz="1100"/>
            </a:pPr>
            <a:r>
              <a:t>[Source: </a:t>
            </a:r>
            <a:r>
              <a:rPr u="sng">
                <a:solidFill>
                  <a:srgbClr val="0563C1"/>
                </a:solidFill>
                <a:uFill>
                  <a:solidFill>
                    <a:srgbClr val="0563C1"/>
                  </a:solidFill>
                </a:uFill>
                <a:hlinkClick r:id="rId2" invalidUrl="" action="" tgtFrame="" tooltip="" history="1" highlightClick="0" endSnd="0"/>
              </a:rPr>
              <a:t>http://info.sos.state.tx.us/pls/pub/readtac$ext.TacPage?sl=R&amp;app=9&amp;p_dir=&amp;p_rloc=&amp;p_tloc=&amp;p_ploc=&amp;pg=1&amp;p_tac=&amp;ti=1&amp;pt=15&amp;ch=379&amp;rl=701</a:t>
            </a:r>
            <a:r>
              <a:t>.]</a:t>
            </a:r>
          </a:p>
        </p:txBody>
      </p:sp>
    </p:spTree>
  </p:cSld>
  <p:clrMapOvr>
    <a:masterClrMapping/>
  </p:clrMapOvr>
  <p:transition xmlns:p14="http://schemas.microsoft.com/office/powerpoint/2010/main" spd="med" advClick="1" p14:dur="1000"/>
</p:sld>
</file>

<file path=ppt/slides/slide5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4" name="Shape 254"/>
          <p:cNvSpPr/>
          <p:nvPr>
            <p:ph type="body" idx="1"/>
          </p:nvPr>
        </p:nvSpPr>
        <p:spPr>
          <a:xfrm>
            <a:off x="880403" y="365760"/>
            <a:ext cx="10515601" cy="6105380"/>
          </a:xfrm>
          <a:prstGeom prst="rect">
            <a:avLst/>
          </a:prstGeom>
          <a:solidFill>
            <a:srgbClr val="FBE5D6"/>
          </a:solidFill>
        </p:spPr>
        <p:txBody>
          <a:bodyPr/>
          <a:lstStyle/>
          <a:p>
            <a:pPr marL="226313" indent="-226313" defTabSz="905255">
              <a:spcBef>
                <a:spcPts val="900"/>
              </a:spcBef>
              <a:defRPr sz="2475"/>
            </a:pPr>
          </a:p>
          <a:p>
            <a:pPr marL="226313" indent="-226313" defTabSz="905255">
              <a:spcBef>
                <a:spcPts val="900"/>
              </a:spcBef>
              <a:defRPr sz="2475"/>
            </a:pPr>
            <a:r>
              <a:t>(9) Clean, usable furnishings, including, but not limited to, the following:</a:t>
            </a:r>
          </a:p>
          <a:p>
            <a:pPr marL="226313" indent="-226313" defTabSz="905255">
              <a:spcBef>
                <a:spcPts val="900"/>
              </a:spcBef>
              <a:defRPr sz="2475"/>
            </a:pPr>
            <a:r>
              <a:t>   ”(A) cribs, beds, and linens; </a:t>
            </a:r>
          </a:p>
          <a:p>
            <a:pPr marL="226313" indent="-226313" defTabSz="905255">
              <a:spcBef>
                <a:spcPts val="900"/>
              </a:spcBef>
              <a:defRPr sz="2475"/>
            </a:pPr>
            <a:r>
              <a:t>     (B) dining room tables and chairs;</a:t>
            </a:r>
          </a:p>
          <a:p>
            <a:pPr marL="226313" indent="-226313" defTabSz="905255">
              <a:spcBef>
                <a:spcPts val="900"/>
              </a:spcBef>
              <a:defRPr sz="2475"/>
            </a:pPr>
            <a:r>
              <a:t>     (C) highchairs; and</a:t>
            </a:r>
          </a:p>
          <a:p>
            <a:pPr marL="226313" indent="-226313" defTabSz="905255">
              <a:spcBef>
                <a:spcPts val="900"/>
              </a:spcBef>
              <a:defRPr sz="2475"/>
            </a:pPr>
            <a:r>
              <a:t>     (D)…drawers or closets.”</a:t>
            </a:r>
          </a:p>
          <a:p>
            <a:pPr marL="226313" indent="-226313" defTabSz="905255">
              <a:spcBef>
                <a:spcPts val="900"/>
              </a:spcBef>
              <a:defRPr sz="2475"/>
            </a:pPr>
          </a:p>
          <a:p>
            <a:pPr marL="226313" indent="-226313" defTabSz="905255">
              <a:spcBef>
                <a:spcPts val="900"/>
              </a:spcBef>
              <a:defRPr sz="2475"/>
            </a:pPr>
            <a:r>
              <a:t>All exits and cleansers should be labeled. And, hazardous materials should be stored safely, out of children’s reach.</a:t>
            </a:r>
          </a:p>
          <a:p>
            <a:pPr marL="226313" indent="-226313" defTabSz="905255">
              <a:spcBef>
                <a:spcPts val="900"/>
              </a:spcBef>
              <a:defRPr sz="2475"/>
            </a:pPr>
          </a:p>
          <a:p>
            <a:pPr marL="226313" indent="-226313" defTabSz="905255">
              <a:spcBef>
                <a:spcPts val="900"/>
              </a:spcBef>
              <a:defRPr sz="2475"/>
            </a:pPr>
            <a:r>
              <a:t>Finally, all facilities must have an accessible first-aid kit.</a:t>
            </a:r>
          </a:p>
          <a:p>
            <a:pPr marL="226313" indent="-226313" defTabSz="905255">
              <a:spcBef>
                <a:spcPts val="900"/>
              </a:spcBef>
              <a:defRPr sz="2475"/>
            </a:pPr>
          </a:p>
          <a:p>
            <a:pPr marL="226313" indent="-226313" defTabSz="905255">
              <a:spcBef>
                <a:spcPts val="900"/>
              </a:spcBef>
              <a:defRPr sz="1188"/>
            </a:pPr>
            <a:r>
              <a:t>[Source: </a:t>
            </a:r>
            <a:r>
              <a:rPr u="sng">
                <a:solidFill>
                  <a:srgbClr val="0563C1"/>
                </a:solidFill>
                <a:uFill>
                  <a:solidFill>
                    <a:srgbClr val="0563C1"/>
                  </a:solidFill>
                </a:uFill>
                <a:hlinkClick r:id="rId2" invalidUrl="" action="" tgtFrame="" tooltip="" history="1" highlightClick="0" endSnd="0"/>
              </a:rPr>
              <a:t>http://info.sos.state.tx.us/pls/pub/readtac$ext.TacPage?sl=R&amp;app=9&amp;p_dir=&amp;p_rloc=&amp;p_tloc=&amp;p_ploc=&amp;pg=1&amp;p_tac=&amp;ti=1&amp;pt=15&amp;ch=379&amp;rl=701</a:t>
            </a:r>
            <a:r>
              <a:t>.]</a:t>
            </a:r>
          </a:p>
        </p:txBody>
      </p:sp>
    </p:spTree>
  </p:cSld>
  <p:clrMapOvr>
    <a:masterClrMapping/>
  </p:clrMapOvr>
  <p:transition xmlns:p14="http://schemas.microsoft.com/office/powerpoint/2010/main" spd="med" advClick="1" p14:dur="1000"/>
</p:sld>
</file>

<file path=ppt/slides/slide5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6" name="Shape 256"/>
          <p:cNvSpPr/>
          <p:nvPr>
            <p:ph type="title"/>
          </p:nvPr>
        </p:nvSpPr>
        <p:spPr>
          <a:xfrm>
            <a:off x="838200" y="365124"/>
            <a:ext cx="10515600" cy="3841117"/>
          </a:xfrm>
          <a:prstGeom prst="rect">
            <a:avLst/>
          </a:prstGeom>
          <a:solidFill>
            <a:srgbClr val="F8CBAD"/>
          </a:solidFill>
        </p:spPr>
        <p:txBody>
          <a:bodyPr/>
          <a:lstStyle/>
          <a:p>
            <a:pPr defTabSz="877823">
              <a:defRPr sz="4224"/>
            </a:pPr>
            <a:r>
              <a:t>         Best Practices--Click on the Following    </a:t>
            </a:r>
            <a:br/>
            <a:r>
              <a:t>   Link to View the Washington State Coalition   </a:t>
            </a:r>
            <a:br/>
            <a:r>
              <a:t>   Against Domestic Violence’s Shelter Design                   </a:t>
            </a:r>
            <a:br/>
            <a:r>
              <a:t>                              Strategies: </a:t>
            </a:r>
          </a:p>
        </p:txBody>
      </p:sp>
      <p:sp>
        <p:nvSpPr>
          <p:cNvPr id="257" name="Shape 257"/>
          <p:cNvSpPr/>
          <p:nvPr>
            <p:ph type="body" sz="half" idx="1"/>
          </p:nvPr>
        </p:nvSpPr>
        <p:spPr>
          <a:xfrm>
            <a:off x="838200" y="4526279"/>
            <a:ext cx="10515600" cy="1650683"/>
          </a:xfrm>
          <a:prstGeom prst="rect">
            <a:avLst/>
          </a:prstGeom>
          <a:solidFill>
            <a:srgbClr val="FBE5D6"/>
          </a:solidFill>
        </p:spPr>
        <p:txBody>
          <a:bodyPr/>
          <a:lstStyle/>
          <a:p>
            <a:pPr/>
          </a:p>
          <a:p>
            <a:pPr/>
            <a:r>
              <a:t>http://buildingdignity.wscadv.org/site-design/</a:t>
            </a:r>
          </a:p>
        </p:txBody>
      </p:sp>
    </p:spTree>
  </p:cSld>
  <p:clrMapOvr>
    <a:masterClrMapping/>
  </p:clrMapOvr>
  <p:transition xmlns:p14="http://schemas.microsoft.com/office/powerpoint/2010/main" spd="med" advClick="1" p14:dur="1000"/>
</p:sld>
</file>

<file path=ppt/slides/slide6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9" name="Shape 259"/>
          <p:cNvSpPr/>
          <p:nvPr>
            <p:ph type="title"/>
          </p:nvPr>
        </p:nvSpPr>
        <p:spPr>
          <a:xfrm>
            <a:off x="838200" y="365125"/>
            <a:ext cx="10515600" cy="1325563"/>
          </a:xfrm>
          <a:prstGeom prst="rect">
            <a:avLst/>
          </a:prstGeom>
          <a:solidFill>
            <a:srgbClr val="F8CBAD"/>
          </a:solidFill>
        </p:spPr>
        <p:txBody>
          <a:bodyPr/>
          <a:lstStyle/>
          <a:p>
            <a:pPr defTabSz="868680">
              <a:defRPr sz="4180"/>
            </a:pPr>
            <a:r>
              <a:t>       More than Just a Bed: Huron Women’s </a:t>
            </a:r>
            <a:br/>
            <a:r>
              <a:t>                                  Shelter:</a:t>
            </a:r>
          </a:p>
        </p:txBody>
      </p:sp>
      <p:sp>
        <p:nvSpPr>
          <p:cNvPr id="260" name="Shape 260"/>
          <p:cNvSpPr/>
          <p:nvPr>
            <p:ph type="body" idx="1"/>
          </p:nvPr>
        </p:nvSpPr>
        <p:spPr>
          <a:xfrm>
            <a:off x="838200" y="1825625"/>
            <a:ext cx="10515600" cy="4351338"/>
          </a:xfrm>
          <a:prstGeom prst="rect">
            <a:avLst/>
          </a:prstGeom>
          <a:solidFill>
            <a:srgbClr val="FBE5D6"/>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https://www.youtube.com/watch?v=OBQwf5zWlh8</a:t>
            </a:r>
          </a:p>
        </p:txBody>
      </p:sp>
    </p:spTree>
  </p:cSld>
  <p:clrMapOvr>
    <a:masterClrMapping/>
  </p:clrMapOvr>
  <p:transition xmlns:p14="http://schemas.microsoft.com/office/powerpoint/2010/main" spd="med" advClick="1" p14:dur="1000"/>
</p:sld>
</file>

<file path=ppt/slides/slide6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2" name="Shape 262"/>
          <p:cNvSpPr/>
          <p:nvPr>
            <p:ph type="title"/>
          </p:nvPr>
        </p:nvSpPr>
        <p:spPr>
          <a:xfrm>
            <a:off x="838200" y="365125"/>
            <a:ext cx="10515600" cy="1325563"/>
          </a:xfrm>
          <a:prstGeom prst="rect">
            <a:avLst/>
          </a:prstGeom>
          <a:solidFill>
            <a:srgbClr val="F8CBAD"/>
          </a:solidFill>
        </p:spPr>
        <p:txBody>
          <a:bodyPr/>
          <a:lstStyle/>
          <a:p>
            <a:pPr/>
            <a:r>
              <a:t>              Hygiene Items (Rule §379.506): </a:t>
            </a:r>
          </a:p>
        </p:txBody>
      </p:sp>
      <p:sp>
        <p:nvSpPr>
          <p:cNvPr id="263" name="Shape 263"/>
          <p:cNvSpPr/>
          <p:nvPr>
            <p:ph type="body" idx="1"/>
          </p:nvPr>
        </p:nvSpPr>
        <p:spPr>
          <a:xfrm>
            <a:off x="838200" y="1825625"/>
            <a:ext cx="10515600" cy="4351338"/>
          </a:xfrm>
          <a:prstGeom prst="rect">
            <a:avLst/>
          </a:prstGeom>
          <a:solidFill>
            <a:srgbClr val="FBE5D6"/>
          </a:solidFill>
        </p:spPr>
        <p:txBody>
          <a:bodyPr/>
          <a:lstStyle/>
          <a:p>
            <a:pPr>
              <a:lnSpc>
                <a:spcPct val="81000"/>
              </a:lnSpc>
            </a:pPr>
          </a:p>
          <a:p>
            <a:pPr>
              <a:lnSpc>
                <a:spcPct val="81000"/>
              </a:lnSpc>
            </a:pPr>
            <a:r>
              <a:t>Texas shelters are required to provide clients with access to essential toiletry items. In so doing, they must consider the diversity of their clientele.</a:t>
            </a:r>
          </a:p>
          <a:p>
            <a:pPr>
              <a:lnSpc>
                <a:spcPct val="81000"/>
              </a:lnSpc>
            </a:pPr>
          </a:p>
          <a:p>
            <a:pPr>
              <a:lnSpc>
                <a:spcPct val="81000"/>
              </a:lnSpc>
            </a:pPr>
            <a:r>
              <a:t>Click on the following link to view clip:</a:t>
            </a:r>
          </a:p>
          <a:p>
            <a:pPr>
              <a:lnSpc>
                <a:spcPct val="81000"/>
              </a:lnSpc>
            </a:pPr>
            <a:r>
              <a:rPr u="sng">
                <a:solidFill>
                  <a:srgbClr val="0563C1"/>
                </a:solidFill>
                <a:uFill>
                  <a:solidFill>
                    <a:srgbClr val="0563C1"/>
                  </a:solidFill>
                </a:uFill>
                <a:hlinkClick r:id="rId2" invalidUrl="" action="" tgtFrame="" tooltip="" history="1" highlightClick="0" endSnd="0"/>
              </a:rPr>
              <a:t>http://www.youtube.com/watch?v=0QYa7fgqejo</a:t>
            </a:r>
          </a:p>
          <a:p>
            <a:pPr>
              <a:lnSpc>
                <a:spcPct val="81000"/>
              </a:lnSpc>
            </a:pPr>
          </a:p>
          <a:p>
            <a:pPr>
              <a:lnSpc>
                <a:spcPct val="81000"/>
              </a:lnSpc>
            </a:pPr>
          </a:p>
          <a:p>
            <a:pPr>
              <a:lnSpc>
                <a:spcPct val="81000"/>
              </a:lnSpc>
              <a:defRPr sz="1200"/>
            </a:pPr>
            <a:r>
              <a:t>[Source: </a:t>
            </a:r>
            <a:r>
              <a:rPr u="sng">
                <a:solidFill>
                  <a:srgbClr val="0563C1"/>
                </a:solidFill>
                <a:uFill>
                  <a:solidFill>
                    <a:srgbClr val="0563C1"/>
                  </a:solidFill>
                </a:uFill>
                <a:hlinkClick r:id="rId3" invalidUrl="" action="" tgtFrame="" tooltip="" history="1" highlightClick="0" endSnd="0"/>
              </a:rPr>
              <a:t>http://info.sos.state.tx.us/pls/pub/readtac$ext.TacPage?sl=R&amp;app=9&amp;p_dir=&amp;p_rloc=&amp;p_tloc=&amp;p_ploc=&amp;pg=1&amp;p_tac=&amp;ti=1&amp;pt=15&amp;ch=379&amp;rl=506</a:t>
            </a:r>
            <a:r>
              <a:t>.] </a:t>
            </a:r>
          </a:p>
        </p:txBody>
      </p:sp>
    </p:spTree>
  </p:cSld>
  <p:clrMapOvr>
    <a:masterClrMapping/>
  </p:clrMapOvr>
  <p:transition xmlns:p14="http://schemas.microsoft.com/office/powerpoint/2010/main" spd="med" advClick="1" p14:dur="1000"/>
</p:sld>
</file>

<file path=ppt/slides/slide6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5" name="Shape 265"/>
          <p:cNvSpPr/>
          <p:nvPr>
            <p:ph type="title"/>
          </p:nvPr>
        </p:nvSpPr>
        <p:spPr>
          <a:xfrm>
            <a:off x="838200" y="365125"/>
            <a:ext cx="10515600" cy="1325563"/>
          </a:xfrm>
          <a:prstGeom prst="rect">
            <a:avLst/>
          </a:prstGeom>
          <a:solidFill>
            <a:srgbClr val="F8CBAD"/>
          </a:solidFill>
        </p:spPr>
        <p:txBody>
          <a:bodyPr/>
          <a:lstStyle/>
          <a:p>
            <a:pPr/>
            <a:r>
              <a:t>                   Non-Residential Programs:</a:t>
            </a:r>
          </a:p>
        </p:txBody>
      </p:sp>
      <p:sp>
        <p:nvSpPr>
          <p:cNvPr id="266" name="Shape 266"/>
          <p:cNvSpPr/>
          <p:nvPr>
            <p:ph type="body" idx="1"/>
          </p:nvPr>
        </p:nvSpPr>
        <p:spPr>
          <a:xfrm>
            <a:off x="838200" y="1825625"/>
            <a:ext cx="10515600" cy="4351338"/>
          </a:xfrm>
          <a:prstGeom prst="rect">
            <a:avLst/>
          </a:prstGeom>
          <a:solidFill>
            <a:srgbClr val="FBE5D6"/>
          </a:solidFill>
        </p:spPr>
        <p:txBody>
          <a:bodyPr/>
          <a:lstStyle/>
          <a:p>
            <a:pPr marL="212597" indent="-212597" defTabSz="850391">
              <a:spcBef>
                <a:spcPts val="900"/>
              </a:spcBef>
              <a:defRPr sz="2604"/>
            </a:pPr>
          </a:p>
          <a:p>
            <a:pPr marL="212597" indent="-212597" defTabSz="850391">
              <a:spcBef>
                <a:spcPts val="900"/>
              </a:spcBef>
              <a:defRPr sz="2604"/>
            </a:pPr>
            <a:r>
              <a:t>Non-residential programs provide similar services (ex. advocacy, accompaniment, information, and referral, etc.) with the exception of emergency shelter. Some, additionally, provide long-term therapy and/or legal representation (ex. in divorce and custody matters, etc.).</a:t>
            </a:r>
          </a:p>
          <a:p>
            <a:pPr marL="212597" indent="-212597" defTabSz="850391">
              <a:spcBef>
                <a:spcPts val="900"/>
              </a:spcBef>
              <a:defRPr sz="2604"/>
            </a:pPr>
          </a:p>
          <a:p>
            <a:pPr marL="212597" indent="-212597" defTabSz="850391">
              <a:spcBef>
                <a:spcPts val="900"/>
              </a:spcBef>
              <a:defRPr sz="2604"/>
            </a:pPr>
            <a:r>
              <a:t>They may operate independent of, or in conjunction with, a shelter. </a:t>
            </a:r>
          </a:p>
          <a:p>
            <a:pPr marL="212597" indent="-212597" defTabSz="850391">
              <a:spcBef>
                <a:spcPts val="900"/>
              </a:spcBef>
              <a:defRPr sz="2604"/>
            </a:pPr>
          </a:p>
          <a:p>
            <a:pPr marL="212597" indent="-212597" defTabSz="850391">
              <a:spcBef>
                <a:spcPts val="900"/>
              </a:spcBef>
              <a:defRPr sz="1209"/>
            </a:pPr>
            <a:r>
              <a:t>[Source: </a:t>
            </a:r>
            <a:r>
              <a:rPr u="sng">
                <a:solidFill>
                  <a:srgbClr val="0563C1"/>
                </a:solidFill>
                <a:uFill>
                  <a:solidFill>
                    <a:srgbClr val="0563C1"/>
                  </a:solidFill>
                </a:uFill>
                <a:hlinkClick r:id="rId2" invalidUrl="" action="" tgtFrame="" tooltip="" history="1" highlightClick="0" endSnd="0"/>
              </a:rPr>
              <a:t>http://info.sos.state.tx.us/pls/pub/readtac$ext.ViewTAC?tac_view=5&amp;ti=1&amp;pt=15&amp;ch=379&amp;sch=D&amp;div=7&amp;rl=Y</a:t>
            </a:r>
            <a:r>
              <a:t> .]</a:t>
            </a:r>
          </a:p>
        </p:txBody>
      </p:sp>
    </p:spTree>
  </p:cSld>
  <p:clrMapOvr>
    <a:masterClrMapping/>
  </p:clrMapOvr>
  <p:transition xmlns:p14="http://schemas.microsoft.com/office/powerpoint/2010/main" spd="med" advClick="1" p14:dur="1000"/>
</p:sld>
</file>

<file path=ppt/slides/slide6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8" name="Shape 268"/>
          <p:cNvSpPr/>
          <p:nvPr>
            <p:ph type="title"/>
          </p:nvPr>
        </p:nvSpPr>
        <p:spPr>
          <a:xfrm>
            <a:off x="838200" y="365125"/>
            <a:ext cx="10515600" cy="1325563"/>
          </a:xfrm>
          <a:prstGeom prst="rect">
            <a:avLst/>
          </a:prstGeom>
          <a:solidFill>
            <a:srgbClr val="F8CBAD"/>
          </a:solidFill>
        </p:spPr>
        <p:txBody>
          <a:bodyPr/>
          <a:lstStyle>
            <a:lvl1pPr defTabSz="905255">
              <a:defRPr sz="4356"/>
            </a:lvl1pPr>
          </a:lstStyle>
          <a:p>
            <a:pPr/>
            <a:r>
              <a:t>              Non-Residential Special Projects:</a:t>
            </a:r>
          </a:p>
        </p:txBody>
      </p:sp>
      <p:sp>
        <p:nvSpPr>
          <p:cNvPr id="269" name="Shape 269"/>
          <p:cNvSpPr/>
          <p:nvPr>
            <p:ph type="body" idx="1"/>
          </p:nvPr>
        </p:nvSpPr>
        <p:spPr>
          <a:xfrm>
            <a:off x="838200" y="1825625"/>
            <a:ext cx="10515600" cy="4814326"/>
          </a:xfrm>
          <a:prstGeom prst="rect">
            <a:avLst/>
          </a:prstGeom>
          <a:solidFill>
            <a:srgbClr val="FBE5D6"/>
          </a:solidFill>
        </p:spPr>
        <p:txBody>
          <a:bodyPr/>
          <a:lstStyle/>
          <a:p>
            <a:pPr>
              <a:lnSpc>
                <a:spcPct val="72000"/>
              </a:lnSpc>
              <a:defRPr sz="2500"/>
            </a:pPr>
            <a:r>
              <a:t>Non-residential special projects cater to underserved populations (ex. providing legal advocacy or educational outreach, etc. to underserved victim groups).</a:t>
            </a:r>
          </a:p>
          <a:p>
            <a:pPr>
              <a:lnSpc>
                <a:spcPct val="72000"/>
              </a:lnSpc>
              <a:defRPr sz="2500"/>
            </a:pPr>
          </a:p>
          <a:p>
            <a:pPr>
              <a:lnSpc>
                <a:spcPct val="72000"/>
              </a:lnSpc>
              <a:defRPr sz="2500"/>
            </a:pPr>
            <a:r>
              <a:t>Examples of special projects might include: a program providing legal assistance to battered immigrant victims or advocacy and outreach to survivors in rural communities, etc. </a:t>
            </a:r>
          </a:p>
          <a:p>
            <a:pPr>
              <a:lnSpc>
                <a:spcPct val="72000"/>
              </a:lnSpc>
              <a:defRPr sz="2500"/>
            </a:pPr>
          </a:p>
          <a:p>
            <a:pPr>
              <a:lnSpc>
                <a:spcPct val="72000"/>
              </a:lnSpc>
              <a:defRPr sz="2500"/>
            </a:pPr>
            <a:r>
              <a:t>Much like other, non-residential programs, special projects may operate “stand-alone” or in conjunction with a more comprehensive Family Violence Program (FVP).</a:t>
            </a:r>
          </a:p>
          <a:p>
            <a:pPr>
              <a:lnSpc>
                <a:spcPct val="72000"/>
              </a:lnSpc>
              <a:defRPr sz="2500"/>
            </a:pPr>
          </a:p>
          <a:p>
            <a:pPr>
              <a:lnSpc>
                <a:spcPct val="72000"/>
              </a:lnSpc>
              <a:defRPr sz="1300"/>
            </a:pPr>
            <a:r>
              <a:t>[Source: </a:t>
            </a:r>
            <a:r>
              <a:rPr u="sng">
                <a:solidFill>
                  <a:srgbClr val="0563C1"/>
                </a:solidFill>
                <a:uFill>
                  <a:solidFill>
                    <a:srgbClr val="0563C1"/>
                  </a:solidFill>
                </a:uFill>
                <a:hlinkClick r:id="rId2" invalidUrl="" action="" tgtFrame="" tooltip="" history="1" highlightClick="0" endSnd="0"/>
              </a:rPr>
              <a:t>http://info.sos.state.tx.us/pls/pub/readtac$ext.TacPage?sl=R&amp;app=9&amp;p_dir=&amp;p_rloc=&amp;p_tloc=&amp;p_ploc=&amp;pg=1&amp;p_tac=&amp;ti=1&amp;pt=15&amp;ch=379&amp;rl=1</a:t>
            </a:r>
            <a:r>
              <a:t>.]</a:t>
            </a:r>
          </a:p>
        </p:txBody>
      </p:sp>
    </p:spTree>
  </p:cSld>
  <p:clrMapOvr>
    <a:masterClrMapping/>
  </p:clrMapOvr>
  <p:transition xmlns:p14="http://schemas.microsoft.com/office/powerpoint/2010/main" spd="med" advClick="1" p14:dur="1000"/>
</p:sld>
</file>

<file path=ppt/slides/slide6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1" name="Shape 271"/>
          <p:cNvSpPr/>
          <p:nvPr>
            <p:ph type="title"/>
          </p:nvPr>
        </p:nvSpPr>
        <p:spPr>
          <a:xfrm>
            <a:off x="838200" y="365125"/>
            <a:ext cx="10515600" cy="1325563"/>
          </a:xfrm>
          <a:prstGeom prst="rect">
            <a:avLst/>
          </a:prstGeom>
          <a:solidFill>
            <a:srgbClr val="F8CBAD"/>
          </a:solidFill>
        </p:spPr>
        <p:txBody>
          <a:bodyPr/>
          <a:lstStyle/>
          <a:p>
            <a:pPr defTabSz="832104">
              <a:defRPr sz="4004"/>
            </a:pPr>
            <a:r>
              <a:t>   Non-Discrimination Policy and Service Fees              </a:t>
            </a:r>
            <a:br/>
            <a:r>
              <a:t>               (Rules §379.604 and §379.602):</a:t>
            </a:r>
          </a:p>
        </p:txBody>
      </p:sp>
      <p:sp>
        <p:nvSpPr>
          <p:cNvPr id="272" name="Shape 272"/>
          <p:cNvSpPr/>
          <p:nvPr>
            <p:ph type="body" idx="1"/>
          </p:nvPr>
        </p:nvSpPr>
        <p:spPr>
          <a:xfrm>
            <a:off x="838200" y="1825624"/>
            <a:ext cx="10515600" cy="4673649"/>
          </a:xfrm>
          <a:prstGeom prst="rect">
            <a:avLst/>
          </a:prstGeom>
          <a:solidFill>
            <a:srgbClr val="FBE5D6"/>
          </a:solidFill>
        </p:spPr>
        <p:txBody>
          <a:bodyPr/>
          <a:lstStyle/>
          <a:p>
            <a:pPr/>
          </a:p>
          <a:p>
            <a:pPr/>
            <a:r>
              <a:t>HHSC-funded family violence program (FVP) services are provided free of charge and available universally, without consideration to clients’ age, gender, race, ethnicity, sexual preference, religion, income, donation history, or disability.</a:t>
            </a:r>
          </a:p>
          <a:p>
            <a:pPr/>
          </a:p>
          <a:p>
            <a:pPr/>
          </a:p>
          <a:p>
            <a:pPr/>
          </a:p>
          <a:p>
            <a:pPr/>
          </a:p>
          <a:p>
            <a:pPr>
              <a:defRPr sz="1200"/>
            </a:pPr>
            <a:r>
              <a:t>[Sources: </a:t>
            </a:r>
            <a:r>
              <a:rPr u="sng">
                <a:solidFill>
                  <a:srgbClr val="0563C1"/>
                </a:solidFill>
                <a:uFill>
                  <a:solidFill>
                    <a:srgbClr val="0563C1"/>
                  </a:solidFill>
                </a:uFill>
                <a:hlinkClick r:id="rId2" invalidUrl="" action="" tgtFrame="" tooltip="" history="1" highlightClick="0" endSnd="0"/>
              </a:rPr>
              <a:t>http://info.sos.state.tx.us/pls/pub/readtac$ext.TacPage?sl=R&amp;app=9&amp;p_dir=&amp;p_rloc=&amp;p_tloc=&amp;p_ploc=&amp;pg=1&amp;p_tac=&amp;ti=1&amp;pt=15&amp;ch=379&amp;rl=605</a:t>
            </a:r>
            <a:r>
              <a:t>; and </a:t>
            </a:r>
            <a:r>
              <a:rPr u="sng">
                <a:solidFill>
                  <a:srgbClr val="0563C1"/>
                </a:solidFill>
                <a:uFill>
                  <a:solidFill>
                    <a:srgbClr val="0563C1"/>
                  </a:solidFill>
                </a:uFill>
                <a:hlinkClick r:id="rId2" invalidUrl="" action="" tgtFrame="" tooltip="" history="1" highlightClick="0" endSnd="0"/>
              </a:rPr>
              <a:t>http://info.sos.state.tx.us/pls/pub/readtac$ext.TacPage?sl=R&amp;app=9&amp;p_dir=&amp;p_rloc=&amp;p_tloc=&amp;p_ploc=&amp;pg=1&amp;p_tac=&amp;ti=1&amp;pt=15&amp;ch=379&amp;rl=605</a:t>
            </a:r>
            <a:r>
              <a:t>.] </a:t>
            </a:r>
          </a:p>
        </p:txBody>
      </p:sp>
    </p:spTree>
  </p:cSld>
  <p:clrMapOvr>
    <a:masterClrMapping/>
  </p:clrMapOvr>
  <p:transition xmlns:p14="http://schemas.microsoft.com/office/powerpoint/2010/main" spd="med" advClick="1" p14:dur="1000"/>
</p:sld>
</file>

<file path=ppt/slides/slide6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4" name="Shape 274"/>
          <p:cNvSpPr/>
          <p:nvPr>
            <p:ph type="title"/>
          </p:nvPr>
        </p:nvSpPr>
        <p:spPr>
          <a:xfrm>
            <a:off x="838200" y="365125"/>
            <a:ext cx="10515600" cy="1325563"/>
          </a:xfrm>
          <a:prstGeom prst="rect">
            <a:avLst/>
          </a:prstGeom>
          <a:solidFill>
            <a:srgbClr val="F8CBAD"/>
          </a:solidFill>
        </p:spPr>
        <p:txBody>
          <a:bodyPr/>
          <a:lstStyle>
            <a:lvl1pPr defTabSz="868680">
              <a:defRPr sz="4180"/>
            </a:lvl1pPr>
          </a:lstStyle>
          <a:p>
            <a:pPr/>
            <a:r>
              <a:t>    The Americans with Disabilities Act (ADA):</a:t>
            </a:r>
          </a:p>
        </p:txBody>
      </p:sp>
      <p:sp>
        <p:nvSpPr>
          <p:cNvPr id="275" name="Shape 275"/>
          <p:cNvSpPr/>
          <p:nvPr>
            <p:ph type="body" idx="1"/>
          </p:nvPr>
        </p:nvSpPr>
        <p:spPr>
          <a:xfrm>
            <a:off x="838200" y="1825624"/>
            <a:ext cx="10515600" cy="4758055"/>
          </a:xfrm>
          <a:prstGeom prst="rect">
            <a:avLst/>
          </a:prstGeom>
          <a:solidFill>
            <a:srgbClr val="FBE5D6"/>
          </a:solidFill>
        </p:spPr>
        <p:txBody>
          <a:bodyPr/>
          <a:lstStyle/>
          <a:p>
            <a:pPr>
              <a:lnSpc>
                <a:spcPct val="72000"/>
              </a:lnSpc>
              <a:defRPr sz="2300"/>
            </a:pPr>
            <a:r>
              <a:t>“The ADA is the most comprehensive federal civil rights law ever passed by Congress concerning discrimination against people with disabilities. Unlike prior federal civil rights laws concerning people with disabilities, such as the Rehabilitation Act of 1973, the ADA does not require the receipt of federal funds to apply. The ADA was passed in 1990, and took effect in 1992. It prohibits discrimination on the basis of disability in almost all aspects of an individual’s life, and covers nonprofits as well as for-profit businesses. Programs and services of state and local governments are covered by title II of the ADA, and these programs and services (including domestic violence shelters), when viewed in their entirety, must be usable by and accessible to people with disabilities” (Dubin, n.d., p. 1). </a:t>
            </a:r>
          </a:p>
          <a:p>
            <a:pPr>
              <a:lnSpc>
                <a:spcPct val="72000"/>
              </a:lnSpc>
              <a:defRPr sz="2300"/>
            </a:pPr>
          </a:p>
          <a:p>
            <a:pPr>
              <a:lnSpc>
                <a:spcPct val="72000"/>
              </a:lnSpc>
              <a:defRPr sz="2300"/>
            </a:pPr>
            <a:r>
              <a:t>The ADA requires FVPs to make reasonable accommodations for clients. (The ADA does not apply to faith-based institutions).</a:t>
            </a:r>
          </a:p>
          <a:p>
            <a:pPr>
              <a:lnSpc>
                <a:spcPct val="72000"/>
              </a:lnSpc>
              <a:defRPr sz="2300"/>
            </a:pPr>
          </a:p>
          <a:p>
            <a:pPr>
              <a:lnSpc>
                <a:spcPct val="72000"/>
              </a:lnSpc>
              <a:defRPr sz="2300"/>
            </a:pPr>
            <a:r>
              <a:t>[Source: </a:t>
            </a:r>
            <a:r>
              <a:rPr u="sng">
                <a:solidFill>
                  <a:srgbClr val="0563C1"/>
                </a:solidFill>
                <a:uFill>
                  <a:solidFill>
                    <a:srgbClr val="0563C1"/>
                  </a:solidFill>
                </a:uFill>
                <a:hlinkClick r:id="rId2" invalidUrl="" action="" tgtFrame="" tooltip="" history="1" highlightClick="0" endSnd="0"/>
              </a:rPr>
              <a:t>http://www.ncdsv.org/images/DVSheltersADA.pdf</a:t>
            </a:r>
            <a:r>
              <a:t>.] </a:t>
            </a:r>
          </a:p>
        </p:txBody>
      </p:sp>
    </p:spTree>
  </p:cSld>
  <p:clrMapOvr>
    <a:masterClrMapping/>
  </p:clrMapOvr>
  <p:transition xmlns:p14="http://schemas.microsoft.com/office/powerpoint/2010/main" spd="med" advClick="1" p14:dur="1000"/>
</p:sld>
</file>

<file path=ppt/slides/slide6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7" name="Shape 277"/>
          <p:cNvSpPr/>
          <p:nvPr>
            <p:ph type="body" idx="1"/>
          </p:nvPr>
        </p:nvSpPr>
        <p:spPr>
          <a:xfrm>
            <a:off x="838200" y="518160"/>
            <a:ext cx="10515600" cy="5974080"/>
          </a:xfrm>
          <a:prstGeom prst="rect">
            <a:avLst/>
          </a:prstGeom>
          <a:solidFill>
            <a:srgbClr val="FBE5D6"/>
          </a:solidFill>
        </p:spPr>
        <p:txBody>
          <a:bodyPr/>
          <a:lstStyle/>
          <a:p>
            <a:pPr>
              <a:lnSpc>
                <a:spcPct val="72000"/>
              </a:lnSpc>
              <a:defRPr sz="2500" u="sng"/>
            </a:pPr>
            <a:r>
              <a:t>Things to consider include: </a:t>
            </a:r>
          </a:p>
          <a:p>
            <a:pPr>
              <a:lnSpc>
                <a:spcPct val="72000"/>
              </a:lnSpc>
              <a:defRPr sz="2500" u="sng"/>
            </a:pPr>
          </a:p>
          <a:p>
            <a:pPr>
              <a:lnSpc>
                <a:spcPct val="72000"/>
              </a:lnSpc>
              <a:defRPr sz="2500"/>
            </a:pPr>
            <a:r>
              <a:t>1.) whether one’s shelter is architecturally accessible to persons with disabilities. This includes accommodations not only for clients with physical mobility impairments but also clients with visual and hearing impairments. (Is the building handicap-accessible? Are there ramps, sufficient lighting, and braille signage?  Is there technology to alert clients with hearing impairments in the event of a fire?)</a:t>
            </a:r>
          </a:p>
          <a:p>
            <a:pPr marL="0" indent="0">
              <a:lnSpc>
                <a:spcPct val="72000"/>
              </a:lnSpc>
              <a:buSzTx/>
              <a:buNone/>
              <a:defRPr sz="2500"/>
            </a:pPr>
          </a:p>
          <a:p>
            <a:pPr>
              <a:lnSpc>
                <a:spcPct val="72000"/>
              </a:lnSpc>
              <a:defRPr sz="2500"/>
            </a:pPr>
            <a:r>
              <a:t>2.) whether one’s services and agency materials (ex. brochures, etc.) are accessible to clients with disabilities. (Service and material accessibility will be discussed in Module 3).  </a:t>
            </a:r>
          </a:p>
          <a:p>
            <a:pPr>
              <a:lnSpc>
                <a:spcPct val="72000"/>
              </a:lnSpc>
              <a:defRPr sz="2500"/>
            </a:pPr>
          </a:p>
          <a:p>
            <a:pPr>
              <a:lnSpc>
                <a:spcPct val="72000"/>
              </a:lnSpc>
              <a:defRPr sz="2500"/>
            </a:pPr>
            <a:r>
              <a:t>Additionally, policies prohibiting pets may not apply to service animals.</a:t>
            </a:r>
          </a:p>
          <a:p>
            <a:pPr>
              <a:lnSpc>
                <a:spcPct val="72000"/>
              </a:lnSpc>
              <a:defRPr sz="2500"/>
            </a:pPr>
          </a:p>
          <a:p>
            <a:pPr>
              <a:lnSpc>
                <a:spcPct val="72000"/>
              </a:lnSpc>
              <a:defRPr sz="2500"/>
            </a:pPr>
            <a:r>
              <a:t>[Source: </a:t>
            </a:r>
            <a:r>
              <a:rPr u="sng">
                <a:solidFill>
                  <a:srgbClr val="0563C1"/>
                </a:solidFill>
                <a:uFill>
                  <a:solidFill>
                    <a:srgbClr val="0563C1"/>
                  </a:solidFill>
                </a:uFill>
                <a:hlinkClick r:id="rId2" invalidUrl="" action="" tgtFrame="" tooltip="" history="1" highlightClick="0" endSnd="0"/>
              </a:rPr>
              <a:t>http://www.ncdsv.org/images/DVSheltersADA.pdf</a:t>
            </a:r>
            <a:r>
              <a:t> .]</a:t>
            </a:r>
          </a:p>
        </p:txBody>
      </p:sp>
    </p:spTree>
  </p:cSld>
  <p:clrMapOvr>
    <a:masterClrMapping/>
  </p:clrMapOvr>
  <p:transition xmlns:p14="http://schemas.microsoft.com/office/powerpoint/2010/main" spd="med" advClick="1" p14:dur="1000"/>
</p:sld>
</file>

<file path=ppt/slides/slide6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9" name="Shape 279"/>
          <p:cNvSpPr/>
          <p:nvPr>
            <p:ph type="title"/>
          </p:nvPr>
        </p:nvSpPr>
        <p:spPr>
          <a:xfrm>
            <a:off x="838200" y="365125"/>
            <a:ext cx="10515600" cy="1325563"/>
          </a:xfrm>
          <a:prstGeom prst="rect">
            <a:avLst/>
          </a:prstGeom>
          <a:solidFill>
            <a:srgbClr val="F8CBAD"/>
          </a:solidFill>
        </p:spPr>
        <p:txBody>
          <a:bodyPr/>
          <a:lstStyle/>
          <a:p>
            <a:pPr defTabSz="530351">
              <a:defRPr sz="2262"/>
            </a:pPr>
            <a:r>
              <a:t>   </a:t>
            </a:r>
            <a:br/>
            <a:r>
              <a:t>        What Screening Questions May Be Asked in    </a:t>
            </a:r>
            <a:br/>
            <a:r>
              <a:t>                    Reference to Service Animals?</a:t>
            </a:r>
            <a:br/>
          </a:p>
        </p:txBody>
      </p:sp>
      <p:sp>
        <p:nvSpPr>
          <p:cNvPr id="280" name="Shape 280"/>
          <p:cNvSpPr/>
          <p:nvPr>
            <p:ph type="body" idx="1"/>
          </p:nvPr>
        </p:nvSpPr>
        <p:spPr>
          <a:xfrm>
            <a:off x="838200" y="1825623"/>
            <a:ext cx="10515600" cy="4849498"/>
          </a:xfrm>
          <a:prstGeom prst="rect">
            <a:avLst/>
          </a:prstGeom>
          <a:solidFill>
            <a:srgbClr val="FBE5D6"/>
          </a:solidFill>
        </p:spPr>
        <p:txBody>
          <a:bodyPr/>
          <a:lstStyle/>
          <a:p>
            <a:pPr marL="224027" indent="-224027" defTabSz="896111">
              <a:lnSpc>
                <a:spcPct val="72000"/>
              </a:lnSpc>
              <a:spcBef>
                <a:spcPts val="900"/>
              </a:spcBef>
              <a:defRPr sz="2058"/>
            </a:pPr>
            <a:r>
              <a:t>According to Dubin (n.d.), “The Justice Department allows minimal inquiry. You may ask if the individual has a disability and what the dog does for her. You may not ask for documentation of the disability, and you may not ask intrusive personal questions. The dog need not have been trained by a school, and need not be certified as a service dog. In fact, she may have trained the dog herself. The key is whether the dog was individually trained to assist her in any way with her disability. It should be noted that service dogs come in all breeds, and perform a wide variety of tasks. For a person with a mobility disability, the dog will likely be trained to assist her with her balance, may pull her wheelchair, or may pick things up for her. Some service dogs alert people with epilepsy to the onset of seizures, and assist them when they have a seizure. Shelter staff is not required to care for the dog. The individual with the disability is responsible for cleaning up after the dog and for walking the dog. If other residents express a concern about the presence of the dog, it is important to recognize that the individual with the disability has a federally protected civil right to be accompanied by the dog. You may wish to have those who are allergic to the dog or afraid of the dog moved to another part of the shelter… If the dog significantly misbehaves, then you may remove the animal. However, the disruption must be substantial--unsubstantiated fears will not suffice (pp. 4-5).”</a:t>
            </a:r>
          </a:p>
          <a:p>
            <a:pPr marL="224027" indent="-224027" defTabSz="896111">
              <a:lnSpc>
                <a:spcPct val="72000"/>
              </a:lnSpc>
              <a:spcBef>
                <a:spcPts val="900"/>
              </a:spcBef>
              <a:defRPr sz="2058"/>
            </a:pPr>
          </a:p>
          <a:p>
            <a:pPr marL="224027" indent="-224027" defTabSz="896111">
              <a:lnSpc>
                <a:spcPct val="72000"/>
              </a:lnSpc>
              <a:spcBef>
                <a:spcPts val="900"/>
              </a:spcBef>
              <a:defRPr sz="2058"/>
            </a:pPr>
            <a:r>
              <a:t>[Source: </a:t>
            </a:r>
            <a:r>
              <a:rPr u="sng">
                <a:solidFill>
                  <a:srgbClr val="0563C1"/>
                </a:solidFill>
                <a:uFill>
                  <a:solidFill>
                    <a:srgbClr val="0563C1"/>
                  </a:solidFill>
                </a:uFill>
                <a:hlinkClick r:id="rId2" invalidUrl="" action="" tgtFrame="" tooltip="" history="1" highlightClick="0" endSnd="0"/>
              </a:rPr>
              <a:t>http://www.ncdsv.org/images/DVSheltersADA.pdf</a:t>
            </a:r>
            <a:r>
              <a:t>.] </a:t>
            </a:r>
          </a:p>
        </p:txBody>
      </p:sp>
    </p:spTree>
  </p:cSld>
  <p:clrMapOvr>
    <a:masterClrMapping/>
  </p:clrMapOvr>
  <p:transition xmlns:p14="http://schemas.microsoft.com/office/powerpoint/2010/main" spd="med" advClick="1" p14:dur="1000"/>
</p:sld>
</file>

<file path=ppt/slides/slide6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2" name="Shape 282"/>
          <p:cNvSpPr/>
          <p:nvPr>
            <p:ph type="title"/>
          </p:nvPr>
        </p:nvSpPr>
        <p:spPr>
          <a:xfrm>
            <a:off x="838200" y="365125"/>
            <a:ext cx="10515600" cy="1325563"/>
          </a:xfrm>
          <a:prstGeom prst="rect">
            <a:avLst/>
          </a:prstGeom>
          <a:solidFill>
            <a:srgbClr val="F8CBAD"/>
          </a:solidFill>
        </p:spPr>
        <p:txBody>
          <a:bodyPr/>
          <a:lstStyle/>
          <a:p>
            <a:pPr defTabSz="841247">
              <a:defRPr sz="4048"/>
            </a:pPr>
            <a:r>
              <a:t>    Activity—View Webinar on Service Animals </a:t>
            </a:r>
            <a:br/>
            <a:r>
              <a:t>                 in Family Violence Shelters:</a:t>
            </a:r>
          </a:p>
        </p:txBody>
      </p:sp>
      <p:sp>
        <p:nvSpPr>
          <p:cNvPr id="283" name="Shape 283"/>
          <p:cNvSpPr/>
          <p:nvPr>
            <p:ph type="body" idx="1"/>
          </p:nvPr>
        </p:nvSpPr>
        <p:spPr>
          <a:xfrm>
            <a:off x="838200" y="1825625"/>
            <a:ext cx="10515600" cy="4351338"/>
          </a:xfrm>
          <a:prstGeom prst="rect">
            <a:avLst/>
          </a:prstGeom>
          <a:solidFill>
            <a:srgbClr val="FBE5D6"/>
          </a:solidFill>
        </p:spPr>
        <p:txBody>
          <a:bodyPr/>
          <a:lstStyle/>
          <a:p>
            <a:pPr/>
            <a:r>
              <a:t>“Service Animals &amp; the ADA" by Lucia Romano Ostrom, Disability Rights Texas:</a:t>
            </a:r>
          </a:p>
          <a:p>
            <a:pPr/>
            <a:r>
              <a:t>https://www.youtube.com/watch?v=xBwyAnqNYMU</a:t>
            </a:r>
          </a:p>
        </p:txBody>
      </p:sp>
    </p:spTree>
  </p:cSld>
  <p:clrMapOvr>
    <a:masterClrMapping/>
  </p:clrMapOvr>
  <p:transition xmlns:p14="http://schemas.microsoft.com/office/powerpoint/2010/main" spd="med" advClick="1" p14:dur="1000"/>
</p:sld>
</file>

<file path=ppt/slides/slide6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5" name="Shape 285"/>
          <p:cNvSpPr/>
          <p:nvPr>
            <p:ph type="title"/>
          </p:nvPr>
        </p:nvSpPr>
        <p:spPr>
          <a:xfrm>
            <a:off x="838200" y="365125"/>
            <a:ext cx="10515600" cy="1325563"/>
          </a:xfrm>
          <a:prstGeom prst="rect">
            <a:avLst/>
          </a:prstGeom>
          <a:solidFill>
            <a:srgbClr val="F8CBAD"/>
          </a:solidFill>
        </p:spPr>
        <p:txBody>
          <a:bodyPr/>
          <a:lstStyle>
            <a:lvl1pPr defTabSz="886968">
              <a:defRPr sz="4268"/>
            </a:lvl1pPr>
          </a:lstStyle>
          <a:p>
            <a:pPr/>
            <a:r>
              <a:t>           Non-Service Animal Considerations:</a:t>
            </a:r>
          </a:p>
        </p:txBody>
      </p:sp>
      <p:sp>
        <p:nvSpPr>
          <p:cNvPr id="286" name="Shape 286"/>
          <p:cNvSpPr/>
          <p:nvPr>
            <p:ph type="body" idx="1"/>
          </p:nvPr>
        </p:nvSpPr>
        <p:spPr>
          <a:xfrm>
            <a:off x="838200" y="1825625"/>
            <a:ext cx="10515600" cy="4351338"/>
          </a:xfrm>
          <a:prstGeom prst="rect">
            <a:avLst/>
          </a:prstGeom>
          <a:solidFill>
            <a:srgbClr val="FBE5D6"/>
          </a:solidFill>
        </p:spPr>
        <p:txBody>
          <a:bodyPr/>
          <a:lstStyle/>
          <a:p>
            <a:pPr/>
            <a:r>
              <a:t>Aside from service animals, leaving a pet behind is a concern for some survivors. The correlation between animal abuse and family violence cannot be overstated. Some victims refuse to seek shelter due to concerns about leaving their pets. Pet protective orders are now available in Texas and other states. And, FVPs have begun partnering with animal shelters to accommodate clients’ pets. </a:t>
            </a:r>
          </a:p>
          <a:p>
            <a:pPr/>
          </a:p>
          <a:p>
            <a:pPr/>
            <a:r>
              <a:t>Others are now housing the animals on site:</a:t>
            </a:r>
          </a:p>
          <a:p>
            <a:pPr/>
            <a:r>
              <a:rPr u="sng">
                <a:solidFill>
                  <a:srgbClr val="0563C1"/>
                </a:solidFill>
                <a:uFill>
                  <a:solidFill>
                    <a:srgbClr val="0563C1"/>
                  </a:solidFill>
                </a:uFill>
                <a:hlinkClick r:id="rId2" invalidUrl="" action="" tgtFrame="" tooltip="" history="1" highlightClick="0" endSnd="0"/>
              </a:rPr>
              <a:t>http://www.youtube.com/watch?v=DfJ50NSOzx0</a:t>
            </a:r>
          </a:p>
        </p:txBody>
      </p:sp>
    </p:spTree>
  </p:cSld>
  <p:clrMapOvr>
    <a:masterClrMapping/>
  </p:clrMapOvr>
  <p:transition xmlns:p14="http://schemas.microsoft.com/office/powerpoint/2010/main" spd="med" advClick="1" p14:dur="1000"/>
</p:sld>
</file>

<file path=ppt/slides/slide7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8" name="Shape 288"/>
          <p:cNvSpPr/>
          <p:nvPr>
            <p:ph type="ctrTitle"/>
          </p:nvPr>
        </p:nvSpPr>
        <p:spPr>
          <a:prstGeom prst="rect">
            <a:avLst/>
          </a:prstGeom>
          <a:solidFill>
            <a:srgbClr val="FFE699"/>
          </a:solidFill>
        </p:spPr>
        <p:txBody>
          <a:bodyPr/>
          <a:lstStyle>
            <a:lvl1pPr defTabSz="905255">
              <a:defRPr sz="5346"/>
            </a:lvl1pPr>
          </a:lstStyle>
          <a:p>
            <a:pPr/>
            <a:r>
              <a:t>CRIJ 5365—Module 2 (Non-Profit Budgeting, Accounting &amp; Fundraising):</a:t>
            </a:r>
          </a:p>
        </p:txBody>
      </p:sp>
    </p:spTree>
  </p:cSld>
  <p:clrMapOvr>
    <a:masterClrMapping/>
  </p:clrMapOvr>
  <p:transition xmlns:p14="http://schemas.microsoft.com/office/powerpoint/2010/main" spd="med" advClick="1" p14:dur="1000"/>
</p:sld>
</file>

<file path=ppt/slides/slide7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0" name="Shape 290"/>
          <p:cNvSpPr/>
          <p:nvPr>
            <p:ph type="body" idx="1"/>
          </p:nvPr>
        </p:nvSpPr>
        <p:spPr>
          <a:xfrm>
            <a:off x="838200" y="1000125"/>
            <a:ext cx="10515600" cy="5176838"/>
          </a:xfrm>
          <a:prstGeom prst="rect">
            <a:avLst/>
          </a:prstGeom>
          <a:solidFill>
            <a:srgbClr val="FFE699"/>
          </a:solidFill>
        </p:spPr>
        <p:txBody>
          <a:bodyPr/>
          <a:lstStyle/>
          <a:p>
            <a:pPr marL="0" indent="0">
              <a:buSzTx/>
              <a:buNone/>
              <a:defRPr i="1"/>
            </a:pPr>
          </a:p>
          <a:p>
            <a:pPr marL="0" indent="0">
              <a:buSzTx/>
              <a:buNone/>
              <a:defRPr i="1"/>
            </a:pPr>
          </a:p>
          <a:p>
            <a:pPr marL="0" indent="0">
              <a:buSzTx/>
              <a:buNone/>
              <a:defRPr i="1"/>
            </a:pPr>
            <a:r>
              <a:t>*This course (including all power points, lectures, and assignments) is  </a:t>
            </a:r>
          </a:p>
          <a:p>
            <a:pPr marL="0" indent="0">
              <a:buSzTx/>
              <a:buNone/>
              <a:defRPr i="1"/>
            </a:pPr>
            <a:r>
              <a:t>the instructor’s intellectual property. The materials may not be copied </a:t>
            </a:r>
          </a:p>
          <a:p>
            <a:pPr marL="0" indent="0">
              <a:buSzTx/>
              <a:buNone/>
              <a:defRPr i="1"/>
            </a:pPr>
            <a:r>
              <a:t>or redistributed without her consent. The information is strictly </a:t>
            </a:r>
          </a:p>
          <a:p>
            <a:pPr marL="0" indent="0">
              <a:buSzTx/>
              <a:buNone/>
              <a:defRPr i="1"/>
            </a:pPr>
            <a:r>
              <a:t>provided for educational purposes. It does not in any way constitute </a:t>
            </a:r>
          </a:p>
          <a:p>
            <a:pPr marL="0" indent="0">
              <a:buSzTx/>
              <a:buNone/>
              <a:defRPr i="1"/>
            </a:pPr>
            <a:r>
              <a:t>legal advice.</a:t>
            </a:r>
          </a:p>
        </p:txBody>
      </p:sp>
    </p:spTree>
  </p:cSld>
  <p:clrMapOvr>
    <a:masterClrMapping/>
  </p:clrMapOvr>
  <p:transition xmlns:p14="http://schemas.microsoft.com/office/powerpoint/2010/main" spd="med" advClick="1" p14:dur="1000"/>
</p:sld>
</file>

<file path=ppt/slides/slide7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2" name="Shape 292"/>
          <p:cNvSpPr/>
          <p:nvPr>
            <p:ph type="body" idx="1"/>
          </p:nvPr>
        </p:nvSpPr>
        <p:spPr>
          <a:xfrm>
            <a:off x="744893" y="668628"/>
            <a:ext cx="10955696" cy="5694849"/>
          </a:xfrm>
          <a:prstGeom prst="rect">
            <a:avLst/>
          </a:prstGeom>
          <a:solidFill>
            <a:srgbClr val="FFF2CC"/>
          </a:solidFill>
        </p:spPr>
        <p:txBody>
          <a:bodyPr/>
          <a:lstStyle/>
          <a:p>
            <a:pPr>
              <a:lnSpc>
                <a:spcPct val="81000"/>
              </a:lnSpc>
              <a:defRPr sz="2300"/>
            </a:pPr>
          </a:p>
          <a:p>
            <a:pPr>
              <a:lnSpc>
                <a:spcPct val="81000"/>
              </a:lnSpc>
              <a:defRPr sz="2300"/>
            </a:pPr>
            <a:r>
              <a:t>According to Scott (2013), an agency’s policies and procedures should clearly define the roles and responsibilities of all staff and volunteers involved with accounting. Such individuals typically include: the board, the Executive Director, and both the administrative and accounting staff. </a:t>
            </a:r>
          </a:p>
          <a:p>
            <a:pPr>
              <a:lnSpc>
                <a:spcPct val="81000"/>
              </a:lnSpc>
              <a:defRPr sz="2300"/>
            </a:pPr>
          </a:p>
          <a:p>
            <a:pPr>
              <a:lnSpc>
                <a:spcPct val="81000"/>
              </a:lnSpc>
              <a:defRPr sz="2300"/>
            </a:pPr>
            <a:r>
              <a:t>For accurate recordkeeping purposes, accounting duties (ex. payroll, etc.) should be clearly delineated and each position should have a written job description. (To safeguard against fraud and to satisfy IRS requirements, a single individual should not responsible for all accounting functions, etc.).</a:t>
            </a:r>
          </a:p>
          <a:p>
            <a:pPr>
              <a:lnSpc>
                <a:spcPct val="81000"/>
              </a:lnSpc>
              <a:defRPr sz="2300"/>
            </a:pPr>
          </a:p>
          <a:p>
            <a:pPr>
              <a:lnSpc>
                <a:spcPct val="81000"/>
              </a:lnSpc>
              <a:defRPr sz="2300"/>
            </a:pPr>
            <a:r>
              <a:t>On IRS Form 1023 (which is completed by organizations filing for 501c-3 status), agencies are required to provide a projection of three years-worth of expenses.</a:t>
            </a:r>
          </a:p>
          <a:p>
            <a:pPr>
              <a:lnSpc>
                <a:spcPct val="81000"/>
              </a:lnSpc>
              <a:defRPr sz="2300"/>
            </a:pPr>
          </a:p>
          <a:p>
            <a:pPr>
              <a:lnSpc>
                <a:spcPct val="81000"/>
              </a:lnSpc>
              <a:defRPr sz="2300"/>
            </a:pPr>
            <a:r>
              <a:t>[Source: Scott, L. (2013). </a:t>
            </a:r>
            <a:r>
              <a:rPr i="1"/>
              <a:t>From passion to execution: How to grow and start an effective non-profit organization. </a:t>
            </a:r>
            <a:r>
              <a:t>Boston, MA: Cengage.]</a:t>
            </a:r>
          </a:p>
        </p:txBody>
      </p:sp>
    </p:spTree>
  </p:cSld>
  <p:clrMapOvr>
    <a:masterClrMapping/>
  </p:clrMapOvr>
  <p:transition xmlns:p14="http://schemas.microsoft.com/office/powerpoint/2010/main" spd="med" advClick="1" p14:dur="1000"/>
</p:sld>
</file>

<file path=ppt/slides/slide7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4" name="Shape 294"/>
          <p:cNvSpPr/>
          <p:nvPr>
            <p:ph type="body" idx="1"/>
          </p:nvPr>
        </p:nvSpPr>
        <p:spPr>
          <a:xfrm>
            <a:off x="838200" y="895738"/>
            <a:ext cx="10515600" cy="5281226"/>
          </a:xfrm>
          <a:prstGeom prst="rect">
            <a:avLst/>
          </a:prstGeom>
          <a:solidFill>
            <a:srgbClr val="FFF2CC"/>
          </a:solidFill>
        </p:spPr>
        <p:txBody>
          <a:bodyPr/>
          <a:lstStyle/>
          <a:p>
            <a:pPr marL="217170" indent="-217170" defTabSz="868680">
              <a:lnSpc>
                <a:spcPct val="81000"/>
              </a:lnSpc>
              <a:spcBef>
                <a:spcPts val="900"/>
              </a:spcBef>
              <a:defRPr sz="2375"/>
            </a:pPr>
          </a:p>
          <a:p>
            <a:pPr marL="217170" indent="-217170" defTabSz="868680">
              <a:lnSpc>
                <a:spcPct val="81000"/>
              </a:lnSpc>
              <a:spcBef>
                <a:spcPts val="900"/>
              </a:spcBef>
              <a:defRPr sz="2375"/>
            </a:pPr>
            <a:r>
              <a:t>According to Scott (2013), prior to submitting IRS Form 1023, the proposed budget should be approved by the board of directors’ finance committee.</a:t>
            </a:r>
          </a:p>
          <a:p>
            <a:pPr marL="217170" indent="-217170" defTabSz="868680">
              <a:lnSpc>
                <a:spcPct val="81000"/>
              </a:lnSpc>
              <a:spcBef>
                <a:spcPts val="900"/>
              </a:spcBef>
              <a:defRPr sz="2375"/>
            </a:pPr>
          </a:p>
          <a:p>
            <a:pPr marL="217170" indent="-217170" defTabSz="868680">
              <a:lnSpc>
                <a:spcPct val="81000"/>
              </a:lnSpc>
              <a:spcBef>
                <a:spcPts val="900"/>
              </a:spcBef>
              <a:defRPr sz="2375"/>
            </a:pPr>
            <a:r>
              <a:t>Each month, the ED and the accounting manager should compare the budget with the actual expenses. Variances should be identified, and where necessary, a contingency plan should be developed. </a:t>
            </a:r>
          </a:p>
          <a:p>
            <a:pPr marL="0" indent="0" defTabSz="868680">
              <a:lnSpc>
                <a:spcPct val="81000"/>
              </a:lnSpc>
              <a:spcBef>
                <a:spcPts val="900"/>
              </a:spcBef>
              <a:buSzTx/>
              <a:buNone/>
              <a:defRPr sz="2375"/>
            </a:pPr>
          </a:p>
          <a:p>
            <a:pPr marL="217170" indent="-217170" defTabSz="868680">
              <a:lnSpc>
                <a:spcPct val="81000"/>
              </a:lnSpc>
              <a:spcBef>
                <a:spcPts val="900"/>
              </a:spcBef>
              <a:defRPr sz="2375"/>
            </a:pPr>
            <a:r>
              <a:t>Scott (2013) recommends purchasing accounting software (ex. QuickBooks, etc.) to more accurately record agency revenue and expenses.</a:t>
            </a:r>
          </a:p>
          <a:p>
            <a:pPr marL="217170" indent="-217170" defTabSz="868680">
              <a:lnSpc>
                <a:spcPct val="81000"/>
              </a:lnSpc>
              <a:spcBef>
                <a:spcPts val="900"/>
              </a:spcBef>
              <a:defRPr sz="2375"/>
            </a:pPr>
          </a:p>
          <a:p>
            <a:pPr marL="217170" indent="-217170" defTabSz="868680">
              <a:lnSpc>
                <a:spcPct val="81000"/>
              </a:lnSpc>
              <a:spcBef>
                <a:spcPts val="900"/>
              </a:spcBef>
              <a:defRPr sz="2375"/>
            </a:pPr>
            <a:r>
              <a:t>[Source: Scott, L. (2013). </a:t>
            </a:r>
            <a:r>
              <a:rPr i="1"/>
              <a:t>From passion to execution: How to grow and start an effective non-profit organization. </a:t>
            </a:r>
            <a:r>
              <a:t>Boston, MA: Cengage.]</a:t>
            </a:r>
          </a:p>
        </p:txBody>
      </p:sp>
    </p:spTree>
  </p:cSld>
  <p:clrMapOvr>
    <a:masterClrMapping/>
  </p:clrMapOvr>
  <p:transition xmlns:p14="http://schemas.microsoft.com/office/powerpoint/2010/main" spd="med" advClick="1" p14:dur="1000"/>
</p:sld>
</file>

<file path=ppt/slides/slide7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6" name="Shape 296"/>
          <p:cNvSpPr/>
          <p:nvPr>
            <p:ph type="title"/>
          </p:nvPr>
        </p:nvSpPr>
        <p:spPr>
          <a:xfrm>
            <a:off x="838200" y="365125"/>
            <a:ext cx="10515600" cy="1325563"/>
          </a:xfrm>
          <a:prstGeom prst="rect">
            <a:avLst/>
          </a:prstGeom>
          <a:solidFill>
            <a:srgbClr val="FFE699"/>
          </a:solidFill>
        </p:spPr>
        <p:txBody>
          <a:bodyPr/>
          <a:lstStyle/>
          <a:p>
            <a:pPr defTabSz="822959">
              <a:defRPr sz="3959"/>
            </a:pPr>
            <a:r>
              <a:t>   Click on the Following Link for a QuickBooks </a:t>
            </a:r>
            <a:br/>
            <a:r>
              <a:t>                                 Virtual Tour:</a:t>
            </a:r>
          </a:p>
        </p:txBody>
      </p:sp>
      <p:sp>
        <p:nvSpPr>
          <p:cNvPr id="297" name="Shape 297"/>
          <p:cNvSpPr/>
          <p:nvPr>
            <p:ph type="body" idx="1"/>
          </p:nvPr>
        </p:nvSpPr>
        <p:spPr>
          <a:xfrm>
            <a:off x="838200" y="1825625"/>
            <a:ext cx="10515600" cy="4351338"/>
          </a:xfrm>
          <a:prstGeom prst="rect">
            <a:avLst/>
          </a:prstGeom>
          <a:solidFill>
            <a:srgbClr val="FFF2CC"/>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https://www.youtube.com/watch?v=U1S1K7FpBOg</a:t>
            </a:r>
          </a:p>
        </p:txBody>
      </p:sp>
    </p:spTree>
  </p:cSld>
  <p:clrMapOvr>
    <a:masterClrMapping/>
  </p:clrMapOvr>
  <p:transition xmlns:p14="http://schemas.microsoft.com/office/powerpoint/2010/main" spd="med" advClick="1" p14:dur="1000"/>
</p:sld>
</file>

<file path=ppt/slides/slide7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9" name="Shape 299"/>
          <p:cNvSpPr/>
          <p:nvPr>
            <p:ph type="title"/>
          </p:nvPr>
        </p:nvSpPr>
        <p:spPr>
          <a:xfrm>
            <a:off x="838200" y="365125"/>
            <a:ext cx="10515600" cy="1325563"/>
          </a:xfrm>
          <a:prstGeom prst="rect">
            <a:avLst/>
          </a:prstGeom>
          <a:solidFill>
            <a:srgbClr val="FFE699"/>
          </a:solidFill>
        </p:spPr>
        <p:txBody>
          <a:bodyPr/>
          <a:lstStyle/>
          <a:p>
            <a:pPr/>
            <a:r>
              <a:t>                            Start-Up Costs:</a:t>
            </a:r>
          </a:p>
        </p:txBody>
      </p:sp>
      <p:sp>
        <p:nvSpPr>
          <p:cNvPr id="300" name="Shape 300"/>
          <p:cNvSpPr/>
          <p:nvPr>
            <p:ph type="body" idx="1"/>
          </p:nvPr>
        </p:nvSpPr>
        <p:spPr>
          <a:xfrm>
            <a:off x="838200" y="1825625"/>
            <a:ext cx="10515600" cy="4351338"/>
          </a:xfrm>
          <a:prstGeom prst="rect">
            <a:avLst/>
          </a:prstGeom>
          <a:solidFill>
            <a:srgbClr val="FFF2CC"/>
          </a:solidFill>
        </p:spPr>
        <p:txBody>
          <a:bodyPr/>
          <a:lstStyle/>
          <a:p>
            <a:pPr marL="226313" indent="-226313" defTabSz="905255">
              <a:lnSpc>
                <a:spcPct val="81000"/>
              </a:lnSpc>
              <a:spcBef>
                <a:spcPts val="900"/>
              </a:spcBef>
              <a:defRPr sz="2475"/>
            </a:pPr>
          </a:p>
          <a:p>
            <a:pPr marL="226313" indent="-226313" defTabSz="905255">
              <a:lnSpc>
                <a:spcPct val="81000"/>
              </a:lnSpc>
              <a:spcBef>
                <a:spcPts val="900"/>
              </a:spcBef>
              <a:defRPr sz="2475"/>
            </a:pPr>
            <a:r>
              <a:t>“It is important to identify the initial and ongoing operational costs of running a shelter early in the planning process, since it is easy to overlook or underestimate the funds required to establish and maintain the shelter infrastructure and related services. Careful and realistic budgeting will allow organizations to better articulate expenses and access the revenues needed to cover them from the planning and design phase. Budget projections and rationales can also inform and strengthen the shelter’s fundraising efforts” (www.endvawnow.org).</a:t>
            </a:r>
          </a:p>
          <a:p>
            <a:pPr marL="226313" indent="-226313" defTabSz="905255">
              <a:lnSpc>
                <a:spcPct val="81000"/>
              </a:lnSpc>
              <a:spcBef>
                <a:spcPts val="900"/>
              </a:spcBef>
              <a:defRPr sz="2475"/>
            </a:pPr>
          </a:p>
          <a:p>
            <a:pPr marL="226313" indent="-226313" defTabSz="905255">
              <a:lnSpc>
                <a:spcPct val="81000"/>
              </a:lnSpc>
              <a:spcBef>
                <a:spcPts val="900"/>
              </a:spcBef>
              <a:defRPr sz="2475"/>
            </a:pPr>
            <a:r>
              <a:t>[Source: </a:t>
            </a:r>
            <a:r>
              <a:rPr u="sng">
                <a:solidFill>
                  <a:srgbClr val="0563C1"/>
                </a:solidFill>
                <a:uFill>
                  <a:solidFill>
                    <a:srgbClr val="0563C1"/>
                  </a:solidFill>
                </a:uFill>
                <a:hlinkClick r:id="rId2" invalidUrl="" action="" tgtFrame="" tooltip="" history="1" highlightClick="0" endSnd="0"/>
              </a:rPr>
              <a:t>http://www.endvawnow.org/en/articles/1385-programme-budgeting.html</a:t>
            </a:r>
            <a:r>
              <a:t>] </a:t>
            </a:r>
          </a:p>
        </p:txBody>
      </p:sp>
    </p:spTree>
  </p:cSld>
  <p:clrMapOvr>
    <a:masterClrMapping/>
  </p:clrMapOvr>
  <p:transition xmlns:p14="http://schemas.microsoft.com/office/powerpoint/2010/main" spd="med" advClick="1" p14:dur="1000"/>
</p:sld>
</file>

<file path=ppt/slides/slide7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2" name="Shape 302"/>
          <p:cNvSpPr/>
          <p:nvPr>
            <p:ph type="body" idx="1"/>
          </p:nvPr>
        </p:nvSpPr>
        <p:spPr>
          <a:xfrm>
            <a:off x="838200" y="1083733"/>
            <a:ext cx="10515600" cy="5093230"/>
          </a:xfrm>
          <a:prstGeom prst="rect">
            <a:avLst/>
          </a:prstGeom>
          <a:solidFill>
            <a:srgbClr val="FFF2CC"/>
          </a:solidFill>
        </p:spPr>
        <p:txBody>
          <a:bodyPr/>
          <a:lstStyle/>
          <a:p>
            <a:pPr marL="219455" indent="-219455" defTabSz="877823">
              <a:lnSpc>
                <a:spcPct val="81000"/>
              </a:lnSpc>
              <a:spcBef>
                <a:spcPts val="900"/>
              </a:spcBef>
              <a:defRPr sz="2688"/>
            </a:pPr>
          </a:p>
          <a:p>
            <a:pPr marL="219455" indent="-219455" defTabSz="877823">
              <a:lnSpc>
                <a:spcPct val="81000"/>
              </a:lnSpc>
              <a:spcBef>
                <a:spcPts val="900"/>
              </a:spcBef>
              <a:defRPr sz="2688"/>
            </a:pPr>
            <a:r>
              <a:t>“Start-up costs are one-time expenses associated with planning, building or purchasing a facility, securing or using the space, and accessing the resources required to initiate shelter operations. Start-up costs may be organized into the following categories: facility development (renovations, security measures, etc.); furnishings and equipment; materials and supplies required to plan and initiate shelter operations; staffing and related costs (orientation and training, team-building, etc.); and other expenses and fees (i.e. permits or licences)” (www.endvawnow.org).</a:t>
            </a:r>
          </a:p>
          <a:p>
            <a:pPr marL="219455" indent="-219455" defTabSz="877823">
              <a:lnSpc>
                <a:spcPct val="81000"/>
              </a:lnSpc>
              <a:spcBef>
                <a:spcPts val="900"/>
              </a:spcBef>
              <a:defRPr sz="2688"/>
            </a:pPr>
          </a:p>
          <a:p>
            <a:pPr marL="219455" indent="-219455" defTabSz="877823">
              <a:lnSpc>
                <a:spcPct val="81000"/>
              </a:lnSpc>
              <a:spcBef>
                <a:spcPts val="900"/>
              </a:spcBef>
              <a:defRPr sz="2688"/>
            </a:pPr>
            <a:r>
              <a:t>[Source: </a:t>
            </a:r>
            <a:r>
              <a:rPr u="sng">
                <a:solidFill>
                  <a:srgbClr val="0563C1"/>
                </a:solidFill>
                <a:uFill>
                  <a:solidFill>
                    <a:srgbClr val="0563C1"/>
                  </a:solidFill>
                </a:uFill>
                <a:hlinkClick r:id="rId2" invalidUrl="" action="" tgtFrame="" tooltip="" history="1" highlightClick="0" endSnd="0"/>
              </a:rPr>
              <a:t>http://www.endvawnow.org/en/articles/1385-programme-budgeting.html</a:t>
            </a:r>
            <a:r>
              <a:t>] </a:t>
            </a:r>
          </a:p>
        </p:txBody>
      </p:sp>
    </p:spTree>
  </p:cSld>
  <p:clrMapOvr>
    <a:masterClrMapping/>
  </p:clrMapOvr>
  <p:transition xmlns:p14="http://schemas.microsoft.com/office/powerpoint/2010/main" spd="med" advClick="1" p14:dur="1000"/>
</p:sld>
</file>

<file path=ppt/slides/slide7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4" name="Shape 304"/>
          <p:cNvSpPr/>
          <p:nvPr>
            <p:ph type="body" idx="1"/>
          </p:nvPr>
        </p:nvSpPr>
        <p:spPr>
          <a:xfrm>
            <a:off x="838200" y="999067"/>
            <a:ext cx="10515600" cy="5177897"/>
          </a:xfrm>
          <a:prstGeom prst="rect">
            <a:avLst/>
          </a:prstGeom>
          <a:solidFill>
            <a:srgbClr val="FBE5D6"/>
          </a:solidFill>
        </p:spPr>
        <p:txBody>
          <a:bodyPr/>
          <a:lstStyle/>
          <a:p>
            <a:pPr>
              <a:defRPr sz="2500"/>
            </a:pPr>
          </a:p>
          <a:p>
            <a:pPr>
              <a:defRPr sz="2500"/>
            </a:pPr>
            <a:r>
              <a:t>“The cost of starting up a shelter could vary greatly and depends on: the cost of local resources (e.g. land and property, rental space, labor, etc.) and decisions regarding the facility that will be used for the shelter, including: purchasing or renting property versus purchasing land and building a new facility. Existing property expenses will vary depending on whether the space needs renovation (and the extent of those renovations) or if it can be used immediately. For new facilities, costs will vary depending on the shelter size, the number and types of rooms to be built and the furnishings and equipment that will be included” ” (www.endvawnow.org).</a:t>
            </a:r>
          </a:p>
          <a:p>
            <a:pPr>
              <a:defRPr sz="2500"/>
            </a:pPr>
          </a:p>
          <a:p>
            <a:pPr>
              <a:defRPr sz="2500"/>
            </a:pPr>
            <a:r>
              <a:t>[Source: </a:t>
            </a:r>
            <a:r>
              <a:rPr u="sng">
                <a:solidFill>
                  <a:srgbClr val="0563C1"/>
                </a:solidFill>
                <a:uFill>
                  <a:solidFill>
                    <a:srgbClr val="0563C1"/>
                  </a:solidFill>
                </a:uFill>
                <a:hlinkClick r:id="rId2" invalidUrl="" action="" tgtFrame="" tooltip="" history="1" highlightClick="0" endSnd="0"/>
              </a:rPr>
              <a:t>http://www.endvawnow.org/en/articles/1385-programme-budgeting.html</a:t>
            </a:r>
            <a:r>
              <a:t>] </a:t>
            </a:r>
          </a:p>
        </p:txBody>
      </p:sp>
    </p:spTree>
  </p:cSld>
  <p:clrMapOvr>
    <a:masterClrMapping/>
  </p:clrMapOvr>
  <p:transition xmlns:p14="http://schemas.microsoft.com/office/powerpoint/2010/main" spd="med" advClick="1" p14:dur="1000"/>
</p:sld>
</file>

<file path=ppt/slides/slide7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6" name="Shape 306"/>
          <p:cNvSpPr/>
          <p:nvPr>
            <p:ph type="title"/>
          </p:nvPr>
        </p:nvSpPr>
        <p:spPr>
          <a:xfrm>
            <a:off x="838200" y="365125"/>
            <a:ext cx="10515600" cy="1325563"/>
          </a:xfrm>
          <a:prstGeom prst="rect">
            <a:avLst/>
          </a:prstGeom>
          <a:solidFill>
            <a:srgbClr val="FFE699"/>
          </a:solidFill>
        </p:spPr>
        <p:txBody>
          <a:bodyPr/>
          <a:lstStyle/>
          <a:p>
            <a:pPr/>
            <a:r>
              <a:t>                            Operating Costs:</a:t>
            </a:r>
          </a:p>
        </p:txBody>
      </p:sp>
      <p:sp>
        <p:nvSpPr>
          <p:cNvPr id="307" name="Shape 307"/>
          <p:cNvSpPr/>
          <p:nvPr>
            <p:ph type="body" idx="1"/>
          </p:nvPr>
        </p:nvSpPr>
        <p:spPr>
          <a:xfrm>
            <a:off x="838200" y="1825625"/>
            <a:ext cx="10515600" cy="4351338"/>
          </a:xfrm>
          <a:prstGeom prst="rect">
            <a:avLst/>
          </a:prstGeom>
          <a:solidFill>
            <a:srgbClr val="FBE5D6"/>
          </a:solidFill>
        </p:spPr>
        <p:txBody>
          <a:bodyPr/>
          <a:lstStyle/>
          <a:p>
            <a:pPr>
              <a:defRPr sz="2500"/>
            </a:pPr>
            <a:r>
              <a:t>“Operating costs are ongoing expenses associated with maintaining the shelter and providing services. Operating budgets are used to guide spending, typically on an annual basis. The cost of ongoing operations in a women’s shelter can be organized into five categories: Staffing (salaries and benefits; professional development and related expenses); program delivery and materials (e.g. office supplies, program manuals, tools); resident care (e.g. food and accommodation supplies, transportation costs); administration; (and) facility maintenance ” (www.endvawnow.org).</a:t>
            </a:r>
          </a:p>
          <a:p>
            <a:pPr>
              <a:defRPr sz="2500"/>
            </a:pPr>
          </a:p>
          <a:p>
            <a:pPr>
              <a:defRPr sz="2500"/>
            </a:pPr>
            <a:r>
              <a:t>[Source: </a:t>
            </a:r>
            <a:r>
              <a:rPr u="sng">
                <a:solidFill>
                  <a:srgbClr val="0563C1"/>
                </a:solidFill>
                <a:uFill>
                  <a:solidFill>
                    <a:srgbClr val="0563C1"/>
                  </a:solidFill>
                </a:uFill>
                <a:hlinkClick r:id="rId2" invalidUrl="" action="" tgtFrame="" tooltip="" history="1" highlightClick="0" endSnd="0"/>
              </a:rPr>
              <a:t>http://www.endvawnow.org/en/articles/1385-programme-budgeting.html</a:t>
            </a:r>
            <a:r>
              <a:t>] </a:t>
            </a:r>
          </a:p>
        </p:txBody>
      </p:sp>
    </p:spTree>
  </p:cSld>
  <p:clrMapOvr>
    <a:masterClrMapping/>
  </p:clrMapOvr>
  <p:transition xmlns:p14="http://schemas.microsoft.com/office/powerpoint/2010/main" spd="med" advClick="1" p14:dur="1000"/>
</p:sld>
</file>

<file path=ppt/slides/slide7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9" name="Shape 309"/>
          <p:cNvSpPr/>
          <p:nvPr>
            <p:ph type="title"/>
          </p:nvPr>
        </p:nvSpPr>
        <p:spPr>
          <a:xfrm>
            <a:off x="838200" y="365125"/>
            <a:ext cx="10515600" cy="1325563"/>
          </a:xfrm>
          <a:prstGeom prst="rect">
            <a:avLst/>
          </a:prstGeom>
          <a:solidFill>
            <a:srgbClr val="FFE699"/>
          </a:solidFill>
        </p:spPr>
        <p:txBody>
          <a:bodyPr/>
          <a:lstStyle/>
          <a:p>
            <a:pPr/>
            <a:r>
              <a:t>                                 Activity:</a:t>
            </a:r>
          </a:p>
        </p:txBody>
      </p:sp>
      <p:sp>
        <p:nvSpPr>
          <p:cNvPr id="310" name="Shape 310"/>
          <p:cNvSpPr/>
          <p:nvPr>
            <p:ph type="body" idx="1"/>
          </p:nvPr>
        </p:nvSpPr>
        <p:spPr>
          <a:xfrm>
            <a:off x="838200" y="1825625"/>
            <a:ext cx="10515600" cy="4351338"/>
          </a:xfrm>
          <a:prstGeom prst="rect">
            <a:avLst/>
          </a:prstGeom>
          <a:solidFill>
            <a:srgbClr val="FBE5D6"/>
          </a:solidFill>
        </p:spPr>
        <p:txBody>
          <a:bodyPr/>
          <a:lstStyle/>
          <a:p>
            <a:pPr/>
            <a:r>
              <a:t>Click on the following link to view sample start-up and operating expense budget templates:</a:t>
            </a:r>
          </a:p>
          <a:p>
            <a:pPr/>
            <a:r>
              <a:rPr u="sng">
                <a:solidFill>
                  <a:srgbClr val="0563C1"/>
                </a:solidFill>
                <a:uFill>
                  <a:solidFill>
                    <a:srgbClr val="0563C1"/>
                  </a:solidFill>
                </a:uFill>
                <a:hlinkClick r:id="rId2" invalidUrl="" action="" tgtFrame="" tooltip="" history="1" highlightClick="0" endSnd="0"/>
              </a:rPr>
              <a:t>http://www.endvawnow.org/en/articles/1385-programme-budgeting.html</a:t>
            </a:r>
          </a:p>
        </p:txBody>
      </p:sp>
    </p:spTree>
  </p:cSld>
  <p:clrMapOvr>
    <a:masterClrMapping/>
  </p:clrMapOvr>
  <p:transition xmlns:p14="http://schemas.microsoft.com/office/powerpoint/2010/main" spd="med" advClick="1" p14:dur="1000"/>
</p:sld>
</file>

<file path=ppt/slides/slide8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2" name="Shape 312"/>
          <p:cNvSpPr/>
          <p:nvPr>
            <p:ph type="title"/>
          </p:nvPr>
        </p:nvSpPr>
        <p:spPr>
          <a:xfrm>
            <a:off x="838200" y="365125"/>
            <a:ext cx="10515600" cy="1325563"/>
          </a:xfrm>
          <a:prstGeom prst="rect">
            <a:avLst/>
          </a:prstGeom>
          <a:solidFill>
            <a:srgbClr val="FFE699"/>
          </a:solidFill>
        </p:spPr>
        <p:txBody>
          <a:bodyPr/>
          <a:lstStyle>
            <a:lvl1pPr defTabSz="877823">
              <a:defRPr sz="4224"/>
            </a:lvl1pPr>
          </a:lstStyle>
          <a:p>
            <a:pPr/>
            <a:r>
              <a:t>          Accounting Policies and Procedures:</a:t>
            </a:r>
          </a:p>
        </p:txBody>
      </p:sp>
      <p:sp>
        <p:nvSpPr>
          <p:cNvPr id="313" name="Shape 313"/>
          <p:cNvSpPr/>
          <p:nvPr>
            <p:ph type="body" idx="1"/>
          </p:nvPr>
        </p:nvSpPr>
        <p:spPr>
          <a:xfrm>
            <a:off x="838200" y="1825625"/>
            <a:ext cx="10515600" cy="4351338"/>
          </a:xfrm>
          <a:prstGeom prst="rect">
            <a:avLst/>
          </a:prstGeom>
          <a:solidFill>
            <a:srgbClr val="FFF2CC"/>
          </a:solidFill>
        </p:spPr>
        <p:txBody>
          <a:bodyPr/>
          <a:lstStyle/>
          <a:p>
            <a:pPr marL="210311" indent="-210311" defTabSz="841247">
              <a:lnSpc>
                <a:spcPct val="81000"/>
              </a:lnSpc>
              <a:spcBef>
                <a:spcPts val="900"/>
              </a:spcBef>
              <a:defRPr sz="2576"/>
            </a:pPr>
            <a:r>
              <a:t>According to Scott (2013), new organizations should consider either consulting with a more-established non-profit or hiring an accounting firm when developing accounting policies/internal controls.</a:t>
            </a:r>
          </a:p>
          <a:p>
            <a:pPr marL="210311" indent="-210311" defTabSz="841247">
              <a:lnSpc>
                <a:spcPct val="81000"/>
              </a:lnSpc>
              <a:spcBef>
                <a:spcPts val="900"/>
              </a:spcBef>
              <a:defRPr sz="2576"/>
            </a:pPr>
          </a:p>
          <a:p>
            <a:pPr marL="210311" indent="-210311" defTabSz="841247">
              <a:lnSpc>
                <a:spcPct val="81000"/>
              </a:lnSpc>
              <a:spcBef>
                <a:spcPts val="900"/>
              </a:spcBef>
              <a:defRPr sz="2576"/>
            </a:pPr>
            <a:r>
              <a:t>Among other things, the policies/procedures should address:</a:t>
            </a:r>
          </a:p>
          <a:p>
            <a:pPr marL="210311" indent="-210311" defTabSz="841247">
              <a:lnSpc>
                <a:spcPct val="81000"/>
              </a:lnSpc>
              <a:spcBef>
                <a:spcPts val="900"/>
              </a:spcBef>
              <a:defRPr sz="2576"/>
            </a:pPr>
            <a:r>
              <a:t>1.) accounts receivable/cash receipts; and </a:t>
            </a:r>
          </a:p>
          <a:p>
            <a:pPr marL="210311" indent="-210311" defTabSz="841247">
              <a:lnSpc>
                <a:spcPct val="81000"/>
              </a:lnSpc>
              <a:spcBef>
                <a:spcPts val="900"/>
              </a:spcBef>
              <a:defRPr sz="2576"/>
            </a:pPr>
            <a:r>
              <a:t>2.) accounts payable.    </a:t>
            </a:r>
          </a:p>
          <a:p>
            <a:pPr marL="210311" indent="-210311" defTabSz="841247">
              <a:lnSpc>
                <a:spcPct val="81000"/>
              </a:lnSpc>
              <a:spcBef>
                <a:spcPts val="900"/>
              </a:spcBef>
              <a:defRPr sz="2576"/>
            </a:pPr>
          </a:p>
          <a:p>
            <a:pPr marL="210311" indent="-210311" defTabSz="841247">
              <a:lnSpc>
                <a:spcPct val="81000"/>
              </a:lnSpc>
              <a:spcBef>
                <a:spcPts val="900"/>
              </a:spcBef>
              <a:defRPr sz="2576"/>
            </a:pPr>
            <a:r>
              <a:t>[Source: Scott, L. (2013). </a:t>
            </a:r>
            <a:r>
              <a:rPr i="1"/>
              <a:t>From passion to execution: How to grow and start an effective non-profit organization. </a:t>
            </a:r>
            <a:r>
              <a:t>Boston, MA: Cengage.]</a:t>
            </a:r>
          </a:p>
        </p:txBody>
      </p:sp>
    </p:spTree>
  </p:cSld>
  <p:clrMapOvr>
    <a:masterClrMapping/>
  </p:clrMapOvr>
  <p:transition xmlns:p14="http://schemas.microsoft.com/office/powerpoint/2010/main" spd="med" advClick="1" p14:dur="1000"/>
</p:sld>
</file>

<file path=ppt/slides/slide8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5" name="Shape 315"/>
          <p:cNvSpPr/>
          <p:nvPr>
            <p:ph type="title"/>
          </p:nvPr>
        </p:nvSpPr>
        <p:spPr>
          <a:xfrm>
            <a:off x="838200" y="365125"/>
            <a:ext cx="10515600" cy="1325563"/>
          </a:xfrm>
          <a:prstGeom prst="rect">
            <a:avLst/>
          </a:prstGeom>
          <a:solidFill>
            <a:srgbClr val="FFE699"/>
          </a:solidFill>
        </p:spPr>
        <p:txBody>
          <a:bodyPr/>
          <a:lstStyle>
            <a:lvl1pPr defTabSz="896111">
              <a:defRPr sz="4312"/>
            </a:lvl1pPr>
          </a:lstStyle>
          <a:p>
            <a:pPr/>
            <a:r>
              <a:t>        Accounts Receivable/Cash Receipts:</a:t>
            </a:r>
          </a:p>
        </p:txBody>
      </p:sp>
      <p:sp>
        <p:nvSpPr>
          <p:cNvPr id="316" name="Shape 316"/>
          <p:cNvSpPr/>
          <p:nvPr>
            <p:ph type="body" idx="1"/>
          </p:nvPr>
        </p:nvSpPr>
        <p:spPr>
          <a:xfrm>
            <a:off x="838200" y="1825625"/>
            <a:ext cx="10515600" cy="4351338"/>
          </a:xfrm>
          <a:prstGeom prst="rect">
            <a:avLst/>
          </a:prstGeom>
          <a:solidFill>
            <a:srgbClr val="FFF2CC"/>
          </a:solidFill>
        </p:spPr>
        <p:txBody>
          <a:bodyPr/>
          <a:lstStyle/>
          <a:p>
            <a:pPr>
              <a:lnSpc>
                <a:spcPct val="81000"/>
              </a:lnSpc>
              <a:defRPr sz="2500"/>
            </a:pPr>
          </a:p>
          <a:p>
            <a:pPr>
              <a:lnSpc>
                <a:spcPct val="81000"/>
              </a:lnSpc>
              <a:defRPr sz="2500"/>
            </a:pPr>
            <a:r>
              <a:t>Policies and procedures should clearly define who is responsible for…</a:t>
            </a:r>
          </a:p>
          <a:p>
            <a:pPr>
              <a:lnSpc>
                <a:spcPct val="81000"/>
              </a:lnSpc>
              <a:defRPr sz="2500"/>
            </a:pPr>
            <a:r>
              <a:t>1.) opening mail;</a:t>
            </a:r>
          </a:p>
          <a:p>
            <a:pPr>
              <a:lnSpc>
                <a:spcPct val="81000"/>
              </a:lnSpc>
              <a:defRPr sz="2500"/>
            </a:pPr>
            <a:r>
              <a:t>2.) logging receipts; </a:t>
            </a:r>
          </a:p>
          <a:p>
            <a:pPr>
              <a:lnSpc>
                <a:spcPct val="81000"/>
              </a:lnSpc>
              <a:defRPr sz="2500"/>
            </a:pPr>
            <a:r>
              <a:t>3.) endorsing checks;</a:t>
            </a:r>
          </a:p>
          <a:p>
            <a:pPr>
              <a:lnSpc>
                <a:spcPct val="81000"/>
              </a:lnSpc>
              <a:defRPr sz="2500"/>
            </a:pPr>
            <a:r>
              <a:t>4.) safely storing cash donations before they are deposited; and</a:t>
            </a:r>
          </a:p>
          <a:p>
            <a:pPr>
              <a:lnSpc>
                <a:spcPct val="81000"/>
              </a:lnSpc>
              <a:defRPr sz="2500"/>
            </a:pPr>
            <a:r>
              <a:t>5.) depositing agency funds.</a:t>
            </a:r>
          </a:p>
          <a:p>
            <a:pPr>
              <a:lnSpc>
                <a:spcPct val="81000"/>
              </a:lnSpc>
              <a:defRPr sz="2500"/>
            </a:pPr>
          </a:p>
          <a:p>
            <a:pPr>
              <a:lnSpc>
                <a:spcPct val="81000"/>
              </a:lnSpc>
              <a:defRPr sz="2500"/>
            </a:pPr>
            <a:r>
              <a:t>[Source: Scott, L. (2013). </a:t>
            </a:r>
            <a:r>
              <a:rPr i="1"/>
              <a:t>From passion to execution: How to grow and start an effective non-profit organization. </a:t>
            </a:r>
            <a:r>
              <a:t>Boston, MA: Cengage.]</a:t>
            </a:r>
          </a:p>
        </p:txBody>
      </p:sp>
    </p:spTree>
  </p:cSld>
  <p:clrMapOvr>
    <a:masterClrMapping/>
  </p:clrMapOvr>
  <p:transition xmlns:p14="http://schemas.microsoft.com/office/powerpoint/2010/main" spd="med" advClick="1" p14:dur="1000"/>
</p:sld>
</file>

<file path=ppt/slides/slide8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8" name="Shape 318"/>
          <p:cNvSpPr/>
          <p:nvPr>
            <p:ph type="title"/>
          </p:nvPr>
        </p:nvSpPr>
        <p:spPr>
          <a:xfrm>
            <a:off x="838200" y="365125"/>
            <a:ext cx="10515600" cy="1325563"/>
          </a:xfrm>
          <a:prstGeom prst="rect">
            <a:avLst/>
          </a:prstGeom>
          <a:solidFill>
            <a:srgbClr val="FFE699"/>
          </a:solidFill>
        </p:spPr>
        <p:txBody>
          <a:bodyPr/>
          <a:lstStyle/>
          <a:p>
            <a:pPr/>
            <a:r>
              <a:t>                         Accounts Payable:</a:t>
            </a:r>
          </a:p>
        </p:txBody>
      </p:sp>
      <p:sp>
        <p:nvSpPr>
          <p:cNvPr id="319" name="Shape 319"/>
          <p:cNvSpPr/>
          <p:nvPr>
            <p:ph type="body" idx="1"/>
          </p:nvPr>
        </p:nvSpPr>
        <p:spPr>
          <a:xfrm>
            <a:off x="838200" y="1825625"/>
            <a:ext cx="10515600" cy="4351338"/>
          </a:xfrm>
          <a:prstGeom prst="rect">
            <a:avLst/>
          </a:prstGeom>
          <a:solidFill>
            <a:srgbClr val="FFF2CC"/>
          </a:solidFill>
        </p:spPr>
        <p:txBody>
          <a:bodyPr/>
          <a:lstStyle/>
          <a:p>
            <a:pPr>
              <a:lnSpc>
                <a:spcPct val="81000"/>
              </a:lnSpc>
            </a:pPr>
          </a:p>
          <a:p>
            <a:pPr>
              <a:lnSpc>
                <a:spcPct val="81000"/>
              </a:lnSpc>
            </a:pPr>
            <a:r>
              <a:t>Accounts payable polices and procedures should address:</a:t>
            </a:r>
          </a:p>
          <a:p>
            <a:pPr>
              <a:lnSpc>
                <a:spcPct val="81000"/>
              </a:lnSpc>
            </a:pPr>
          </a:p>
          <a:p>
            <a:pPr>
              <a:lnSpc>
                <a:spcPct val="81000"/>
              </a:lnSpc>
            </a:pPr>
            <a:r>
              <a:t>1.) payroll and pay periods;  </a:t>
            </a:r>
          </a:p>
          <a:p>
            <a:pPr>
              <a:lnSpc>
                <a:spcPct val="81000"/>
              </a:lnSpc>
            </a:pPr>
            <a:r>
              <a:t>2.) employee timesheets; and </a:t>
            </a:r>
          </a:p>
          <a:p>
            <a:pPr>
              <a:lnSpc>
                <a:spcPct val="81000"/>
              </a:lnSpc>
            </a:pPr>
            <a:r>
              <a:t>3.) salary adjustments.</a:t>
            </a:r>
          </a:p>
          <a:p>
            <a:pPr>
              <a:lnSpc>
                <a:spcPct val="81000"/>
              </a:lnSpc>
            </a:pPr>
          </a:p>
          <a:p>
            <a:pPr>
              <a:lnSpc>
                <a:spcPct val="81000"/>
              </a:lnSpc>
            </a:pPr>
            <a:r>
              <a:t>[Source: Scott, L. (2013). </a:t>
            </a:r>
            <a:r>
              <a:rPr i="1"/>
              <a:t>From passion to execution: How to grow and start an effective non-profit organization. </a:t>
            </a:r>
            <a:r>
              <a:t>Boston, MA: Cengage.]</a:t>
            </a:r>
          </a:p>
        </p:txBody>
      </p:sp>
    </p:spTree>
  </p:cSld>
  <p:clrMapOvr>
    <a:masterClrMapping/>
  </p:clrMapOvr>
  <p:transition xmlns:p14="http://schemas.microsoft.com/office/powerpoint/2010/main" spd="med" advClick="1" p14:dur="1000"/>
</p:sld>
</file>

<file path=ppt/slides/slide8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1" name="Shape 321"/>
          <p:cNvSpPr/>
          <p:nvPr>
            <p:ph type="title"/>
          </p:nvPr>
        </p:nvSpPr>
        <p:spPr>
          <a:xfrm>
            <a:off x="838200" y="365125"/>
            <a:ext cx="10515600" cy="1325563"/>
          </a:xfrm>
          <a:prstGeom prst="rect">
            <a:avLst/>
          </a:prstGeom>
          <a:solidFill>
            <a:srgbClr val="FFE699"/>
          </a:solidFill>
        </p:spPr>
        <p:txBody>
          <a:bodyPr/>
          <a:lstStyle/>
          <a:p>
            <a:pPr/>
            <a:r>
              <a:t>                 Grant Proposals and Reports:</a:t>
            </a:r>
          </a:p>
        </p:txBody>
      </p:sp>
      <p:sp>
        <p:nvSpPr>
          <p:cNvPr id="322" name="Shape 322"/>
          <p:cNvSpPr/>
          <p:nvPr>
            <p:ph type="body" idx="1"/>
          </p:nvPr>
        </p:nvSpPr>
        <p:spPr>
          <a:xfrm>
            <a:off x="838200" y="1825625"/>
            <a:ext cx="10515600" cy="4351338"/>
          </a:xfrm>
          <a:prstGeom prst="rect">
            <a:avLst/>
          </a:prstGeom>
          <a:solidFill>
            <a:srgbClr val="FFF2CC"/>
          </a:solidFill>
        </p:spPr>
        <p:txBody>
          <a:bodyPr/>
          <a:lstStyle/>
          <a:p>
            <a:pPr marL="214884" indent="-214884" defTabSz="859536">
              <a:lnSpc>
                <a:spcPct val="81000"/>
              </a:lnSpc>
              <a:spcBef>
                <a:spcPts val="900"/>
              </a:spcBef>
              <a:defRPr sz="2632"/>
            </a:pPr>
          </a:p>
          <a:p>
            <a:pPr marL="214884" indent="-214884" defTabSz="859536">
              <a:lnSpc>
                <a:spcPct val="81000"/>
              </a:lnSpc>
              <a:spcBef>
                <a:spcPts val="900"/>
              </a:spcBef>
              <a:defRPr sz="2632"/>
            </a:pPr>
            <a:r>
              <a:t>Grant-writing and reporting responsibilities are typically divided amongst staff, including: the Executive Director, program managers, and accounting, marketing, and development personnel.</a:t>
            </a:r>
          </a:p>
          <a:p>
            <a:pPr marL="214884" indent="-214884" defTabSz="859536">
              <a:lnSpc>
                <a:spcPct val="81000"/>
              </a:lnSpc>
              <a:spcBef>
                <a:spcPts val="900"/>
              </a:spcBef>
              <a:defRPr sz="2632"/>
            </a:pPr>
          </a:p>
          <a:p>
            <a:pPr marL="214884" indent="-214884" defTabSz="859536">
              <a:lnSpc>
                <a:spcPct val="81000"/>
              </a:lnSpc>
              <a:spcBef>
                <a:spcPts val="900"/>
              </a:spcBef>
              <a:defRPr sz="2632"/>
            </a:pPr>
            <a:r>
              <a:t>The accounting department “prepares the financials” (Scott, 2013, p. 114) while other programs create the narratives.</a:t>
            </a:r>
          </a:p>
          <a:p>
            <a:pPr marL="214884" indent="-214884" defTabSz="859536">
              <a:lnSpc>
                <a:spcPct val="81000"/>
              </a:lnSpc>
              <a:spcBef>
                <a:spcPts val="900"/>
              </a:spcBef>
              <a:defRPr sz="2632"/>
            </a:pPr>
          </a:p>
          <a:p>
            <a:pPr marL="214884" indent="-214884" defTabSz="859536">
              <a:lnSpc>
                <a:spcPct val="81000"/>
              </a:lnSpc>
              <a:spcBef>
                <a:spcPts val="900"/>
              </a:spcBef>
              <a:defRPr sz="2632"/>
            </a:pPr>
            <a:r>
              <a:t>[Source: Scott, L. (2013). </a:t>
            </a:r>
            <a:r>
              <a:rPr i="1"/>
              <a:t>From passion to execution: How to grow and start an effective non-profit organization. </a:t>
            </a:r>
            <a:r>
              <a:t>Boston, MA: Cengage.]</a:t>
            </a:r>
          </a:p>
        </p:txBody>
      </p:sp>
    </p:spTree>
  </p:cSld>
  <p:clrMapOvr>
    <a:masterClrMapping/>
  </p:clrMapOvr>
  <p:transition xmlns:p14="http://schemas.microsoft.com/office/powerpoint/2010/main" spd="med" advClick="1" p14:dur="1000"/>
</p:sld>
</file>

<file path=ppt/slides/slide8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4" name="Shape 324"/>
          <p:cNvSpPr/>
          <p:nvPr>
            <p:ph type="title"/>
          </p:nvPr>
        </p:nvSpPr>
        <p:spPr>
          <a:xfrm>
            <a:off x="838200" y="365125"/>
            <a:ext cx="10515600" cy="1325563"/>
          </a:xfrm>
          <a:prstGeom prst="rect">
            <a:avLst/>
          </a:prstGeom>
          <a:solidFill>
            <a:srgbClr val="FFE699"/>
          </a:solidFill>
        </p:spPr>
        <p:txBody>
          <a:bodyPr/>
          <a:lstStyle/>
          <a:p>
            <a:pPr/>
            <a:r>
              <a:t>                                 Financials:</a:t>
            </a:r>
          </a:p>
        </p:txBody>
      </p:sp>
      <p:sp>
        <p:nvSpPr>
          <p:cNvPr id="325" name="Shape 325"/>
          <p:cNvSpPr/>
          <p:nvPr>
            <p:ph type="body" idx="1"/>
          </p:nvPr>
        </p:nvSpPr>
        <p:spPr>
          <a:xfrm>
            <a:off x="838200" y="1825624"/>
            <a:ext cx="10515600" cy="4575176"/>
          </a:xfrm>
          <a:prstGeom prst="rect">
            <a:avLst/>
          </a:prstGeom>
          <a:solidFill>
            <a:srgbClr val="FFF2CC"/>
          </a:solidFill>
        </p:spPr>
        <p:txBody>
          <a:bodyPr/>
          <a:lstStyle/>
          <a:p>
            <a:pPr marL="226313" indent="-226313" defTabSz="905255">
              <a:lnSpc>
                <a:spcPct val="81000"/>
              </a:lnSpc>
              <a:spcBef>
                <a:spcPts val="900"/>
              </a:spcBef>
              <a:defRPr sz="2277"/>
            </a:pPr>
          </a:p>
          <a:p>
            <a:pPr marL="226313" indent="-226313" defTabSz="905255">
              <a:lnSpc>
                <a:spcPct val="81000"/>
              </a:lnSpc>
              <a:spcBef>
                <a:spcPts val="900"/>
              </a:spcBef>
              <a:defRPr sz="2277"/>
            </a:pPr>
            <a:r>
              <a:t>The agency’s financials should be transparent. </a:t>
            </a:r>
          </a:p>
          <a:p>
            <a:pPr marL="226313" indent="-226313" defTabSz="905255">
              <a:lnSpc>
                <a:spcPct val="81000"/>
              </a:lnSpc>
              <a:spcBef>
                <a:spcPts val="900"/>
              </a:spcBef>
              <a:defRPr sz="2277"/>
            </a:pPr>
          </a:p>
          <a:p>
            <a:pPr marL="226313" indent="-226313" defTabSz="905255">
              <a:lnSpc>
                <a:spcPct val="81000"/>
              </a:lnSpc>
              <a:spcBef>
                <a:spcPts val="900"/>
              </a:spcBef>
              <a:defRPr sz="2277"/>
            </a:pPr>
            <a:r>
              <a:t>According to Scott (2013), the board’s “finance committee should work closely with the (ED) and accounting staff to develop the financial reports (presented) at each board meeting” (p. 115).</a:t>
            </a:r>
          </a:p>
          <a:p>
            <a:pPr marL="226313" indent="-226313" defTabSz="905255">
              <a:lnSpc>
                <a:spcPct val="81000"/>
              </a:lnSpc>
              <a:spcBef>
                <a:spcPts val="900"/>
              </a:spcBef>
              <a:defRPr sz="2277"/>
            </a:pPr>
          </a:p>
          <a:p>
            <a:pPr marL="226313" indent="-226313" defTabSz="905255">
              <a:lnSpc>
                <a:spcPct val="81000"/>
              </a:lnSpc>
              <a:spcBef>
                <a:spcPts val="900"/>
              </a:spcBef>
              <a:defRPr sz="2277"/>
            </a:pPr>
            <a:r>
              <a:t>The reports should include both profits and losses while a separate “balance sheet” should itemize the corporation’s assets and liabilities (Scott, 2013, p. 115). </a:t>
            </a:r>
          </a:p>
          <a:p>
            <a:pPr marL="226313" indent="-226313" defTabSz="905255">
              <a:lnSpc>
                <a:spcPct val="81000"/>
              </a:lnSpc>
              <a:spcBef>
                <a:spcPts val="900"/>
              </a:spcBef>
              <a:defRPr sz="2277"/>
            </a:pPr>
          </a:p>
          <a:p>
            <a:pPr marL="226313" indent="-226313" defTabSz="905255">
              <a:lnSpc>
                <a:spcPct val="81000"/>
              </a:lnSpc>
              <a:spcBef>
                <a:spcPts val="900"/>
              </a:spcBef>
              <a:defRPr sz="2277"/>
            </a:pPr>
            <a:r>
              <a:t>[Source: Scott, L. (2013). </a:t>
            </a:r>
            <a:r>
              <a:rPr i="1"/>
              <a:t>From passion to execution: How to grow and start an effective non-profit organization. </a:t>
            </a:r>
            <a:r>
              <a:t>Boston, MA: Cengage.]</a:t>
            </a:r>
          </a:p>
        </p:txBody>
      </p:sp>
    </p:spTree>
  </p:cSld>
  <p:clrMapOvr>
    <a:masterClrMapping/>
  </p:clrMapOvr>
  <p:transition xmlns:p14="http://schemas.microsoft.com/office/powerpoint/2010/main" spd="med" advClick="1" p14:dur="1000"/>
</p:sld>
</file>

<file path=ppt/slides/slide8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7" name="Shape 327"/>
          <p:cNvSpPr/>
          <p:nvPr>
            <p:ph type="title"/>
          </p:nvPr>
        </p:nvSpPr>
        <p:spPr>
          <a:xfrm>
            <a:off x="838200" y="365125"/>
            <a:ext cx="10515600" cy="1325563"/>
          </a:xfrm>
          <a:prstGeom prst="rect">
            <a:avLst/>
          </a:prstGeom>
          <a:solidFill>
            <a:srgbClr val="FFE699"/>
          </a:solidFill>
        </p:spPr>
        <p:txBody>
          <a:bodyPr/>
          <a:lstStyle/>
          <a:p>
            <a:pPr/>
            <a:r>
              <a:t>                                    Audit:</a:t>
            </a:r>
          </a:p>
        </p:txBody>
      </p:sp>
      <p:sp>
        <p:nvSpPr>
          <p:cNvPr id="328" name="Shape 328"/>
          <p:cNvSpPr/>
          <p:nvPr>
            <p:ph type="body" idx="1"/>
          </p:nvPr>
        </p:nvSpPr>
        <p:spPr>
          <a:xfrm>
            <a:off x="838200" y="1825625"/>
            <a:ext cx="10515600" cy="4351338"/>
          </a:xfrm>
          <a:prstGeom prst="rect">
            <a:avLst/>
          </a:prstGeom>
          <a:solidFill>
            <a:srgbClr val="FFF2CC"/>
          </a:solidFill>
        </p:spPr>
        <p:txBody>
          <a:bodyPr/>
          <a:lstStyle/>
          <a:p>
            <a:pPr>
              <a:lnSpc>
                <a:spcPct val="72000"/>
              </a:lnSpc>
              <a:defRPr sz="2100"/>
            </a:pPr>
          </a:p>
          <a:p>
            <a:pPr>
              <a:lnSpc>
                <a:spcPct val="72000"/>
              </a:lnSpc>
              <a:defRPr sz="2100"/>
            </a:pPr>
            <a:r>
              <a:t>According to Scott (2013), funders may require organizations to have external audits. “(A)n A-133 or single audit will be required…if they receive more than $500,000 in federal funds” (p. 116).</a:t>
            </a:r>
          </a:p>
          <a:p>
            <a:pPr>
              <a:lnSpc>
                <a:spcPct val="72000"/>
              </a:lnSpc>
              <a:defRPr sz="2100"/>
            </a:pPr>
          </a:p>
          <a:p>
            <a:pPr>
              <a:lnSpc>
                <a:spcPct val="72000"/>
              </a:lnSpc>
              <a:defRPr sz="2100"/>
            </a:pPr>
            <a:r>
              <a:t>Audits are designed to ensure that organizations are “following generally accepted accounting principles in all financial reporting activities” (Scott, 2013, p. 116).</a:t>
            </a:r>
          </a:p>
          <a:p>
            <a:pPr>
              <a:lnSpc>
                <a:spcPct val="72000"/>
              </a:lnSpc>
              <a:defRPr sz="2100"/>
            </a:pPr>
          </a:p>
          <a:p>
            <a:pPr>
              <a:lnSpc>
                <a:spcPct val="72000"/>
              </a:lnSpc>
              <a:defRPr sz="2100"/>
            </a:pPr>
            <a:r>
              <a:t>Agency funders may also conduct periodic monitoring visits. (Federally-funded agencies are usually monitored annually).</a:t>
            </a:r>
          </a:p>
          <a:p>
            <a:pPr>
              <a:lnSpc>
                <a:spcPct val="72000"/>
              </a:lnSpc>
              <a:defRPr sz="2100"/>
            </a:pPr>
          </a:p>
          <a:p>
            <a:pPr>
              <a:lnSpc>
                <a:spcPct val="72000"/>
              </a:lnSpc>
              <a:defRPr sz="2100"/>
            </a:pPr>
            <a:r>
              <a:t>[Source: Scott, L. (2013). </a:t>
            </a:r>
            <a:r>
              <a:rPr i="1"/>
              <a:t>From passion to execution: How to grow and start an effective non-profit organization. </a:t>
            </a:r>
            <a:r>
              <a:t>Boston, MA: Cengage.]</a:t>
            </a:r>
          </a:p>
        </p:txBody>
      </p:sp>
    </p:spTree>
  </p:cSld>
  <p:clrMapOvr>
    <a:masterClrMapping/>
  </p:clrMapOvr>
  <p:transition xmlns:p14="http://schemas.microsoft.com/office/powerpoint/2010/main" spd="med" advClick="1" p14:dur="1000"/>
</p:sld>
</file>

<file path=ppt/slides/slide8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0" name="Shape 330"/>
          <p:cNvSpPr/>
          <p:nvPr>
            <p:ph type="title"/>
          </p:nvPr>
        </p:nvSpPr>
        <p:spPr>
          <a:xfrm>
            <a:off x="838200" y="365125"/>
            <a:ext cx="10515600" cy="1325563"/>
          </a:xfrm>
          <a:prstGeom prst="rect">
            <a:avLst/>
          </a:prstGeom>
          <a:solidFill>
            <a:srgbClr val="FFE699"/>
          </a:solidFill>
        </p:spPr>
        <p:txBody>
          <a:bodyPr/>
          <a:lstStyle/>
          <a:p>
            <a:pPr/>
            <a:r>
              <a:t>                      Sarbanes-Oxley Act (SOX):</a:t>
            </a:r>
          </a:p>
        </p:txBody>
      </p:sp>
      <p:sp>
        <p:nvSpPr>
          <p:cNvPr id="331" name="Shape 331"/>
          <p:cNvSpPr/>
          <p:nvPr>
            <p:ph type="body" idx="1"/>
          </p:nvPr>
        </p:nvSpPr>
        <p:spPr>
          <a:xfrm>
            <a:off x="838200" y="1825624"/>
            <a:ext cx="10515600" cy="4780450"/>
          </a:xfrm>
          <a:prstGeom prst="rect">
            <a:avLst/>
          </a:prstGeom>
          <a:solidFill>
            <a:srgbClr val="FFF2CC"/>
          </a:solidFill>
        </p:spPr>
        <p:txBody>
          <a:bodyPr/>
          <a:lstStyle/>
          <a:p>
            <a:pPr>
              <a:lnSpc>
                <a:spcPct val="72000"/>
              </a:lnSpc>
              <a:defRPr sz="1900"/>
            </a:pPr>
          </a:p>
          <a:p>
            <a:pPr>
              <a:lnSpc>
                <a:spcPct val="72000"/>
              </a:lnSpc>
              <a:defRPr sz="1900"/>
            </a:pPr>
            <a:r>
              <a:t>Various Sarbanes-Oxley Act (SOX) requirements affect non-profits:</a:t>
            </a:r>
          </a:p>
          <a:p>
            <a:pPr>
              <a:lnSpc>
                <a:spcPct val="72000"/>
              </a:lnSpc>
              <a:defRPr sz="1900"/>
            </a:pPr>
          </a:p>
          <a:p>
            <a:pPr>
              <a:lnSpc>
                <a:spcPct val="72000"/>
              </a:lnSpc>
              <a:defRPr sz="1900"/>
            </a:pPr>
            <a:r>
              <a:t>1.) Agencies must have written conflict of interest, whistleblower, and records retention/destruction polices. These policies should be shared with auditors.</a:t>
            </a:r>
          </a:p>
          <a:p>
            <a:pPr>
              <a:lnSpc>
                <a:spcPct val="72000"/>
              </a:lnSpc>
              <a:defRPr sz="1900"/>
            </a:pPr>
          </a:p>
          <a:p>
            <a:pPr>
              <a:lnSpc>
                <a:spcPct val="72000"/>
              </a:lnSpc>
              <a:defRPr sz="1900"/>
            </a:pPr>
            <a:r>
              <a:t>2.) Agencies should retain new auditors every five years.</a:t>
            </a:r>
          </a:p>
          <a:p>
            <a:pPr>
              <a:lnSpc>
                <a:spcPct val="72000"/>
              </a:lnSpc>
              <a:defRPr sz="1900"/>
            </a:pPr>
          </a:p>
          <a:p>
            <a:pPr>
              <a:lnSpc>
                <a:spcPct val="72000"/>
              </a:lnSpc>
              <a:defRPr sz="1900"/>
            </a:pPr>
            <a:r>
              <a:t>3.) Agency financial statements must be certified by the ED and the CFO or accounting manager “to attest that (they) are a fair representation of the organization’s financial position” (Scott, 2013, p 118). </a:t>
            </a:r>
          </a:p>
          <a:p>
            <a:pPr>
              <a:lnSpc>
                <a:spcPct val="72000"/>
              </a:lnSpc>
              <a:defRPr sz="1900"/>
            </a:pPr>
          </a:p>
          <a:p>
            <a:pPr marL="0" indent="0">
              <a:lnSpc>
                <a:spcPct val="72000"/>
              </a:lnSpc>
              <a:buSzTx/>
              <a:buNone/>
              <a:defRPr sz="1900"/>
            </a:pPr>
          </a:p>
          <a:p>
            <a:pPr>
              <a:lnSpc>
                <a:spcPct val="72000"/>
              </a:lnSpc>
              <a:defRPr sz="1900"/>
            </a:pPr>
            <a:r>
              <a:t>[Source: Scott, L. (2013). </a:t>
            </a:r>
            <a:r>
              <a:rPr i="1"/>
              <a:t>From passion to execution: How to grow and start an effective non-profit organization. </a:t>
            </a:r>
            <a:r>
              <a:t>Boston, MA: Cengage.]</a:t>
            </a:r>
          </a:p>
        </p:txBody>
      </p:sp>
    </p:spTree>
  </p:cSld>
  <p:clrMapOvr>
    <a:masterClrMapping/>
  </p:clrMapOvr>
  <p:transition xmlns:p14="http://schemas.microsoft.com/office/powerpoint/2010/main" spd="med" advClick="1" p14:dur="1000"/>
</p:sld>
</file>

<file path=ppt/slides/slide8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3" name="Shape 333"/>
          <p:cNvSpPr/>
          <p:nvPr>
            <p:ph type="body" idx="1"/>
          </p:nvPr>
        </p:nvSpPr>
        <p:spPr>
          <a:xfrm>
            <a:off x="838200" y="653143"/>
            <a:ext cx="10515600" cy="5523820"/>
          </a:xfrm>
          <a:prstGeom prst="rect">
            <a:avLst/>
          </a:prstGeom>
          <a:solidFill>
            <a:srgbClr val="FFF2CC"/>
          </a:solidFill>
        </p:spPr>
        <p:txBody>
          <a:bodyPr/>
          <a:lstStyle/>
          <a:p>
            <a:pPr/>
          </a:p>
          <a:p>
            <a:pPr/>
            <a:r>
              <a:t>“The Sarbanes-Oxley Act also recommends that the auditors discuss the organization’s critical accounting polices and procedures with the finance committee…The board, as the governing body, has the ultimate fiduciary responsibility for the integrity of the financial statements” (Scott, 2013, p. 118).  </a:t>
            </a:r>
          </a:p>
          <a:p>
            <a:pPr marL="0" indent="0">
              <a:buSzTx/>
              <a:buNone/>
            </a:pPr>
          </a:p>
          <a:p>
            <a:pPr marL="0" indent="0">
              <a:buSzTx/>
              <a:buNone/>
            </a:pPr>
          </a:p>
          <a:p>
            <a:pPr marL="0" indent="0">
              <a:buSzTx/>
              <a:buNone/>
            </a:pPr>
          </a:p>
          <a:p>
            <a:pPr/>
            <a:r>
              <a:t>[Source: Scott, L. (2013). </a:t>
            </a:r>
            <a:r>
              <a:rPr i="1"/>
              <a:t>From passion to execution: How to grow and start an effective non-profit organization. </a:t>
            </a:r>
            <a:r>
              <a:t>Boston, MA: Cengage.]</a:t>
            </a:r>
          </a:p>
        </p:txBody>
      </p:sp>
    </p:spTree>
  </p:cSld>
  <p:clrMapOvr>
    <a:masterClrMapping/>
  </p:clrMapOvr>
  <p:transition xmlns:p14="http://schemas.microsoft.com/office/powerpoint/2010/main" spd="med" advClick="1" p14:dur="1000"/>
</p:sld>
</file>

<file path=ppt/slides/slide8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5" name="Shape 335"/>
          <p:cNvSpPr/>
          <p:nvPr>
            <p:ph type="title"/>
          </p:nvPr>
        </p:nvSpPr>
        <p:spPr>
          <a:xfrm>
            <a:off x="838200" y="365125"/>
            <a:ext cx="10515600" cy="1325563"/>
          </a:xfrm>
          <a:prstGeom prst="rect">
            <a:avLst/>
          </a:prstGeom>
          <a:solidFill>
            <a:srgbClr val="FFE699"/>
          </a:solidFill>
        </p:spPr>
        <p:txBody>
          <a:bodyPr/>
          <a:lstStyle/>
          <a:p>
            <a:pPr/>
            <a:r>
              <a:t>                  Conflict of Interest Policy:</a:t>
            </a:r>
          </a:p>
        </p:txBody>
      </p:sp>
      <p:sp>
        <p:nvSpPr>
          <p:cNvPr id="336" name="Shape 336"/>
          <p:cNvSpPr/>
          <p:nvPr>
            <p:ph type="body" idx="1"/>
          </p:nvPr>
        </p:nvSpPr>
        <p:spPr>
          <a:xfrm>
            <a:off x="838200" y="1825625"/>
            <a:ext cx="10515600" cy="4351338"/>
          </a:xfrm>
          <a:prstGeom prst="rect">
            <a:avLst/>
          </a:prstGeom>
          <a:solidFill>
            <a:srgbClr val="FFF2CC"/>
          </a:solidFill>
        </p:spPr>
        <p:txBody>
          <a:bodyPr/>
          <a:lstStyle/>
          <a:p>
            <a:pPr>
              <a:lnSpc>
                <a:spcPct val="81000"/>
              </a:lnSpc>
            </a:pPr>
          </a:p>
          <a:p>
            <a:pPr>
              <a:lnSpc>
                <a:spcPct val="81000"/>
              </a:lnSpc>
            </a:pPr>
            <a:r>
              <a:t>A conflict of interest policy states that “(n)o member of (an) organization (ex. director, employee, volunteer, board member, or relative thereof) shall derive any personal profit or gain, directly or indirectly, by reason of his or her participation in the organization” (Scott, 2013, p. 93). </a:t>
            </a:r>
          </a:p>
          <a:p>
            <a:pPr>
              <a:lnSpc>
                <a:spcPct val="81000"/>
              </a:lnSpc>
            </a:pPr>
          </a:p>
          <a:p>
            <a:pPr>
              <a:lnSpc>
                <a:spcPct val="81000"/>
              </a:lnSpc>
            </a:pPr>
          </a:p>
          <a:p>
            <a:pPr>
              <a:lnSpc>
                <a:spcPct val="81000"/>
              </a:lnSpc>
            </a:pPr>
            <a:r>
              <a:t>[Source: Scott, L. (2013). </a:t>
            </a:r>
            <a:r>
              <a:rPr i="1"/>
              <a:t>From passion to execution: How to grow and start an effective non-profit organization. </a:t>
            </a:r>
            <a:r>
              <a:t>Boston, MA: Cengage.]</a:t>
            </a:r>
          </a:p>
        </p:txBody>
      </p:sp>
    </p:spTree>
  </p:cSld>
  <p:clrMapOvr>
    <a:masterClrMapping/>
  </p:clrMapOvr>
  <p:transition xmlns:p14="http://schemas.microsoft.com/office/powerpoint/2010/main" spd="med" advClick="1" p14:dur="1000"/>
</p:sld>
</file>

<file path=ppt/slides/slide8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8" name="Shape 338"/>
          <p:cNvSpPr/>
          <p:nvPr>
            <p:ph type="title"/>
          </p:nvPr>
        </p:nvSpPr>
        <p:spPr>
          <a:xfrm>
            <a:off x="0" y="0"/>
            <a:ext cx="12192000" cy="1199408"/>
          </a:xfrm>
          <a:prstGeom prst="rect">
            <a:avLst/>
          </a:prstGeom>
          <a:solidFill>
            <a:srgbClr val="FFE699"/>
          </a:solidFill>
        </p:spPr>
        <p:txBody>
          <a:bodyPr/>
          <a:lstStyle/>
          <a:p>
            <a:pPr/>
            <a:r>
              <a:t>                    Sample Conflict of Interest Policy:</a:t>
            </a:r>
          </a:p>
        </p:txBody>
      </p:sp>
      <p:sp>
        <p:nvSpPr>
          <p:cNvPr id="339" name="Shape 339"/>
          <p:cNvSpPr/>
          <p:nvPr>
            <p:ph type="body" idx="1"/>
          </p:nvPr>
        </p:nvSpPr>
        <p:spPr>
          <a:xfrm>
            <a:off x="1" y="1199408"/>
            <a:ext cx="12192001" cy="5658592"/>
          </a:xfrm>
          <a:prstGeom prst="rect">
            <a:avLst/>
          </a:prstGeom>
          <a:solidFill>
            <a:srgbClr val="FFF2CC"/>
          </a:solidFill>
        </p:spPr>
        <p:txBody>
          <a:bodyPr/>
          <a:lstStyle/>
          <a:p>
            <a:pPr marL="0" indent="0" defTabSz="822959">
              <a:lnSpc>
                <a:spcPct val="72000"/>
              </a:lnSpc>
              <a:spcBef>
                <a:spcPts val="900"/>
              </a:spcBef>
              <a:buSzTx/>
              <a:buNone/>
              <a:defRPr b="1" sz="1170"/>
            </a:pPr>
          </a:p>
          <a:p>
            <a:pPr marL="205739" indent="-205739" defTabSz="822959">
              <a:lnSpc>
                <a:spcPct val="72000"/>
              </a:lnSpc>
              <a:spcBef>
                <a:spcPts val="900"/>
              </a:spcBef>
              <a:defRPr sz="1529"/>
            </a:pPr>
            <a:r>
              <a:t>“The standard of behavior at the ____ Organization is that all staff, volunteers, and board members scrupulously avoid conflicts of interest between the interests of the ____ Organization on one hand, and personal, professional, and business interests on the other. This includes avoiding potential and actual conflicts of interest, as well as perceptions of conflicts of interest.</a:t>
            </a:r>
            <a:endParaRPr sz="1170"/>
          </a:p>
          <a:p>
            <a:pPr marL="205739" indent="-205739" defTabSz="822959">
              <a:lnSpc>
                <a:spcPct val="72000"/>
              </a:lnSpc>
              <a:spcBef>
                <a:spcPts val="900"/>
              </a:spcBef>
              <a:defRPr sz="1529"/>
            </a:pPr>
            <a:r>
              <a:t>I understand that the purposes of this policy are to protect the integrity of the ____ Organization's decision-making process, to enable our constituencies to have confidence in our integrity, and to protect the integrity and reputations of volunteers, staff and board members. Upon or before election, hiring or appointment, I will make a full, written disclosure of interests, relationships, and holdings that could potentially result in a conflict of interest. This written disclosure will be kept on file and I will update it as appropriate. I understand that the purposes of this policy are to protect the integrity of the ____ Organization's decision-making process, to enable our constituencies to have confidence in our integrity, and to protect the integrity and reputations of volunteers, staff and board members. Upon or before election, hiring or appointment, I will make a full, written disclosure of interests, relationships, and holdings that could potentially result in a conflict of interest. This written disclosure will be kept on file and I will update it as appropriate.</a:t>
            </a:r>
            <a:endParaRPr sz="1170"/>
          </a:p>
          <a:p>
            <a:pPr marL="205739" indent="-205739" defTabSz="822959">
              <a:lnSpc>
                <a:spcPct val="72000"/>
              </a:lnSpc>
              <a:spcBef>
                <a:spcPts val="900"/>
              </a:spcBef>
              <a:defRPr sz="1529"/>
            </a:pPr>
            <a:r>
              <a:t>In the course of meetings or activities, I will disclose any interests in a transaction or decision where I (including my business or other nonprofit affiliations), my family and/or my significant other, employer, or close associates will receive a benefit or gain. After disclosure, I understand that I will be asked to leave the room for the discussion and will not be permitted to vote on the question.</a:t>
            </a:r>
            <a:endParaRPr sz="1170"/>
          </a:p>
          <a:p>
            <a:pPr marL="205739" indent="-205739" defTabSz="822959">
              <a:lnSpc>
                <a:spcPct val="72000"/>
              </a:lnSpc>
              <a:spcBef>
                <a:spcPts val="900"/>
              </a:spcBef>
              <a:defRPr sz="3239"/>
            </a:pPr>
          </a:p>
          <a:p>
            <a:pPr marL="205739" indent="-205739" defTabSz="822959">
              <a:lnSpc>
                <a:spcPct val="72000"/>
              </a:lnSpc>
              <a:spcBef>
                <a:spcPts val="900"/>
              </a:spcBef>
              <a:defRPr sz="1529"/>
            </a:pPr>
            <a:r>
              <a:t>I understand that this policy is meant to supplement good judgment, and I will respect its spirit as well as its wording.”</a:t>
            </a:r>
            <a:endParaRPr sz="1170"/>
          </a:p>
          <a:p>
            <a:pPr marL="205739" indent="-205739" defTabSz="822959">
              <a:lnSpc>
                <a:spcPct val="72000"/>
              </a:lnSpc>
              <a:spcBef>
                <a:spcPts val="900"/>
              </a:spcBef>
              <a:defRPr sz="3239"/>
            </a:pPr>
          </a:p>
          <a:p>
            <a:pPr marL="205739" indent="-205739" defTabSz="822959">
              <a:lnSpc>
                <a:spcPct val="72000"/>
              </a:lnSpc>
              <a:spcBef>
                <a:spcPts val="900"/>
              </a:spcBef>
              <a:defRPr sz="1529"/>
            </a:pPr>
            <a:r>
              <a:t>Signed: _________________________Date: _______________</a:t>
            </a:r>
            <a:endParaRPr sz="1170"/>
          </a:p>
          <a:p>
            <a:pPr marL="205739" indent="-205739" defTabSz="822959">
              <a:lnSpc>
                <a:spcPct val="72000"/>
              </a:lnSpc>
              <a:spcBef>
                <a:spcPts val="900"/>
              </a:spcBef>
              <a:defRPr sz="1170"/>
            </a:pPr>
          </a:p>
          <a:p>
            <a:pPr marL="205739" indent="-205739" defTabSz="822959">
              <a:lnSpc>
                <a:spcPct val="72000"/>
              </a:lnSpc>
              <a:spcBef>
                <a:spcPts val="900"/>
              </a:spcBef>
              <a:defRPr sz="1170"/>
            </a:pPr>
            <a:r>
              <a:t>“This section on conflict of interest is taken from "Boardroom Dancing", a handbook for nonprofit boards written by Jan Masaoka and Jude Kaye of CompassPoint Nonprofit Services, available February 2000.”</a:t>
            </a:r>
          </a:p>
          <a:p>
            <a:pPr marL="205739" indent="-205739" defTabSz="822959">
              <a:lnSpc>
                <a:spcPct val="72000"/>
              </a:lnSpc>
              <a:spcBef>
                <a:spcPts val="900"/>
              </a:spcBef>
              <a:defRPr sz="1170"/>
            </a:pPr>
          </a:p>
          <a:p>
            <a:pPr marL="205739" indent="-205739" defTabSz="822959">
              <a:lnSpc>
                <a:spcPct val="72000"/>
              </a:lnSpc>
              <a:spcBef>
                <a:spcPts val="900"/>
              </a:spcBef>
              <a:defRPr sz="1170"/>
            </a:pPr>
            <a:r>
              <a:t>[Source: </a:t>
            </a:r>
            <a:r>
              <a:rPr u="sng">
                <a:solidFill>
                  <a:srgbClr val="0563C1"/>
                </a:solidFill>
                <a:uFill>
                  <a:solidFill>
                    <a:srgbClr val="0563C1"/>
                  </a:solidFill>
                </a:uFill>
                <a:hlinkClick r:id="rId2" invalidUrl="" action="" tgtFrame="" tooltip="" history="1" highlightClick="0" endSnd="0"/>
              </a:rPr>
              <a:t>http://www.compasspoint.org/board-cafe/sample-conflict-interest-policy</a:t>
            </a:r>
            <a:r>
              <a:t>.]</a:t>
            </a:r>
          </a:p>
        </p:txBody>
      </p:sp>
    </p:spTree>
  </p:cSld>
  <p:clrMapOvr>
    <a:masterClrMapping/>
  </p:clrMapOvr>
  <p:transition xmlns:p14="http://schemas.microsoft.com/office/powerpoint/2010/main" spd="med" advClick="1" p14:dur="1000"/>
</p:sld>
</file>

<file path=ppt/slides/slide9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1" name="Shape 341"/>
          <p:cNvSpPr/>
          <p:nvPr>
            <p:ph type="title"/>
          </p:nvPr>
        </p:nvSpPr>
        <p:spPr>
          <a:xfrm>
            <a:off x="838200" y="365125"/>
            <a:ext cx="10515600" cy="1325563"/>
          </a:xfrm>
          <a:prstGeom prst="rect">
            <a:avLst/>
          </a:prstGeom>
          <a:solidFill>
            <a:srgbClr val="FFE699"/>
          </a:solidFill>
        </p:spPr>
        <p:txBody>
          <a:bodyPr/>
          <a:lstStyle/>
          <a:p>
            <a:pPr/>
            <a:r>
              <a:t>                       Whistleblower Policy:</a:t>
            </a:r>
          </a:p>
        </p:txBody>
      </p:sp>
      <p:sp>
        <p:nvSpPr>
          <p:cNvPr id="342" name="Shape 342"/>
          <p:cNvSpPr/>
          <p:nvPr>
            <p:ph type="body" idx="1"/>
          </p:nvPr>
        </p:nvSpPr>
        <p:spPr>
          <a:xfrm>
            <a:off x="838200" y="1825625"/>
            <a:ext cx="10515600" cy="4351338"/>
          </a:xfrm>
          <a:prstGeom prst="rect">
            <a:avLst/>
          </a:prstGeom>
          <a:solidFill>
            <a:srgbClr val="FFF2CC"/>
          </a:solidFill>
        </p:spPr>
        <p:txBody>
          <a:bodyPr/>
          <a:lstStyle/>
          <a:p>
            <a:pPr>
              <a:lnSpc>
                <a:spcPct val="81000"/>
              </a:lnSpc>
              <a:defRPr sz="2500"/>
            </a:pPr>
          </a:p>
          <a:p>
            <a:pPr>
              <a:lnSpc>
                <a:spcPct val="81000"/>
              </a:lnSpc>
              <a:defRPr sz="2500"/>
            </a:pPr>
            <a:r>
              <a:t>“In addition to a conflicts of interest policy, SOX also requires that corporations have a written whistleblower protection policy that discourages the criminal act of retaliation in response to a whistleblower’s complaint” (Scott, 2013, p. 94). </a:t>
            </a:r>
          </a:p>
          <a:p>
            <a:pPr>
              <a:lnSpc>
                <a:spcPct val="81000"/>
              </a:lnSpc>
              <a:defRPr sz="2500"/>
            </a:pPr>
          </a:p>
          <a:p>
            <a:pPr>
              <a:lnSpc>
                <a:spcPct val="81000"/>
              </a:lnSpc>
              <a:defRPr sz="2500"/>
            </a:pPr>
            <a:r>
              <a:t>See Scott (2013) p. 95 for sample policy.</a:t>
            </a:r>
          </a:p>
          <a:p>
            <a:pPr>
              <a:lnSpc>
                <a:spcPct val="81000"/>
              </a:lnSpc>
              <a:defRPr sz="2500"/>
            </a:pPr>
          </a:p>
          <a:p>
            <a:pPr>
              <a:lnSpc>
                <a:spcPct val="81000"/>
              </a:lnSpc>
              <a:defRPr sz="2500"/>
            </a:pPr>
          </a:p>
          <a:p>
            <a:pPr>
              <a:lnSpc>
                <a:spcPct val="81000"/>
              </a:lnSpc>
              <a:defRPr sz="2500"/>
            </a:pPr>
            <a:r>
              <a:t>[Source: Scott, L. (2013). </a:t>
            </a:r>
            <a:r>
              <a:rPr i="1"/>
              <a:t>From passion to execution: How to grow and start an effective non-profit organization. </a:t>
            </a:r>
            <a:r>
              <a:t>Boston, MA: Cengage.]</a:t>
            </a:r>
          </a:p>
        </p:txBody>
      </p:sp>
    </p:spTree>
  </p:cSld>
  <p:clrMapOvr>
    <a:masterClrMapping/>
  </p:clrMapOvr>
  <p:transition xmlns:p14="http://schemas.microsoft.com/office/powerpoint/2010/main" spd="med" advClick="1" p14:dur="1000"/>
</p:sld>
</file>

<file path=ppt/slides/slide9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4" name="Shape 344"/>
          <p:cNvSpPr/>
          <p:nvPr>
            <p:ph type="title"/>
          </p:nvPr>
        </p:nvSpPr>
        <p:spPr>
          <a:xfrm>
            <a:off x="838200" y="365125"/>
            <a:ext cx="10515600" cy="1325563"/>
          </a:xfrm>
          <a:prstGeom prst="rect">
            <a:avLst/>
          </a:prstGeom>
          <a:solidFill>
            <a:srgbClr val="FFE699"/>
          </a:solidFill>
        </p:spPr>
        <p:txBody>
          <a:bodyPr/>
          <a:lstStyle/>
          <a:p>
            <a:pPr/>
            <a:r>
              <a:t>                             IRS Form 990:</a:t>
            </a:r>
          </a:p>
        </p:txBody>
      </p:sp>
      <p:sp>
        <p:nvSpPr>
          <p:cNvPr id="345" name="Shape 345"/>
          <p:cNvSpPr/>
          <p:nvPr>
            <p:ph type="body" idx="1"/>
          </p:nvPr>
        </p:nvSpPr>
        <p:spPr>
          <a:xfrm>
            <a:off x="838200" y="1825625"/>
            <a:ext cx="10515600" cy="4351338"/>
          </a:xfrm>
          <a:prstGeom prst="rect">
            <a:avLst/>
          </a:prstGeom>
          <a:solidFill>
            <a:srgbClr val="FFF2CC"/>
          </a:solidFill>
        </p:spPr>
        <p:txBody>
          <a:bodyPr/>
          <a:lstStyle/>
          <a:p>
            <a:pPr>
              <a:lnSpc>
                <a:spcPct val="72000"/>
              </a:lnSpc>
              <a:defRPr sz="2500"/>
            </a:pPr>
          </a:p>
          <a:p>
            <a:pPr>
              <a:lnSpc>
                <a:spcPct val="72000"/>
              </a:lnSpc>
              <a:defRPr sz="2500"/>
            </a:pPr>
            <a:r>
              <a:t>According to Scott (2013), the accounting firm conducting the audit may also assist the organization in preparing/submitting IRS Form 990.</a:t>
            </a:r>
          </a:p>
          <a:p>
            <a:pPr>
              <a:lnSpc>
                <a:spcPct val="72000"/>
              </a:lnSpc>
              <a:defRPr sz="2500"/>
            </a:pPr>
          </a:p>
          <a:p>
            <a:pPr>
              <a:lnSpc>
                <a:spcPct val="72000"/>
              </a:lnSpc>
              <a:defRPr sz="2500"/>
            </a:pPr>
            <a:r>
              <a:t>The board should review/be familiar with the form’s contents.</a:t>
            </a:r>
          </a:p>
          <a:p>
            <a:pPr>
              <a:lnSpc>
                <a:spcPct val="72000"/>
              </a:lnSpc>
              <a:defRPr sz="2500"/>
            </a:pPr>
          </a:p>
          <a:p>
            <a:pPr>
              <a:lnSpc>
                <a:spcPct val="72000"/>
              </a:lnSpc>
              <a:defRPr sz="2500"/>
            </a:pPr>
            <a:r>
              <a:t>For transparency purposes, Form 990s are posted online/accessible to the public. </a:t>
            </a:r>
          </a:p>
          <a:p>
            <a:pPr>
              <a:lnSpc>
                <a:spcPct val="72000"/>
              </a:lnSpc>
              <a:defRPr sz="2500"/>
            </a:pPr>
          </a:p>
          <a:p>
            <a:pPr>
              <a:lnSpc>
                <a:spcPct val="72000"/>
              </a:lnSpc>
              <a:defRPr sz="2500"/>
            </a:pPr>
            <a:r>
              <a:t>[Source: Scott, L. (2013). </a:t>
            </a:r>
            <a:r>
              <a:rPr i="1"/>
              <a:t>From passion to execution: How to grow and start an effective non-profit organization. </a:t>
            </a:r>
            <a:r>
              <a:t>Boston, MA: Cengage.]</a:t>
            </a:r>
          </a:p>
        </p:txBody>
      </p:sp>
    </p:spTree>
  </p:cSld>
  <p:clrMapOvr>
    <a:masterClrMapping/>
  </p:clrMapOvr>
  <p:transition xmlns:p14="http://schemas.microsoft.com/office/powerpoint/2010/main" spd="med" advClick="1" p14:dur="1000"/>
</p:sld>
</file>

<file path=ppt/slides/slide9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7" name="Shape 347"/>
          <p:cNvSpPr/>
          <p:nvPr>
            <p:ph type="ctrTitle"/>
          </p:nvPr>
        </p:nvSpPr>
        <p:spPr>
          <a:xfrm>
            <a:off x="1524000" y="2279373"/>
            <a:ext cx="9144000" cy="1230590"/>
          </a:xfrm>
          <a:prstGeom prst="rect">
            <a:avLst/>
          </a:prstGeom>
          <a:solidFill>
            <a:srgbClr val="FFE699"/>
          </a:solidFill>
        </p:spPr>
        <p:txBody>
          <a:bodyPr/>
          <a:lstStyle/>
          <a:p>
            <a:pPr/>
            <a:r>
              <a:t>Budgeting Basics:</a:t>
            </a:r>
          </a:p>
        </p:txBody>
      </p:sp>
    </p:spTree>
  </p:cSld>
  <p:clrMapOvr>
    <a:masterClrMapping/>
  </p:clrMapOvr>
  <p:transition xmlns:p14="http://schemas.microsoft.com/office/powerpoint/2010/main" spd="med" advClick="1" p14:dur="1000"/>
</p:sld>
</file>

<file path=ppt/slides/slide9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9" name="Shape 349"/>
          <p:cNvSpPr/>
          <p:nvPr>
            <p:ph type="title"/>
          </p:nvPr>
        </p:nvSpPr>
        <p:spPr>
          <a:xfrm>
            <a:off x="838200" y="365125"/>
            <a:ext cx="10515600" cy="1325563"/>
          </a:xfrm>
          <a:prstGeom prst="rect">
            <a:avLst/>
          </a:prstGeom>
          <a:solidFill>
            <a:srgbClr val="FFE699"/>
          </a:solidFill>
        </p:spPr>
        <p:txBody>
          <a:bodyPr/>
          <a:lstStyle/>
          <a:p>
            <a:pPr/>
            <a:r>
              <a:t>                            Glossary of Terms:</a:t>
            </a:r>
          </a:p>
        </p:txBody>
      </p:sp>
      <p:sp>
        <p:nvSpPr>
          <p:cNvPr id="350" name="Shape 350"/>
          <p:cNvSpPr/>
          <p:nvPr>
            <p:ph type="body" idx="1"/>
          </p:nvPr>
        </p:nvSpPr>
        <p:spPr>
          <a:xfrm>
            <a:off x="838200" y="1825623"/>
            <a:ext cx="10515600" cy="4867278"/>
          </a:xfrm>
          <a:prstGeom prst="rect">
            <a:avLst/>
          </a:prstGeom>
          <a:solidFill>
            <a:srgbClr val="FFF2CC"/>
          </a:solidFill>
        </p:spPr>
        <p:txBody>
          <a:bodyPr/>
          <a:lstStyle/>
          <a:p>
            <a:pPr>
              <a:lnSpc>
                <a:spcPct val="72000"/>
              </a:lnSpc>
              <a:defRPr sz="2100"/>
            </a:pPr>
          </a:p>
          <a:p>
            <a:pPr>
              <a:lnSpc>
                <a:spcPct val="72000"/>
              </a:lnSpc>
              <a:defRPr sz="2100"/>
            </a:pPr>
            <a:r>
              <a:t>Direct costs/line item expenses: Necessary project/program costs (ex. the dollar amounts requested for a given project/program, including direct services staff salaries, fringe benefits, travel, materials, supplies, contractual services, and equipment, etc.). </a:t>
            </a:r>
          </a:p>
          <a:p>
            <a:pPr>
              <a:lnSpc>
                <a:spcPct val="72000"/>
              </a:lnSpc>
              <a:defRPr sz="2100"/>
            </a:pPr>
          </a:p>
          <a:p>
            <a:pPr>
              <a:lnSpc>
                <a:spcPct val="72000"/>
              </a:lnSpc>
              <a:defRPr sz="2100"/>
            </a:pPr>
            <a:r>
              <a:t>Overhead: Indirect costs necessary for implementing a particular project/program (ex. a percentage of an administrative/accounting staff member’s salary or operating expenses such as rent and electricity, etc.). </a:t>
            </a:r>
          </a:p>
          <a:p>
            <a:pPr>
              <a:lnSpc>
                <a:spcPct val="72000"/>
              </a:lnSpc>
              <a:defRPr sz="2100"/>
            </a:pPr>
          </a:p>
          <a:p>
            <a:pPr>
              <a:lnSpc>
                <a:spcPct val="72000"/>
              </a:lnSpc>
              <a:defRPr sz="2100"/>
            </a:pPr>
            <a:r>
              <a:t>Income/revenue: Project/program funding sources (ex. foundations, government funders, etc.)</a:t>
            </a:r>
          </a:p>
          <a:p>
            <a:pPr marL="0" indent="0">
              <a:lnSpc>
                <a:spcPct val="72000"/>
              </a:lnSpc>
              <a:buSzTx/>
              <a:buNone/>
              <a:defRPr sz="2100"/>
            </a:pPr>
          </a:p>
          <a:p>
            <a:pPr>
              <a:lnSpc>
                <a:spcPct val="72000"/>
              </a:lnSpc>
              <a:defRPr sz="2100"/>
            </a:pPr>
            <a:r>
              <a:t>[Source: Foundation Center. (n.d.). </a:t>
            </a:r>
            <a:r>
              <a:rPr i="1"/>
              <a:t>Proposal budgeting basics</a:t>
            </a:r>
            <a:r>
              <a:t>. Online tutorial available at: </a:t>
            </a:r>
            <a:r>
              <a:rPr u="sng">
                <a:solidFill>
                  <a:srgbClr val="0563C1"/>
                </a:solidFill>
                <a:uFill>
                  <a:solidFill>
                    <a:srgbClr val="0563C1"/>
                  </a:solidFill>
                </a:uFill>
                <a:hlinkClick r:id="rId2" invalidUrl="" action="" tgtFrame="" tooltip="" history="1" highlightClick="0" endSnd="0"/>
              </a:rPr>
              <a:t>http://foundationcenter.org/getstarted/tutorials/prop_budgt/pbb_element.html</a:t>
            </a:r>
            <a:r>
              <a:t>.]</a:t>
            </a:r>
          </a:p>
        </p:txBody>
      </p:sp>
    </p:spTree>
  </p:cSld>
  <p:clrMapOvr>
    <a:masterClrMapping/>
  </p:clrMapOvr>
  <p:transition xmlns:p14="http://schemas.microsoft.com/office/powerpoint/2010/main" spd="med" advClick="1" p14:dur="1000"/>
</p:sld>
</file>

<file path=ppt/slides/slide9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2" name="Shape 352"/>
          <p:cNvSpPr/>
          <p:nvPr>
            <p:ph type="title"/>
          </p:nvPr>
        </p:nvSpPr>
        <p:spPr>
          <a:xfrm>
            <a:off x="838200" y="365125"/>
            <a:ext cx="10515600" cy="1325563"/>
          </a:xfrm>
          <a:prstGeom prst="rect">
            <a:avLst/>
          </a:prstGeom>
          <a:solidFill>
            <a:srgbClr val="FFE699"/>
          </a:solidFill>
        </p:spPr>
        <p:txBody>
          <a:bodyPr/>
          <a:lstStyle/>
          <a:p>
            <a:pPr/>
            <a:r>
              <a:t>                           Personnel Costs:</a:t>
            </a:r>
          </a:p>
        </p:txBody>
      </p:sp>
      <p:sp>
        <p:nvSpPr>
          <p:cNvPr id="353" name="Shape 353"/>
          <p:cNvSpPr/>
          <p:nvPr>
            <p:ph type="body" idx="1"/>
          </p:nvPr>
        </p:nvSpPr>
        <p:spPr>
          <a:xfrm>
            <a:off x="838200" y="1825624"/>
            <a:ext cx="10515600" cy="4722660"/>
          </a:xfrm>
          <a:prstGeom prst="rect">
            <a:avLst/>
          </a:prstGeom>
          <a:solidFill>
            <a:srgbClr val="FFF2CC"/>
          </a:solidFill>
        </p:spPr>
        <p:txBody>
          <a:bodyPr/>
          <a:lstStyle/>
          <a:p>
            <a:pPr>
              <a:lnSpc>
                <a:spcPct val="72000"/>
              </a:lnSpc>
              <a:defRPr sz="2500"/>
            </a:pPr>
          </a:p>
          <a:p>
            <a:pPr>
              <a:lnSpc>
                <a:spcPct val="72000"/>
              </a:lnSpc>
              <a:defRPr sz="2500"/>
            </a:pPr>
            <a:r>
              <a:t>Personnel is a direct cost category referring to all paid staff, volunteers, and collaborating partners on a particular project. </a:t>
            </a:r>
          </a:p>
          <a:p>
            <a:pPr>
              <a:lnSpc>
                <a:spcPct val="72000"/>
              </a:lnSpc>
              <a:defRPr sz="2500"/>
            </a:pPr>
          </a:p>
          <a:p>
            <a:pPr>
              <a:lnSpc>
                <a:spcPct val="72000"/>
              </a:lnSpc>
              <a:defRPr sz="2500"/>
            </a:pPr>
            <a:r>
              <a:t>It factors in not only salaries/wages and benefits but also in-kind contributions.</a:t>
            </a:r>
          </a:p>
          <a:p>
            <a:pPr>
              <a:lnSpc>
                <a:spcPct val="72000"/>
              </a:lnSpc>
              <a:defRPr sz="2500"/>
            </a:pPr>
          </a:p>
          <a:p>
            <a:pPr>
              <a:lnSpc>
                <a:spcPct val="72000"/>
              </a:lnSpc>
              <a:defRPr sz="2500"/>
            </a:pPr>
            <a:r>
              <a:t>“’In-kind’ is the fair market value of personnel, goods, and services contributed to the operation of the project.” </a:t>
            </a:r>
          </a:p>
          <a:p>
            <a:pPr>
              <a:lnSpc>
                <a:spcPct val="72000"/>
              </a:lnSpc>
              <a:defRPr sz="2500"/>
            </a:pPr>
          </a:p>
          <a:p>
            <a:pPr>
              <a:lnSpc>
                <a:spcPct val="72000"/>
              </a:lnSpc>
              <a:defRPr sz="2500"/>
            </a:pPr>
            <a:r>
              <a:t>[Source: Quick, J.A. and New, C.C. (2001). </a:t>
            </a:r>
            <a:r>
              <a:rPr i="1"/>
              <a:t>Grant seekers’ budget toolkit. </a:t>
            </a:r>
            <a:r>
              <a:t>New York: John Wiley &amp; Sons, Inc.]</a:t>
            </a:r>
          </a:p>
          <a:p>
            <a:pPr marL="0" indent="0">
              <a:lnSpc>
                <a:spcPct val="72000"/>
              </a:lnSpc>
              <a:buSzTx/>
              <a:buNone/>
              <a:defRPr sz="2500"/>
            </a:pPr>
            <a:r>
              <a:t> </a:t>
            </a:r>
          </a:p>
        </p:txBody>
      </p:sp>
    </p:spTree>
  </p:cSld>
  <p:clrMapOvr>
    <a:masterClrMapping/>
  </p:clrMapOvr>
  <p:transition xmlns:p14="http://schemas.microsoft.com/office/powerpoint/2010/main" spd="med" advClick="1" p14:dur="1000"/>
</p:sld>
</file>

<file path=ppt/slides/slide9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5" name="Shape 355"/>
          <p:cNvSpPr/>
          <p:nvPr>
            <p:ph type="title"/>
          </p:nvPr>
        </p:nvSpPr>
        <p:spPr>
          <a:xfrm>
            <a:off x="838200" y="365125"/>
            <a:ext cx="10515600" cy="1325563"/>
          </a:xfrm>
          <a:prstGeom prst="rect">
            <a:avLst/>
          </a:prstGeom>
          <a:solidFill>
            <a:srgbClr val="FFE699"/>
          </a:solidFill>
        </p:spPr>
        <p:txBody>
          <a:bodyPr/>
          <a:lstStyle/>
          <a:p>
            <a:pPr/>
            <a:r>
              <a:t>                              Fringe Benefits:</a:t>
            </a:r>
          </a:p>
        </p:txBody>
      </p:sp>
      <p:sp>
        <p:nvSpPr>
          <p:cNvPr id="356" name="Shape 356"/>
          <p:cNvSpPr/>
          <p:nvPr>
            <p:ph type="body" idx="1"/>
          </p:nvPr>
        </p:nvSpPr>
        <p:spPr>
          <a:xfrm>
            <a:off x="838200" y="1825624"/>
            <a:ext cx="10515600" cy="4561730"/>
          </a:xfrm>
          <a:prstGeom prst="rect">
            <a:avLst/>
          </a:prstGeom>
          <a:solidFill>
            <a:srgbClr val="FFF2CC"/>
          </a:solidFill>
        </p:spPr>
        <p:txBody>
          <a:bodyPr/>
          <a:lstStyle/>
          <a:p>
            <a:pPr marL="219455" indent="-219455" defTabSz="877823">
              <a:lnSpc>
                <a:spcPct val="72000"/>
              </a:lnSpc>
              <a:spcBef>
                <a:spcPts val="900"/>
              </a:spcBef>
              <a:defRPr sz="3072"/>
            </a:pPr>
          </a:p>
          <a:p>
            <a:pPr marL="219455" indent="-219455" defTabSz="877823">
              <a:lnSpc>
                <a:spcPct val="72000"/>
              </a:lnSpc>
              <a:spcBef>
                <a:spcPts val="900"/>
              </a:spcBef>
              <a:defRPr sz="1919"/>
            </a:pPr>
            <a:r>
              <a:t>Federal Insurance Contributions Act (FICA)</a:t>
            </a:r>
            <a:endParaRPr sz="1632"/>
          </a:p>
          <a:p>
            <a:pPr lvl="1" marL="658368" indent="-219455" defTabSz="877823">
              <a:lnSpc>
                <a:spcPct val="72000"/>
              </a:lnSpc>
              <a:spcBef>
                <a:spcPts val="400"/>
              </a:spcBef>
              <a:defRPr sz="1919"/>
            </a:pPr>
            <a:r>
              <a:t>Social Security</a:t>
            </a:r>
            <a:endParaRPr sz="1440"/>
          </a:p>
          <a:p>
            <a:pPr lvl="1" marL="658368" indent="-219455" defTabSz="877823">
              <a:lnSpc>
                <a:spcPct val="72000"/>
              </a:lnSpc>
              <a:spcBef>
                <a:spcPts val="400"/>
              </a:spcBef>
              <a:defRPr sz="1919"/>
            </a:pPr>
            <a:r>
              <a:t>Medicare</a:t>
            </a:r>
            <a:endParaRPr sz="1440"/>
          </a:p>
          <a:p>
            <a:pPr marL="219455" indent="-219455" defTabSz="877823">
              <a:lnSpc>
                <a:spcPct val="72000"/>
              </a:lnSpc>
              <a:spcBef>
                <a:spcPts val="900"/>
              </a:spcBef>
              <a:defRPr sz="1919"/>
            </a:pPr>
            <a:r>
              <a:t>State Unemployment Insurance (SUTA)</a:t>
            </a:r>
            <a:endParaRPr sz="1632"/>
          </a:p>
          <a:p>
            <a:pPr marL="219455" indent="-219455" defTabSz="877823">
              <a:lnSpc>
                <a:spcPct val="72000"/>
              </a:lnSpc>
              <a:spcBef>
                <a:spcPts val="900"/>
              </a:spcBef>
              <a:defRPr sz="1919"/>
            </a:pPr>
            <a:r>
              <a:t>Federal Unemployment Insurance (FUTA)</a:t>
            </a:r>
            <a:endParaRPr sz="1632"/>
          </a:p>
          <a:p>
            <a:pPr marL="219455" indent="-219455" defTabSz="877823">
              <a:lnSpc>
                <a:spcPct val="72000"/>
              </a:lnSpc>
              <a:spcBef>
                <a:spcPts val="900"/>
              </a:spcBef>
              <a:defRPr sz="1919"/>
            </a:pPr>
            <a:r>
              <a:t>Worker’s Compensation Insurance</a:t>
            </a:r>
            <a:endParaRPr sz="1632"/>
          </a:p>
          <a:p>
            <a:pPr marL="219455" indent="-219455" defTabSz="877823">
              <a:lnSpc>
                <a:spcPct val="72000"/>
              </a:lnSpc>
              <a:spcBef>
                <a:spcPts val="900"/>
              </a:spcBef>
              <a:defRPr sz="1919"/>
            </a:pPr>
            <a:r>
              <a:t>Health Insurance</a:t>
            </a:r>
            <a:endParaRPr sz="1632"/>
          </a:p>
          <a:p>
            <a:pPr marL="219455" indent="-219455" defTabSz="877823">
              <a:lnSpc>
                <a:spcPct val="72000"/>
              </a:lnSpc>
              <a:spcBef>
                <a:spcPts val="900"/>
              </a:spcBef>
              <a:defRPr sz="1919"/>
            </a:pPr>
            <a:r>
              <a:t>Disability insurance</a:t>
            </a:r>
            <a:endParaRPr sz="1632"/>
          </a:p>
          <a:p>
            <a:pPr marL="219455" indent="-219455" defTabSz="877823">
              <a:lnSpc>
                <a:spcPct val="72000"/>
              </a:lnSpc>
              <a:spcBef>
                <a:spcPts val="900"/>
              </a:spcBef>
              <a:defRPr sz="1919"/>
            </a:pPr>
            <a:r>
              <a:t>Life Insurance</a:t>
            </a:r>
            <a:endParaRPr sz="1632"/>
          </a:p>
          <a:p>
            <a:pPr marL="219455" indent="-219455" defTabSz="877823">
              <a:lnSpc>
                <a:spcPct val="72000"/>
              </a:lnSpc>
              <a:spcBef>
                <a:spcPts val="900"/>
              </a:spcBef>
              <a:defRPr sz="1919"/>
            </a:pPr>
            <a:r>
              <a:t>Retirement</a:t>
            </a:r>
            <a:endParaRPr sz="1632"/>
          </a:p>
          <a:p>
            <a:pPr marL="0" indent="0" defTabSz="877823">
              <a:lnSpc>
                <a:spcPct val="72000"/>
              </a:lnSpc>
              <a:spcBef>
                <a:spcPts val="900"/>
              </a:spcBef>
              <a:buSzTx/>
              <a:buNone/>
              <a:defRPr sz="1632"/>
            </a:pPr>
          </a:p>
          <a:p>
            <a:pPr marL="219455" indent="-219455" defTabSz="877823">
              <a:lnSpc>
                <a:spcPct val="72000"/>
              </a:lnSpc>
              <a:spcBef>
                <a:spcPts val="900"/>
              </a:spcBef>
              <a:defRPr sz="1632"/>
            </a:pPr>
            <a:r>
              <a:t>[Source: Quick, J.A. and New, C.C. (2001). </a:t>
            </a:r>
            <a:r>
              <a:rPr i="1"/>
              <a:t>Grant seekers’ budget toolkit. </a:t>
            </a:r>
            <a:r>
              <a:t>New York: John Wiley &amp; Sons, Inc.]</a:t>
            </a:r>
          </a:p>
          <a:p>
            <a:pPr marL="0" indent="0" defTabSz="877823">
              <a:lnSpc>
                <a:spcPct val="72000"/>
              </a:lnSpc>
              <a:spcBef>
                <a:spcPts val="900"/>
              </a:spcBef>
              <a:buSzTx/>
              <a:buNone/>
              <a:defRPr sz="1632"/>
            </a:pPr>
            <a:r>
              <a:t> </a:t>
            </a:r>
          </a:p>
        </p:txBody>
      </p:sp>
    </p:spTree>
  </p:cSld>
  <p:clrMapOvr>
    <a:masterClrMapping/>
  </p:clrMapOvr>
  <p:transition xmlns:p14="http://schemas.microsoft.com/office/powerpoint/2010/main" spd="med" advClick="1" p14:dur="1000"/>
</p:sld>
</file>

<file path=ppt/slides/slide9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8" name="Shape 358"/>
          <p:cNvSpPr/>
          <p:nvPr>
            <p:ph type="title"/>
          </p:nvPr>
        </p:nvSpPr>
        <p:spPr>
          <a:xfrm>
            <a:off x="838200" y="365125"/>
            <a:ext cx="10515600" cy="1325563"/>
          </a:xfrm>
          <a:prstGeom prst="rect">
            <a:avLst/>
          </a:prstGeom>
          <a:solidFill>
            <a:srgbClr val="FFE699"/>
          </a:solidFill>
        </p:spPr>
        <p:txBody>
          <a:bodyPr/>
          <a:lstStyle/>
          <a:p>
            <a:pPr/>
            <a:r>
              <a:t>                              Fringe Benefits:</a:t>
            </a:r>
          </a:p>
        </p:txBody>
      </p:sp>
      <p:sp>
        <p:nvSpPr>
          <p:cNvPr id="359" name="Shape 359"/>
          <p:cNvSpPr/>
          <p:nvPr>
            <p:ph type="body" idx="1"/>
          </p:nvPr>
        </p:nvSpPr>
        <p:spPr>
          <a:xfrm>
            <a:off x="838200" y="1825624"/>
            <a:ext cx="10515600" cy="4561730"/>
          </a:xfrm>
          <a:prstGeom prst="rect">
            <a:avLst/>
          </a:prstGeom>
          <a:solidFill>
            <a:srgbClr val="FFF2CC"/>
          </a:solidFill>
        </p:spPr>
        <p:txBody>
          <a:bodyPr/>
          <a:lstStyle/>
          <a:p>
            <a:pPr marL="219455" indent="-219455" defTabSz="877823">
              <a:lnSpc>
                <a:spcPct val="72000"/>
              </a:lnSpc>
              <a:spcBef>
                <a:spcPts val="900"/>
              </a:spcBef>
              <a:defRPr sz="3072"/>
            </a:pPr>
          </a:p>
          <a:p>
            <a:pPr marL="219455" indent="-219455" defTabSz="877823">
              <a:lnSpc>
                <a:spcPct val="72000"/>
              </a:lnSpc>
              <a:spcBef>
                <a:spcPts val="900"/>
              </a:spcBef>
              <a:defRPr sz="1919"/>
            </a:pPr>
            <a:r>
              <a:t>Federal Insurance Contributions Act (FICA)</a:t>
            </a:r>
            <a:endParaRPr sz="1632"/>
          </a:p>
          <a:p>
            <a:pPr lvl="1" marL="658368" indent="-219455" defTabSz="877823">
              <a:lnSpc>
                <a:spcPct val="72000"/>
              </a:lnSpc>
              <a:spcBef>
                <a:spcPts val="400"/>
              </a:spcBef>
              <a:defRPr sz="1919"/>
            </a:pPr>
            <a:r>
              <a:t>Social Security</a:t>
            </a:r>
            <a:endParaRPr sz="1440"/>
          </a:p>
          <a:p>
            <a:pPr lvl="1" marL="658368" indent="-219455" defTabSz="877823">
              <a:lnSpc>
                <a:spcPct val="72000"/>
              </a:lnSpc>
              <a:spcBef>
                <a:spcPts val="400"/>
              </a:spcBef>
              <a:defRPr sz="1919"/>
            </a:pPr>
            <a:r>
              <a:t>Medicare</a:t>
            </a:r>
            <a:endParaRPr sz="1440"/>
          </a:p>
          <a:p>
            <a:pPr marL="219455" indent="-219455" defTabSz="877823">
              <a:lnSpc>
                <a:spcPct val="72000"/>
              </a:lnSpc>
              <a:spcBef>
                <a:spcPts val="900"/>
              </a:spcBef>
              <a:defRPr sz="1919"/>
            </a:pPr>
            <a:r>
              <a:t>State Unemployment Insurance (SUTA)</a:t>
            </a:r>
            <a:endParaRPr sz="1632"/>
          </a:p>
          <a:p>
            <a:pPr marL="219455" indent="-219455" defTabSz="877823">
              <a:lnSpc>
                <a:spcPct val="72000"/>
              </a:lnSpc>
              <a:spcBef>
                <a:spcPts val="900"/>
              </a:spcBef>
              <a:defRPr sz="1919"/>
            </a:pPr>
            <a:r>
              <a:t>Federal Unemployment Insurance (FUTA)</a:t>
            </a:r>
            <a:endParaRPr sz="1632"/>
          </a:p>
          <a:p>
            <a:pPr marL="219455" indent="-219455" defTabSz="877823">
              <a:lnSpc>
                <a:spcPct val="72000"/>
              </a:lnSpc>
              <a:spcBef>
                <a:spcPts val="900"/>
              </a:spcBef>
              <a:defRPr sz="1919"/>
            </a:pPr>
            <a:r>
              <a:t>Worker’s Compensation Insurance</a:t>
            </a:r>
            <a:endParaRPr sz="1632"/>
          </a:p>
          <a:p>
            <a:pPr marL="219455" indent="-219455" defTabSz="877823">
              <a:lnSpc>
                <a:spcPct val="72000"/>
              </a:lnSpc>
              <a:spcBef>
                <a:spcPts val="900"/>
              </a:spcBef>
              <a:defRPr sz="1919"/>
            </a:pPr>
            <a:r>
              <a:t>Health Insurance</a:t>
            </a:r>
            <a:endParaRPr sz="1632"/>
          </a:p>
          <a:p>
            <a:pPr marL="219455" indent="-219455" defTabSz="877823">
              <a:lnSpc>
                <a:spcPct val="72000"/>
              </a:lnSpc>
              <a:spcBef>
                <a:spcPts val="900"/>
              </a:spcBef>
              <a:defRPr sz="1919"/>
            </a:pPr>
            <a:r>
              <a:t>Disability insurance</a:t>
            </a:r>
            <a:endParaRPr sz="1632"/>
          </a:p>
          <a:p>
            <a:pPr marL="219455" indent="-219455" defTabSz="877823">
              <a:lnSpc>
                <a:spcPct val="72000"/>
              </a:lnSpc>
              <a:spcBef>
                <a:spcPts val="900"/>
              </a:spcBef>
              <a:defRPr sz="1919"/>
            </a:pPr>
            <a:r>
              <a:t>Life Insurance</a:t>
            </a:r>
            <a:endParaRPr sz="1632"/>
          </a:p>
          <a:p>
            <a:pPr marL="219455" indent="-219455" defTabSz="877823">
              <a:lnSpc>
                <a:spcPct val="72000"/>
              </a:lnSpc>
              <a:spcBef>
                <a:spcPts val="900"/>
              </a:spcBef>
              <a:defRPr sz="1919"/>
            </a:pPr>
            <a:r>
              <a:t>Retirement</a:t>
            </a:r>
            <a:endParaRPr sz="1632"/>
          </a:p>
          <a:p>
            <a:pPr marL="0" indent="0" defTabSz="877823">
              <a:lnSpc>
                <a:spcPct val="72000"/>
              </a:lnSpc>
              <a:spcBef>
                <a:spcPts val="900"/>
              </a:spcBef>
              <a:buSzTx/>
              <a:buNone/>
              <a:defRPr sz="1632"/>
            </a:pPr>
          </a:p>
          <a:p>
            <a:pPr marL="219455" indent="-219455" defTabSz="877823">
              <a:lnSpc>
                <a:spcPct val="72000"/>
              </a:lnSpc>
              <a:spcBef>
                <a:spcPts val="900"/>
              </a:spcBef>
              <a:defRPr sz="1632"/>
            </a:pPr>
            <a:r>
              <a:t>[Source: Quick, J.A. and New, C.C. (2001). </a:t>
            </a:r>
            <a:r>
              <a:rPr i="1"/>
              <a:t>Grant seekers’ budget toolkit. </a:t>
            </a:r>
            <a:r>
              <a:t>New York: John Wiley &amp; Sons, Inc.]</a:t>
            </a:r>
          </a:p>
          <a:p>
            <a:pPr marL="0" indent="0" defTabSz="877823">
              <a:lnSpc>
                <a:spcPct val="72000"/>
              </a:lnSpc>
              <a:spcBef>
                <a:spcPts val="900"/>
              </a:spcBef>
              <a:buSzTx/>
              <a:buNone/>
              <a:defRPr sz="1632"/>
            </a:pPr>
            <a:r>
              <a:t> </a:t>
            </a:r>
          </a:p>
        </p:txBody>
      </p:sp>
    </p:spTree>
  </p:cSld>
  <p:clrMapOvr>
    <a:masterClrMapping/>
  </p:clrMapOvr>
  <p:transition xmlns:p14="http://schemas.microsoft.com/office/powerpoint/2010/main" spd="med" advClick="1" p14:dur="1000"/>
</p:sld>
</file>

<file path=ppt/slides/slide9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1" name="Shape 361"/>
          <p:cNvSpPr/>
          <p:nvPr>
            <p:ph type="body" idx="1"/>
          </p:nvPr>
        </p:nvSpPr>
        <p:spPr>
          <a:xfrm>
            <a:off x="838200" y="663677"/>
            <a:ext cx="10515600" cy="5865460"/>
          </a:xfrm>
          <a:prstGeom prst="rect">
            <a:avLst/>
          </a:prstGeom>
          <a:solidFill>
            <a:srgbClr val="FFF2CC"/>
          </a:solidFill>
        </p:spPr>
        <p:txBody>
          <a:bodyPr/>
          <a:lstStyle/>
          <a:p>
            <a:pPr>
              <a:lnSpc>
                <a:spcPct val="72000"/>
              </a:lnSpc>
              <a:defRPr sz="2300"/>
            </a:pPr>
          </a:p>
          <a:p>
            <a:pPr>
              <a:lnSpc>
                <a:spcPct val="72000"/>
              </a:lnSpc>
              <a:defRPr sz="2300"/>
            </a:pPr>
            <a:r>
              <a:t>“Full-time employees who will be assigned to work on (a particular) project should be included in the budget at the appropriate percentage of time. For example, if the administrative assistant plans to spend 20 hours of her 40 hour work week involved with a project that is expected to last one year, you may budget for 50% of her total salary for the twelve-month period.”</a:t>
            </a:r>
          </a:p>
          <a:p>
            <a:pPr>
              <a:lnSpc>
                <a:spcPct val="72000"/>
              </a:lnSpc>
              <a:defRPr sz="2300"/>
            </a:pPr>
          </a:p>
          <a:p>
            <a:pPr>
              <a:lnSpc>
                <a:spcPct val="72000"/>
              </a:lnSpc>
              <a:defRPr sz="2300"/>
            </a:pPr>
            <a:r>
              <a:t>Salaried Employee Formula:</a:t>
            </a:r>
          </a:p>
          <a:p>
            <a:pPr>
              <a:lnSpc>
                <a:spcPct val="72000"/>
              </a:lnSpc>
              <a:defRPr sz="2300"/>
            </a:pPr>
            <a:r>
              <a:t>Salary x % of Time Dedicated to the Project=Amount Billed to the Grant</a:t>
            </a:r>
          </a:p>
          <a:p>
            <a:pPr>
              <a:lnSpc>
                <a:spcPct val="72000"/>
              </a:lnSpc>
              <a:defRPr sz="2300"/>
            </a:pPr>
          </a:p>
          <a:p>
            <a:pPr>
              <a:lnSpc>
                <a:spcPct val="72000"/>
              </a:lnSpc>
              <a:defRPr sz="2300"/>
            </a:pPr>
            <a:r>
              <a:t>$30,000 x.50=$15,000 </a:t>
            </a:r>
          </a:p>
          <a:p>
            <a:pPr marL="0" indent="0">
              <a:lnSpc>
                <a:spcPct val="72000"/>
              </a:lnSpc>
              <a:buSzTx/>
              <a:buNone/>
              <a:defRPr sz="2300"/>
            </a:pPr>
          </a:p>
          <a:p>
            <a:pPr marL="0" indent="0">
              <a:lnSpc>
                <a:spcPct val="72000"/>
              </a:lnSpc>
              <a:buSzTx/>
              <a:buNone/>
              <a:defRPr sz="2300"/>
            </a:pPr>
          </a:p>
          <a:p>
            <a:pPr>
              <a:lnSpc>
                <a:spcPct val="72000"/>
              </a:lnSpc>
              <a:defRPr sz="2300"/>
            </a:pPr>
          </a:p>
          <a:p>
            <a:pPr>
              <a:lnSpc>
                <a:spcPct val="72000"/>
              </a:lnSpc>
              <a:defRPr sz="2300"/>
            </a:pPr>
            <a:r>
              <a:t>[Source: Quick, J.A. and New, C.C. (2001). </a:t>
            </a:r>
            <a:r>
              <a:rPr i="1"/>
              <a:t>Grant seekers’ budget toolkit. </a:t>
            </a:r>
            <a:r>
              <a:t>New York: John Wiley &amp; Sons, Inc.]</a:t>
            </a:r>
          </a:p>
          <a:p>
            <a:pPr marL="0" indent="0">
              <a:lnSpc>
                <a:spcPct val="72000"/>
              </a:lnSpc>
              <a:buSzTx/>
              <a:buNone/>
              <a:defRPr sz="2300"/>
            </a:pPr>
            <a:r>
              <a:t> </a:t>
            </a:r>
          </a:p>
        </p:txBody>
      </p:sp>
    </p:spTree>
  </p:cSld>
  <p:clrMapOvr>
    <a:masterClrMapping/>
  </p:clrMapOvr>
  <p:transition xmlns:p14="http://schemas.microsoft.com/office/powerpoint/2010/main" spd="med" advClick="1" p14:dur="1000"/>
</p:sld>
</file>

<file path=ppt/slides/slide9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3" name="Shape 363"/>
          <p:cNvSpPr/>
          <p:nvPr>
            <p:ph type="body" idx="1"/>
          </p:nvPr>
        </p:nvSpPr>
        <p:spPr>
          <a:xfrm>
            <a:off x="838200" y="690113"/>
            <a:ext cx="10515600" cy="5486850"/>
          </a:xfrm>
          <a:prstGeom prst="rect">
            <a:avLst/>
          </a:prstGeom>
          <a:solidFill>
            <a:srgbClr val="FFF2CC"/>
          </a:solidFill>
        </p:spPr>
        <p:txBody>
          <a:bodyPr/>
          <a:lstStyle/>
          <a:p>
            <a:pPr>
              <a:defRPr sz="2500"/>
            </a:pPr>
          </a:p>
          <a:p>
            <a:pPr>
              <a:defRPr sz="2500"/>
            </a:pPr>
            <a:r>
              <a:t>For full-time employees, you would also typically calculate fringe benefits:</a:t>
            </a:r>
          </a:p>
          <a:p>
            <a:pPr>
              <a:defRPr sz="2500"/>
            </a:pPr>
          </a:p>
          <a:p>
            <a:pPr>
              <a:defRPr sz="2500"/>
            </a:pPr>
            <a:r>
              <a:t>Ex. If the fringe rate is 25%, for example, that would translate into $3,750 for the above employee, bringing the total personnel cost to $18,750.</a:t>
            </a:r>
          </a:p>
          <a:p>
            <a:pPr marL="0" indent="0">
              <a:buSzTx/>
              <a:buNone/>
              <a:defRPr sz="2500"/>
            </a:pPr>
          </a:p>
          <a:p>
            <a:pPr>
              <a:defRPr sz="2500"/>
            </a:pPr>
          </a:p>
          <a:p>
            <a:pPr>
              <a:defRPr sz="2500"/>
            </a:pPr>
          </a:p>
          <a:p>
            <a:pPr marL="0" indent="0">
              <a:buSzTx/>
              <a:buNone/>
              <a:defRPr sz="2500"/>
            </a:pPr>
          </a:p>
          <a:p>
            <a:pPr>
              <a:defRPr sz="2500"/>
            </a:pPr>
            <a:r>
              <a:t>[Source: Quick, J.A. and New, C.C. (2001). </a:t>
            </a:r>
            <a:r>
              <a:rPr i="1"/>
              <a:t>Grant seekers’ budget toolkit. </a:t>
            </a:r>
            <a:r>
              <a:t>New York: John Wiley &amp; Sons, Inc.]</a:t>
            </a:r>
          </a:p>
        </p:txBody>
      </p:sp>
    </p:spTree>
  </p:cSld>
  <p:clrMapOvr>
    <a:masterClrMapping/>
  </p:clrMapOvr>
  <p:transition xmlns:p14="http://schemas.microsoft.com/office/powerpoint/2010/main" spd="med" advClick="1" p14:dur="1000"/>
</p:sld>
</file>

<file path=ppt/slides/slide9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5" name="Shape 365"/>
          <p:cNvSpPr/>
          <p:nvPr>
            <p:ph type="body" idx="1"/>
          </p:nvPr>
        </p:nvSpPr>
        <p:spPr>
          <a:xfrm>
            <a:off x="838200" y="793629"/>
            <a:ext cx="10515600" cy="5383335"/>
          </a:xfrm>
          <a:prstGeom prst="rect">
            <a:avLst/>
          </a:prstGeom>
          <a:solidFill>
            <a:srgbClr val="FFF2CC"/>
          </a:solidFill>
        </p:spPr>
        <p:txBody>
          <a:bodyPr/>
          <a:lstStyle/>
          <a:p>
            <a:pPr/>
          </a:p>
          <a:p>
            <a:pPr/>
            <a:r>
              <a:t>Hourly Wage Worker Formula:</a:t>
            </a:r>
          </a:p>
          <a:p>
            <a:pPr/>
          </a:p>
          <a:p>
            <a:pPr/>
            <a:r>
              <a:t>Number of workers x Hourly wage x Hours per week x weeks per year= Position Cost</a:t>
            </a:r>
          </a:p>
          <a:p>
            <a:pPr marL="0" indent="0">
              <a:buSzTx/>
              <a:buNone/>
            </a:pPr>
          </a:p>
          <a:p>
            <a:pPr/>
          </a:p>
          <a:p>
            <a:pPr/>
          </a:p>
          <a:p>
            <a:pPr marL="0" indent="0">
              <a:buSzTx/>
              <a:buNone/>
            </a:pPr>
          </a:p>
          <a:p>
            <a:pPr/>
            <a:r>
              <a:t>[Source: Quick, J.A. and New, C.C. (2001). </a:t>
            </a:r>
            <a:r>
              <a:rPr i="1"/>
              <a:t>Grant seekers’ budget toolkit. </a:t>
            </a:r>
            <a:r>
              <a:t>New York: John Wiley &amp; Sons, Inc.]</a:t>
            </a:r>
          </a:p>
        </p:txBody>
      </p:sp>
    </p:spTree>
  </p:cSld>
  <p:clrMapOvr>
    <a:masterClrMapping/>
  </p:clrMapOvr>
  <p:transition xmlns:p14="http://schemas.microsoft.com/office/powerpoint/2010/main" spd="med" advClick="1" p14:dur="1000"/>
</p:sld>
</file>

<file path=ppt/slides/slide10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7" name="Shape 367"/>
          <p:cNvSpPr/>
          <p:nvPr>
            <p:ph type="title"/>
          </p:nvPr>
        </p:nvSpPr>
        <p:spPr>
          <a:xfrm>
            <a:off x="838200" y="365125"/>
            <a:ext cx="10515600" cy="1325563"/>
          </a:xfrm>
          <a:prstGeom prst="rect">
            <a:avLst/>
          </a:prstGeom>
          <a:solidFill>
            <a:srgbClr val="FFE699"/>
          </a:solidFill>
        </p:spPr>
        <p:txBody>
          <a:bodyPr/>
          <a:lstStyle/>
          <a:p>
            <a:pPr/>
            <a:r>
              <a:t>                                     Quiz:</a:t>
            </a:r>
          </a:p>
        </p:txBody>
      </p:sp>
      <p:sp>
        <p:nvSpPr>
          <p:cNvPr id="368" name="Shape 368"/>
          <p:cNvSpPr/>
          <p:nvPr>
            <p:ph type="body" idx="1"/>
          </p:nvPr>
        </p:nvSpPr>
        <p:spPr>
          <a:xfrm>
            <a:off x="838200" y="1825625"/>
            <a:ext cx="10515600" cy="4351338"/>
          </a:xfrm>
          <a:prstGeom prst="rect">
            <a:avLst/>
          </a:prstGeom>
          <a:solidFill>
            <a:srgbClr val="FFF2CC"/>
          </a:solidFill>
        </p:spPr>
        <p:txBody>
          <a:bodyPr/>
          <a:lstStyle/>
          <a:p>
            <a:pPr marL="219455" indent="-219455" defTabSz="877823">
              <a:lnSpc>
                <a:spcPct val="81000"/>
              </a:lnSpc>
              <a:spcBef>
                <a:spcPts val="900"/>
              </a:spcBef>
              <a:defRPr sz="2688"/>
            </a:pPr>
            <a:r>
              <a:t>1.) Fifty-percent of a full-time counselor’s salary is funded by a grant. If her salary is $42,000, how much does the grant cover? </a:t>
            </a:r>
          </a:p>
          <a:p>
            <a:pPr marL="219455" indent="-219455" defTabSz="877823">
              <a:lnSpc>
                <a:spcPct val="81000"/>
              </a:lnSpc>
              <a:spcBef>
                <a:spcPts val="900"/>
              </a:spcBef>
              <a:defRPr sz="2688"/>
            </a:pPr>
            <a:r>
              <a:t>2.) Calculate the counselor’s fringe if the benefit rate is 20%.</a:t>
            </a:r>
          </a:p>
          <a:p>
            <a:pPr marL="219455" indent="-219455" defTabSz="877823">
              <a:lnSpc>
                <a:spcPct val="81000"/>
              </a:lnSpc>
              <a:spcBef>
                <a:spcPts val="900"/>
              </a:spcBef>
              <a:defRPr sz="2688"/>
            </a:pPr>
            <a:r>
              <a:t>3.) How many hours per week is the counselor expected to work on the project?</a:t>
            </a:r>
          </a:p>
          <a:p>
            <a:pPr marL="219455" indent="-219455" defTabSz="877823">
              <a:lnSpc>
                <a:spcPct val="81000"/>
              </a:lnSpc>
              <a:spcBef>
                <a:spcPts val="900"/>
              </a:spcBef>
              <a:defRPr sz="2688"/>
            </a:pPr>
            <a:r>
              <a:t>4.) 100% of a Children’s Activity Specialist’s salary is covered by another grant.  If her salary is $27,000, how much does the grant cover?</a:t>
            </a:r>
          </a:p>
          <a:p>
            <a:pPr marL="219455" indent="-219455" defTabSz="877823">
              <a:lnSpc>
                <a:spcPct val="81000"/>
              </a:lnSpc>
              <a:spcBef>
                <a:spcPts val="900"/>
              </a:spcBef>
              <a:defRPr sz="2688"/>
            </a:pPr>
            <a:r>
              <a:t>5.) Calculate her fringe benefits (at the same rate of 20%).</a:t>
            </a:r>
          </a:p>
          <a:p>
            <a:pPr marL="219455" indent="-219455" defTabSz="877823">
              <a:lnSpc>
                <a:spcPct val="81000"/>
              </a:lnSpc>
              <a:spcBef>
                <a:spcPts val="900"/>
              </a:spcBef>
              <a:defRPr sz="2688"/>
            </a:pPr>
            <a:r>
              <a:t>6.) How many hours per week is she expected to work on the project?</a:t>
            </a:r>
          </a:p>
        </p:txBody>
      </p:sp>
    </p:spTree>
  </p:cSld>
  <p:clrMapOvr>
    <a:masterClrMapping/>
  </p:clrMapOvr>
  <p:transition xmlns:p14="http://schemas.microsoft.com/office/powerpoint/2010/main" spd="med" advClick="1" p14:dur="1000"/>
</p:sld>
</file>

<file path=ppt/slides/slide10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0" name="Shape 370"/>
          <p:cNvSpPr/>
          <p:nvPr>
            <p:ph type="title"/>
          </p:nvPr>
        </p:nvSpPr>
        <p:spPr>
          <a:xfrm>
            <a:off x="838200" y="365125"/>
            <a:ext cx="10515600" cy="1325563"/>
          </a:xfrm>
          <a:prstGeom prst="rect">
            <a:avLst/>
          </a:prstGeom>
          <a:solidFill>
            <a:srgbClr val="FFE699"/>
          </a:solidFill>
          <a:ln w="9525">
            <a:solidFill>
              <a:srgbClr val="FFE699"/>
            </a:solidFill>
            <a:round/>
          </a:ln>
        </p:spPr>
        <p:txBody>
          <a:bodyPr/>
          <a:lstStyle/>
          <a:p>
            <a:pPr/>
            <a:r>
              <a:t>                                Answers:</a:t>
            </a:r>
          </a:p>
        </p:txBody>
      </p:sp>
      <p:sp>
        <p:nvSpPr>
          <p:cNvPr id="371" name="Shape 371"/>
          <p:cNvSpPr/>
          <p:nvPr>
            <p:ph type="body" idx="1"/>
          </p:nvPr>
        </p:nvSpPr>
        <p:spPr>
          <a:xfrm>
            <a:off x="838200" y="1825625"/>
            <a:ext cx="10515600" cy="4351338"/>
          </a:xfrm>
          <a:prstGeom prst="rect">
            <a:avLst/>
          </a:prstGeom>
          <a:solidFill>
            <a:srgbClr val="FFF2CC"/>
          </a:solidFill>
        </p:spPr>
        <p:txBody>
          <a:bodyPr/>
          <a:lstStyle/>
          <a:p>
            <a:pPr/>
          </a:p>
          <a:p>
            <a:pPr/>
            <a:r>
              <a:t>1.) $21,000</a:t>
            </a:r>
          </a:p>
          <a:p>
            <a:pPr/>
            <a:r>
              <a:t>2.) $8,400</a:t>
            </a:r>
          </a:p>
          <a:p>
            <a:pPr/>
            <a:r>
              <a:t>3.) 20</a:t>
            </a:r>
          </a:p>
          <a:p>
            <a:pPr/>
            <a:r>
              <a:t>4.) $27,000</a:t>
            </a:r>
          </a:p>
          <a:p>
            <a:pPr/>
            <a:r>
              <a:t>5.) $5,400</a:t>
            </a:r>
          </a:p>
          <a:p>
            <a:pPr/>
            <a:r>
              <a:t>6.) 40</a:t>
            </a:r>
          </a:p>
        </p:txBody>
      </p:sp>
    </p:spTree>
  </p:cSld>
  <p:clrMapOvr>
    <a:masterClrMapping/>
  </p:clrMapOvr>
  <p:transition xmlns:p14="http://schemas.microsoft.com/office/powerpoint/2010/main" spd="med" advClick="1" p14:dur="1000"/>
</p:sld>
</file>

<file path=ppt/slides/slide10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3" name="Shape 373"/>
          <p:cNvSpPr/>
          <p:nvPr>
            <p:ph type="title"/>
          </p:nvPr>
        </p:nvSpPr>
        <p:spPr>
          <a:xfrm>
            <a:off x="838200" y="365125"/>
            <a:ext cx="10515600" cy="1325563"/>
          </a:xfrm>
          <a:prstGeom prst="rect">
            <a:avLst/>
          </a:prstGeom>
          <a:solidFill>
            <a:srgbClr val="FFE699"/>
          </a:solidFill>
        </p:spPr>
        <p:txBody>
          <a:bodyPr/>
          <a:lstStyle/>
          <a:p>
            <a:pPr/>
            <a:r>
              <a:t>                          Activity: View Clip:</a:t>
            </a:r>
          </a:p>
        </p:txBody>
      </p:sp>
      <p:sp>
        <p:nvSpPr>
          <p:cNvPr id="374" name="Shape 374"/>
          <p:cNvSpPr/>
          <p:nvPr>
            <p:ph type="body" idx="1"/>
          </p:nvPr>
        </p:nvSpPr>
        <p:spPr>
          <a:xfrm>
            <a:off x="838200" y="1825625"/>
            <a:ext cx="10515600" cy="4351338"/>
          </a:xfrm>
          <a:prstGeom prst="rect">
            <a:avLst/>
          </a:prstGeom>
          <a:solidFill>
            <a:srgbClr val="FFF2CC"/>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https://www.youtube.com/watch?v=2mM2xbkaIbo</a:t>
            </a:r>
          </a:p>
        </p:txBody>
      </p:sp>
    </p:spTree>
  </p:cSld>
  <p:clrMapOvr>
    <a:masterClrMapping/>
  </p:clrMapOvr>
  <p:transition xmlns:p14="http://schemas.microsoft.com/office/powerpoint/2010/main" spd="med" advClick="1" p14:dur="1000"/>
</p:sld>
</file>

<file path=ppt/slides/slide10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6" name="Shape 376"/>
          <p:cNvSpPr/>
          <p:nvPr>
            <p:ph type="title"/>
          </p:nvPr>
        </p:nvSpPr>
        <p:spPr>
          <a:xfrm>
            <a:off x="838200" y="365125"/>
            <a:ext cx="10515600" cy="1325563"/>
          </a:xfrm>
          <a:prstGeom prst="rect">
            <a:avLst/>
          </a:prstGeom>
          <a:solidFill>
            <a:srgbClr val="FFE699"/>
          </a:solidFill>
        </p:spPr>
        <p:txBody>
          <a:bodyPr/>
          <a:lstStyle/>
          <a:p>
            <a:pPr/>
            <a:r>
              <a:t>                              Fundraising:</a:t>
            </a:r>
          </a:p>
        </p:txBody>
      </p:sp>
    </p:spTree>
  </p:cSld>
  <p:clrMapOvr>
    <a:masterClrMapping/>
  </p:clrMapOvr>
  <p:transition xmlns:p14="http://schemas.microsoft.com/office/powerpoint/2010/main" spd="med" advClick="1" p14:dur="1000"/>
</p:sld>
</file>

<file path=ppt/slides/slide10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8" name="Shape 378"/>
          <p:cNvSpPr/>
          <p:nvPr>
            <p:ph type="title"/>
          </p:nvPr>
        </p:nvSpPr>
        <p:spPr>
          <a:xfrm>
            <a:off x="838200" y="365125"/>
            <a:ext cx="10515600" cy="1325563"/>
          </a:xfrm>
          <a:prstGeom prst="rect">
            <a:avLst/>
          </a:prstGeom>
          <a:solidFill>
            <a:srgbClr val="FFE699"/>
          </a:solidFill>
        </p:spPr>
        <p:txBody>
          <a:bodyPr/>
          <a:lstStyle/>
          <a:p>
            <a:pPr/>
            <a:r>
              <a:t>                    Primary Sources of Funding:</a:t>
            </a:r>
          </a:p>
        </p:txBody>
      </p:sp>
      <p:sp>
        <p:nvSpPr>
          <p:cNvPr id="379" name="Shape 379"/>
          <p:cNvSpPr/>
          <p:nvPr>
            <p:ph type="body" idx="1"/>
          </p:nvPr>
        </p:nvSpPr>
        <p:spPr>
          <a:xfrm>
            <a:off x="838200" y="1825624"/>
            <a:ext cx="10515600" cy="4720320"/>
          </a:xfrm>
          <a:prstGeom prst="rect">
            <a:avLst/>
          </a:prstGeom>
          <a:solidFill>
            <a:srgbClr val="FFF2CC"/>
          </a:solidFill>
        </p:spPr>
        <p:txBody>
          <a:bodyPr/>
          <a:lstStyle/>
          <a:p>
            <a:pPr>
              <a:lnSpc>
                <a:spcPct val="72000"/>
              </a:lnSpc>
              <a:defRPr sz="1700"/>
            </a:pPr>
          </a:p>
          <a:p>
            <a:pPr>
              <a:lnSpc>
                <a:spcPct val="72000"/>
              </a:lnSpc>
              <a:defRPr sz="1700"/>
            </a:pPr>
            <a:r>
              <a:t>Non-profit funding sources typically include:</a:t>
            </a:r>
          </a:p>
          <a:p>
            <a:pPr>
              <a:lnSpc>
                <a:spcPct val="72000"/>
              </a:lnSpc>
              <a:defRPr sz="1700"/>
            </a:pPr>
          </a:p>
          <a:p>
            <a:pPr>
              <a:lnSpc>
                <a:spcPct val="72000"/>
              </a:lnSpc>
              <a:defRPr sz="1700"/>
            </a:pPr>
            <a:r>
              <a:t>Government grants</a:t>
            </a:r>
          </a:p>
          <a:p>
            <a:pPr>
              <a:lnSpc>
                <a:spcPct val="72000"/>
              </a:lnSpc>
              <a:defRPr sz="1700"/>
            </a:pPr>
            <a:r>
              <a:t>Individual and corporate foundation grants</a:t>
            </a:r>
          </a:p>
          <a:p>
            <a:pPr>
              <a:lnSpc>
                <a:spcPct val="72000"/>
              </a:lnSpc>
              <a:defRPr sz="1700"/>
            </a:pPr>
            <a:r>
              <a:t>Funded community partners (ex. United Way, etc.)</a:t>
            </a:r>
          </a:p>
          <a:p>
            <a:pPr>
              <a:lnSpc>
                <a:spcPct val="72000"/>
              </a:lnSpc>
              <a:defRPr sz="1700"/>
            </a:pPr>
            <a:r>
              <a:t>Private donors</a:t>
            </a:r>
          </a:p>
          <a:p>
            <a:pPr>
              <a:lnSpc>
                <a:spcPct val="72000"/>
              </a:lnSpc>
              <a:defRPr sz="1700"/>
            </a:pPr>
            <a:r>
              <a:t>Capital campaigns</a:t>
            </a:r>
          </a:p>
          <a:p>
            <a:pPr>
              <a:lnSpc>
                <a:spcPct val="72000"/>
              </a:lnSpc>
              <a:defRPr sz="1700"/>
            </a:pPr>
            <a:r>
              <a:t>Annual or Biannual (ex. winter and summer, etc.) appeals</a:t>
            </a:r>
          </a:p>
          <a:p>
            <a:pPr>
              <a:lnSpc>
                <a:spcPct val="72000"/>
              </a:lnSpc>
              <a:defRPr sz="1700"/>
            </a:pPr>
            <a:r>
              <a:t>Charitable trusts</a:t>
            </a:r>
          </a:p>
          <a:p>
            <a:pPr>
              <a:lnSpc>
                <a:spcPct val="72000"/>
              </a:lnSpc>
              <a:defRPr sz="1700"/>
            </a:pPr>
            <a:r>
              <a:t>Sponsorships </a:t>
            </a:r>
          </a:p>
          <a:p>
            <a:pPr>
              <a:lnSpc>
                <a:spcPct val="72000"/>
              </a:lnSpc>
              <a:defRPr sz="1700"/>
            </a:pPr>
            <a:r>
              <a:t>In-kind donations</a:t>
            </a:r>
          </a:p>
          <a:p>
            <a:pPr marL="0" indent="0">
              <a:lnSpc>
                <a:spcPct val="72000"/>
              </a:lnSpc>
              <a:buSzTx/>
              <a:buNone/>
              <a:defRPr sz="1700"/>
            </a:pPr>
          </a:p>
          <a:p>
            <a:pPr>
              <a:lnSpc>
                <a:spcPct val="72000"/>
              </a:lnSpc>
              <a:defRPr sz="1700"/>
            </a:pPr>
            <a:r>
              <a:t>[Source: Scott, L. (2013). </a:t>
            </a:r>
            <a:r>
              <a:rPr i="1"/>
              <a:t>From passion to execution: How to grow and start an effective non-profit organization. </a:t>
            </a:r>
            <a:r>
              <a:t>Boston, MA: Cengage.]</a:t>
            </a:r>
          </a:p>
        </p:txBody>
      </p:sp>
    </p:spTree>
  </p:cSld>
  <p:clrMapOvr>
    <a:masterClrMapping/>
  </p:clrMapOvr>
  <p:transition xmlns:p14="http://schemas.microsoft.com/office/powerpoint/2010/main" spd="med" advClick="1" p14:dur="1000"/>
</p:sld>
</file>

<file path=ppt/slides/slide10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1" name="Shape 381"/>
          <p:cNvSpPr/>
          <p:nvPr>
            <p:ph type="title"/>
          </p:nvPr>
        </p:nvSpPr>
        <p:spPr>
          <a:xfrm>
            <a:off x="838200" y="365125"/>
            <a:ext cx="10515600" cy="1325563"/>
          </a:xfrm>
          <a:prstGeom prst="rect">
            <a:avLst/>
          </a:prstGeom>
          <a:solidFill>
            <a:srgbClr val="FFE699"/>
          </a:solidFill>
        </p:spPr>
        <p:txBody>
          <a:bodyPr/>
          <a:lstStyle/>
          <a:p>
            <a:pPr/>
            <a:r>
              <a:t>                  Diversify Your Portfolio:</a:t>
            </a:r>
          </a:p>
        </p:txBody>
      </p:sp>
      <p:sp>
        <p:nvSpPr>
          <p:cNvPr id="382" name="Shape 382"/>
          <p:cNvSpPr/>
          <p:nvPr>
            <p:ph type="body" idx="1"/>
          </p:nvPr>
        </p:nvSpPr>
        <p:spPr>
          <a:xfrm>
            <a:off x="838200" y="1825624"/>
            <a:ext cx="10515600" cy="4676776"/>
          </a:xfrm>
          <a:prstGeom prst="rect">
            <a:avLst/>
          </a:prstGeom>
          <a:solidFill>
            <a:srgbClr val="FFF2CC"/>
          </a:solidFill>
        </p:spPr>
        <p:txBody>
          <a:bodyPr/>
          <a:lstStyle/>
          <a:p>
            <a:pPr marL="226313" indent="-226313" defTabSz="905255">
              <a:lnSpc>
                <a:spcPct val="72000"/>
              </a:lnSpc>
              <a:spcBef>
                <a:spcPts val="900"/>
              </a:spcBef>
              <a:defRPr sz="2475"/>
            </a:pPr>
            <a:r>
              <a:t>According to Scott (2013), “(A) diversified portfolio of stocks provides a safety net for your investments. When one stock is good another may be down, but your portfolio’s value keeps chugging along…at least in theory. The same theory applies to creating a balanced (fundraising) plan. Do not put all your eggs in one basket when it comes to raising money. Your plan should involve a number of different methods, reaching out to different constituents, at different times of the year. If your target market of donors is primarily ‘twenty-somethings,’ then obviously your social media, text-to-give, and special event programs will be a large part of your development portfolio. Conversely, if you are raising money from seniors 65 and over, planned giving, direct mail, and major donor calls may fill your calendar” (Scott, 2013, p. 157).  </a:t>
            </a:r>
          </a:p>
          <a:p>
            <a:pPr marL="226313" indent="-226313" defTabSz="905255">
              <a:lnSpc>
                <a:spcPct val="72000"/>
              </a:lnSpc>
              <a:spcBef>
                <a:spcPts val="900"/>
              </a:spcBef>
              <a:defRPr sz="2475"/>
            </a:pPr>
          </a:p>
          <a:p>
            <a:pPr marL="226313" indent="-226313" defTabSz="905255">
              <a:lnSpc>
                <a:spcPct val="72000"/>
              </a:lnSpc>
              <a:spcBef>
                <a:spcPts val="900"/>
              </a:spcBef>
              <a:defRPr sz="2475"/>
            </a:pPr>
            <a:r>
              <a:t>[Source: Scott, L. (2013). </a:t>
            </a:r>
            <a:r>
              <a:rPr i="1"/>
              <a:t>From passion to execution: How to grow and start an effective non-profit organization. </a:t>
            </a:r>
            <a:r>
              <a:t>Boston, MA: Cengage.] </a:t>
            </a:r>
          </a:p>
        </p:txBody>
      </p:sp>
    </p:spTree>
  </p:cSld>
  <p:clrMapOvr>
    <a:masterClrMapping/>
  </p:clrMapOvr>
  <p:transition xmlns:p14="http://schemas.microsoft.com/office/powerpoint/2010/main" spd="med" advClick="1" p14:dur="1000"/>
</p:sld>
</file>

<file path=ppt/slides/slide10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4" name="Shape 384"/>
          <p:cNvSpPr/>
          <p:nvPr>
            <p:ph type="body" idx="1"/>
          </p:nvPr>
        </p:nvSpPr>
        <p:spPr>
          <a:xfrm>
            <a:off x="838200" y="1277257"/>
            <a:ext cx="10515600" cy="4899707"/>
          </a:xfrm>
          <a:prstGeom prst="rect">
            <a:avLst/>
          </a:prstGeom>
          <a:solidFill>
            <a:srgbClr val="FFF2CC"/>
          </a:solidFill>
        </p:spPr>
        <p:txBody>
          <a:bodyPr/>
          <a:lstStyle/>
          <a:p>
            <a:pPr/>
          </a:p>
          <a:p>
            <a:pPr/>
            <a:r>
              <a:t>A </a:t>
            </a:r>
            <a:r>
              <a:rPr i="1"/>
              <a:t>fundraising plan </a:t>
            </a:r>
            <a:r>
              <a:t>outlines a means for achieving the agency’s desired ends. </a:t>
            </a:r>
          </a:p>
          <a:p>
            <a:pPr/>
          </a:p>
          <a:p>
            <a:pPr/>
            <a:r>
              <a:t>It “should (correspond) with the other types of planning (the agency) engages in—strategic planning,…budgeting, etc.” (Bray, 2013, p. 46).  </a:t>
            </a:r>
          </a:p>
          <a:p>
            <a:pPr marL="0" indent="0">
              <a:buSzTx/>
              <a:buNone/>
            </a:pPr>
          </a:p>
          <a:p>
            <a:pPr marL="0" indent="0">
              <a:buSzTx/>
              <a:buNone/>
            </a:pPr>
          </a:p>
          <a:p>
            <a:pPr>
              <a:defRPr sz="1600"/>
            </a:pPr>
            <a:r>
              <a:t>[Source: Bray, I. (2013). </a:t>
            </a:r>
            <a:r>
              <a:rPr i="1"/>
              <a:t>Effective fundraising for non-profits: Real world strategies that work, </a:t>
            </a:r>
            <a:r>
              <a:t>2</a:t>
            </a:r>
            <a:r>
              <a:rPr baseline="30000"/>
              <a:t>nd</a:t>
            </a:r>
            <a:r>
              <a:t> Edition. Berkeley, CA: Ingraham Publishing.]</a:t>
            </a:r>
          </a:p>
        </p:txBody>
      </p:sp>
    </p:spTree>
  </p:cSld>
  <p:clrMapOvr>
    <a:masterClrMapping/>
  </p:clrMapOvr>
  <p:transition xmlns:p14="http://schemas.microsoft.com/office/powerpoint/2010/main" spd="med" advClick="1" p14:dur="1000"/>
</p:sld>
</file>

<file path=ppt/slides/slide10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6" name="Shape 386"/>
          <p:cNvSpPr/>
          <p:nvPr>
            <p:ph type="title"/>
          </p:nvPr>
        </p:nvSpPr>
        <p:spPr>
          <a:xfrm>
            <a:off x="838200" y="365125"/>
            <a:ext cx="10515600" cy="1325563"/>
          </a:xfrm>
          <a:prstGeom prst="rect">
            <a:avLst/>
          </a:prstGeom>
          <a:solidFill>
            <a:srgbClr val="FFE699"/>
          </a:solidFill>
        </p:spPr>
        <p:txBody>
          <a:bodyPr/>
          <a:lstStyle>
            <a:lvl1pPr defTabSz="868680">
              <a:defRPr sz="4180"/>
            </a:lvl1pPr>
          </a:lstStyle>
          <a:p>
            <a:pPr/>
            <a:r>
              <a:t>   Elements of a Successful Fundraising Plan:</a:t>
            </a:r>
          </a:p>
        </p:txBody>
      </p:sp>
      <p:sp>
        <p:nvSpPr>
          <p:cNvPr id="387" name="Shape 387"/>
          <p:cNvSpPr/>
          <p:nvPr>
            <p:ph type="body" idx="1"/>
          </p:nvPr>
        </p:nvSpPr>
        <p:spPr>
          <a:xfrm>
            <a:off x="838200" y="1825624"/>
            <a:ext cx="10515600" cy="4676776"/>
          </a:xfrm>
          <a:prstGeom prst="rect">
            <a:avLst/>
          </a:prstGeom>
          <a:solidFill>
            <a:srgbClr val="FFF2CC"/>
          </a:solidFill>
        </p:spPr>
        <p:txBody>
          <a:bodyPr/>
          <a:lstStyle/>
          <a:p>
            <a:pPr>
              <a:lnSpc>
                <a:spcPct val="72000"/>
              </a:lnSpc>
              <a:defRPr sz="1700"/>
            </a:pPr>
          </a:p>
          <a:p>
            <a:pPr>
              <a:lnSpc>
                <a:spcPct val="72000"/>
              </a:lnSpc>
              <a:defRPr sz="1700"/>
            </a:pPr>
            <a:r>
              <a:t>According to Bray (2013), in formulating a fundraising plan, the Executive Director and the development committee should consider the following:</a:t>
            </a:r>
          </a:p>
          <a:p>
            <a:pPr>
              <a:lnSpc>
                <a:spcPct val="72000"/>
              </a:lnSpc>
              <a:defRPr sz="1700"/>
            </a:pPr>
          </a:p>
          <a:p>
            <a:pPr>
              <a:lnSpc>
                <a:spcPct val="72000"/>
              </a:lnSpc>
              <a:defRPr sz="1700"/>
            </a:pPr>
            <a:r>
              <a:t>1.) Identifying the agency’s assets (in terms of both people and property) (See p. 63 of the Bray textbook for a sample Fundraising Worksheet). [Property assets may include such things as computer technology and donor tracking software (ex. Raisers Edge, etc.).]</a:t>
            </a:r>
          </a:p>
          <a:p>
            <a:pPr>
              <a:lnSpc>
                <a:spcPct val="72000"/>
              </a:lnSpc>
              <a:defRPr sz="1700"/>
            </a:pPr>
          </a:p>
          <a:p>
            <a:pPr>
              <a:lnSpc>
                <a:spcPct val="72000"/>
              </a:lnSpc>
              <a:defRPr sz="1700"/>
            </a:pPr>
            <a:r>
              <a:t>2.) Determine, based on budget projections, how much money is needed.</a:t>
            </a:r>
          </a:p>
          <a:p>
            <a:pPr>
              <a:lnSpc>
                <a:spcPct val="72000"/>
              </a:lnSpc>
              <a:defRPr sz="1700"/>
            </a:pPr>
          </a:p>
          <a:p>
            <a:pPr>
              <a:lnSpc>
                <a:spcPct val="72000"/>
              </a:lnSpc>
              <a:defRPr sz="1700"/>
            </a:pPr>
            <a:r>
              <a:t>3.) Determine who is responsible for fundraising.</a:t>
            </a:r>
          </a:p>
          <a:p>
            <a:pPr>
              <a:lnSpc>
                <a:spcPct val="72000"/>
              </a:lnSpc>
              <a:defRPr sz="1700"/>
            </a:pPr>
          </a:p>
          <a:p>
            <a:pPr>
              <a:lnSpc>
                <a:spcPct val="72000"/>
              </a:lnSpc>
              <a:defRPr sz="1700"/>
            </a:pPr>
            <a:r>
              <a:t>4.) Identify a “tactical” strategy (or plan of action) and possible funding sources.</a:t>
            </a:r>
          </a:p>
          <a:p>
            <a:pPr>
              <a:lnSpc>
                <a:spcPct val="72000"/>
              </a:lnSpc>
              <a:defRPr sz="1700"/>
            </a:pPr>
          </a:p>
          <a:p>
            <a:pPr>
              <a:lnSpc>
                <a:spcPct val="72000"/>
              </a:lnSpc>
              <a:defRPr sz="1700"/>
            </a:pPr>
            <a:r>
              <a:t> </a:t>
            </a:r>
            <a:r>
              <a:rPr sz="800"/>
              <a:t>[Source: Bray, I. (2013). </a:t>
            </a:r>
            <a:r>
              <a:rPr i="1" sz="800"/>
              <a:t>Effective fundraising for non-profits: Real world strategies that work, </a:t>
            </a:r>
            <a:r>
              <a:rPr sz="800"/>
              <a:t>2</a:t>
            </a:r>
            <a:r>
              <a:rPr baseline="30000" sz="800"/>
              <a:t>nd</a:t>
            </a:r>
            <a:r>
              <a:rPr sz="800"/>
              <a:t> Edition. Berkeley, CA: Ingraham Publishing.]</a:t>
            </a:r>
          </a:p>
        </p:txBody>
      </p:sp>
    </p:spTree>
  </p:cSld>
  <p:clrMapOvr>
    <a:masterClrMapping/>
  </p:clrMapOvr>
  <p:transition xmlns:p14="http://schemas.microsoft.com/office/powerpoint/2010/main" spd="med" advClick="1" p14:dur="1000"/>
</p:sld>
</file>

<file path=ppt/slides/slide10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9" name="Shape 389"/>
          <p:cNvSpPr/>
          <p:nvPr>
            <p:ph type="body" idx="1"/>
          </p:nvPr>
        </p:nvSpPr>
        <p:spPr>
          <a:xfrm>
            <a:off x="449943" y="899885"/>
            <a:ext cx="11234057" cy="5277079"/>
          </a:xfrm>
          <a:prstGeom prst="rect">
            <a:avLst/>
          </a:prstGeom>
          <a:solidFill>
            <a:srgbClr val="FFF2CC"/>
          </a:solidFill>
        </p:spPr>
        <p:txBody>
          <a:bodyPr/>
          <a:lstStyle/>
          <a:p>
            <a:pPr/>
          </a:p>
          <a:p>
            <a:pPr/>
            <a:r>
              <a:t>All individuals responsible for fundraising (ex. Board members, the Executive Director, the development staff, other employees, and agency volunteers, etc.) must be able to clearly articulate the community need </a:t>
            </a:r>
            <a:r>
              <a:rPr i="1"/>
              <a:t>as well as the agency’s ability to meet that need. </a:t>
            </a:r>
            <a:endParaRPr i="1"/>
          </a:p>
          <a:p>
            <a:pPr/>
            <a:endParaRPr i="1"/>
          </a:p>
          <a:p>
            <a:pPr/>
            <a:r>
              <a:t>In the initial, “start-up” phase, in order to demonstrate the community need, some organizations conduct focus groups with constituents. </a:t>
            </a:r>
          </a:p>
          <a:p>
            <a:pPr/>
          </a:p>
          <a:p>
            <a:pPr/>
          </a:p>
          <a:p>
            <a:pPr>
              <a:defRPr sz="1500"/>
            </a:pPr>
            <a:r>
              <a:t>[Source: </a:t>
            </a:r>
            <a:r>
              <a:rPr u="sng">
                <a:solidFill>
                  <a:srgbClr val="0563C1"/>
                </a:solidFill>
                <a:uFill>
                  <a:solidFill>
                    <a:srgbClr val="0563C1"/>
                  </a:solidFill>
                </a:uFill>
                <a:hlinkClick r:id="rId2" invalidUrl="" action="" tgtFrame="" tooltip="" history="1" highlightClick="0" endSnd="0"/>
              </a:rPr>
              <a:t>https://foundationcenter.adobeconnect.com/_a1014556160/p8czm559yp2/?launcher=false&amp;fcsContent=true&amp;pbMode=normal</a:t>
            </a:r>
            <a:r>
              <a:t>.]</a:t>
            </a:r>
          </a:p>
        </p:txBody>
      </p:sp>
    </p:spTree>
  </p:cSld>
  <p:clrMapOvr>
    <a:masterClrMapping/>
  </p:clrMapOvr>
  <p:transition xmlns:p14="http://schemas.microsoft.com/office/powerpoint/2010/main" spd="med" advClick="1" p14:dur="1000"/>
</p:sld>
</file>

<file path=ppt/slides/slide10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1" name="Shape 391"/>
          <p:cNvSpPr/>
          <p:nvPr>
            <p:ph type="title"/>
          </p:nvPr>
        </p:nvSpPr>
        <p:spPr>
          <a:xfrm>
            <a:off x="838200" y="365125"/>
            <a:ext cx="10515600" cy="1841046"/>
          </a:xfrm>
          <a:prstGeom prst="rect">
            <a:avLst/>
          </a:prstGeom>
          <a:solidFill>
            <a:srgbClr val="FFE699"/>
          </a:solidFill>
        </p:spPr>
        <p:txBody>
          <a:bodyPr/>
          <a:lstStyle/>
          <a:p>
            <a:pPr/>
            <a:r>
              <a:t>        Marketing/Communications--Ways to </a:t>
            </a:r>
            <a:br/>
            <a:r>
              <a:t>                           Attract Donors:</a:t>
            </a:r>
          </a:p>
        </p:txBody>
      </p:sp>
      <p:sp>
        <p:nvSpPr>
          <p:cNvPr id="392" name="Shape 392"/>
          <p:cNvSpPr/>
          <p:nvPr>
            <p:ph type="body" idx="1"/>
          </p:nvPr>
        </p:nvSpPr>
        <p:spPr>
          <a:xfrm>
            <a:off x="838200" y="2365828"/>
            <a:ext cx="10515600" cy="4223659"/>
          </a:xfrm>
          <a:prstGeom prst="rect">
            <a:avLst/>
          </a:prstGeom>
          <a:solidFill>
            <a:srgbClr val="FFF2CC"/>
          </a:solidFill>
        </p:spPr>
        <p:txBody>
          <a:bodyPr/>
          <a:lstStyle/>
          <a:p>
            <a:pPr marL="0" indent="0">
              <a:lnSpc>
                <a:spcPct val="72000"/>
              </a:lnSpc>
              <a:buSzTx/>
              <a:buNone/>
              <a:defRPr sz="1700"/>
            </a:pPr>
          </a:p>
          <a:p>
            <a:pPr>
              <a:lnSpc>
                <a:spcPct val="72000"/>
              </a:lnSpc>
              <a:defRPr sz="1700"/>
            </a:pPr>
            <a:r>
              <a:t>Direct/electronic mail (ex. summer and winter appeals to existing donor base, etc.)</a:t>
            </a:r>
          </a:p>
          <a:p>
            <a:pPr>
              <a:lnSpc>
                <a:spcPct val="72000"/>
              </a:lnSpc>
              <a:defRPr sz="1700"/>
            </a:pPr>
            <a:r>
              <a:t>Personalized letters/hand-written thank you notes to existing/primary donors</a:t>
            </a:r>
          </a:p>
          <a:p>
            <a:pPr>
              <a:lnSpc>
                <a:spcPct val="72000"/>
              </a:lnSpc>
              <a:defRPr sz="1700"/>
            </a:pPr>
            <a:r>
              <a:t>Monthly newsletters/e-newsletters </a:t>
            </a:r>
          </a:p>
          <a:p>
            <a:pPr>
              <a:lnSpc>
                <a:spcPct val="72000"/>
              </a:lnSpc>
              <a:defRPr sz="1700"/>
            </a:pPr>
            <a:r>
              <a:t>Press releases/broadcast media (Transitional housing program example: </a:t>
            </a:r>
            <a:r>
              <a:rPr u="sng">
                <a:solidFill>
                  <a:srgbClr val="0563C1"/>
                </a:solidFill>
                <a:uFill>
                  <a:solidFill>
                    <a:srgbClr val="0563C1"/>
                  </a:solidFill>
                </a:uFill>
                <a:hlinkClick r:id="rId2" invalidUrl="" action="" tgtFrame="" tooltip="" history="1" highlightClick="0" endSnd="0"/>
              </a:rPr>
              <a:t>https://www.youtube.com/watch?v=AuiH5Ots3Ro</a:t>
            </a:r>
            <a:r>
              <a:t> )  </a:t>
            </a:r>
          </a:p>
          <a:p>
            <a:pPr>
              <a:lnSpc>
                <a:spcPct val="72000"/>
              </a:lnSpc>
              <a:defRPr sz="1700"/>
            </a:pPr>
            <a:r>
              <a:t>Social media (Example: </a:t>
            </a:r>
            <a:r>
              <a:rPr u="sng">
                <a:solidFill>
                  <a:srgbClr val="0563C1"/>
                </a:solidFill>
                <a:uFill>
                  <a:solidFill>
                    <a:srgbClr val="0563C1"/>
                  </a:solidFill>
                </a:uFill>
                <a:hlinkClick r:id="rId3" invalidUrl="" action="" tgtFrame="" tooltip="" history="1" highlightClick="0" endSnd="0"/>
              </a:rPr>
              <a:t>http://www.caravanstudios.org/</a:t>
            </a:r>
            <a:r>
              <a:t> )</a:t>
            </a:r>
          </a:p>
          <a:p>
            <a:pPr>
              <a:lnSpc>
                <a:spcPct val="72000"/>
              </a:lnSpc>
              <a:defRPr sz="1700"/>
            </a:pPr>
            <a:r>
              <a:t>Website donation buttons, etc. (Examples: </a:t>
            </a:r>
            <a:r>
              <a:rPr u="sng">
                <a:solidFill>
                  <a:srgbClr val="0563C1"/>
                </a:solidFill>
                <a:uFill>
                  <a:solidFill>
                    <a:srgbClr val="0563C1"/>
                  </a:solidFill>
                </a:uFill>
                <a:hlinkClick r:id="rId4" invalidUrl="" action="" tgtFrame="" tooltip="" history="1" highlightClick="0" endSnd="0"/>
              </a:rPr>
              <a:t>http://www.laurashouse.org/</a:t>
            </a:r>
            <a:r>
              <a:t> and </a:t>
            </a:r>
            <a:r>
              <a:rPr u="sng">
                <a:solidFill>
                  <a:srgbClr val="0563C1"/>
                </a:solidFill>
                <a:uFill>
                  <a:solidFill>
                    <a:srgbClr val="0563C1"/>
                  </a:solidFill>
                </a:uFill>
                <a:hlinkClick r:id="rId5" invalidUrl="" action="" tgtFrame="" tooltip="" history="1" highlightClick="0" endSnd="0"/>
              </a:rPr>
              <a:t>http://www.mcwctx.org/</a:t>
            </a:r>
            <a:r>
              <a:t>)</a:t>
            </a:r>
          </a:p>
          <a:p>
            <a:pPr>
              <a:lnSpc>
                <a:spcPct val="72000"/>
              </a:lnSpc>
              <a:defRPr sz="1700"/>
            </a:pPr>
            <a:r>
              <a:t>Membership programs—individuals may pay an annual membership in exchange for newsletters, etc.</a:t>
            </a:r>
          </a:p>
          <a:p>
            <a:pPr>
              <a:lnSpc>
                <a:spcPct val="72000"/>
              </a:lnSpc>
              <a:defRPr sz="1700"/>
            </a:pPr>
            <a:r>
              <a:t>Special events—Funding may be generated through corporate sponsorships and individual ticket sales. </a:t>
            </a:r>
          </a:p>
          <a:p>
            <a:pPr marL="0" indent="0">
              <a:lnSpc>
                <a:spcPct val="72000"/>
              </a:lnSpc>
              <a:buSzTx/>
              <a:buNone/>
              <a:defRPr sz="1700"/>
            </a:pPr>
          </a:p>
          <a:p>
            <a:pPr>
              <a:lnSpc>
                <a:spcPct val="72000"/>
              </a:lnSpc>
              <a:defRPr sz="1700"/>
            </a:pPr>
            <a:r>
              <a:t>[Source: Scott, L. (2013). </a:t>
            </a:r>
            <a:r>
              <a:rPr i="1"/>
              <a:t>From passion to execution: How to grow and start an effective non-profit organization. </a:t>
            </a:r>
            <a:r>
              <a:t>Boston, MA: Cengage.] </a:t>
            </a:r>
          </a:p>
          <a:p>
            <a:pPr marL="0" indent="0">
              <a:lnSpc>
                <a:spcPct val="72000"/>
              </a:lnSpc>
              <a:buSzTx/>
              <a:buNone/>
              <a:defRPr sz="1700"/>
            </a:pPr>
            <a:r>
              <a:t> </a:t>
            </a:r>
          </a:p>
        </p:txBody>
      </p:sp>
    </p:spTree>
  </p:cSld>
  <p:clrMapOvr>
    <a:masterClrMapping/>
  </p:clrMapOvr>
  <p:transition xmlns:p14="http://schemas.microsoft.com/office/powerpoint/2010/main" spd="med" advClick="1" p14:dur="1000"/>
</p:sld>
</file>

<file path=ppt/slides/slide1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4" name="Shape 394"/>
          <p:cNvSpPr/>
          <p:nvPr>
            <p:ph type="title"/>
          </p:nvPr>
        </p:nvSpPr>
        <p:spPr>
          <a:xfrm>
            <a:off x="838200" y="365125"/>
            <a:ext cx="10515600" cy="1325563"/>
          </a:xfrm>
          <a:prstGeom prst="rect">
            <a:avLst/>
          </a:prstGeom>
          <a:solidFill>
            <a:srgbClr val="FFE699"/>
          </a:solidFill>
        </p:spPr>
        <p:txBody>
          <a:bodyPr/>
          <a:lstStyle>
            <a:lvl1pPr defTabSz="868680">
              <a:defRPr sz="4180"/>
            </a:lvl1pPr>
          </a:lstStyle>
          <a:p>
            <a:pPr/>
            <a:r>
              <a:t>   Cause-Related Marketing/Corporate Giving:</a:t>
            </a:r>
          </a:p>
        </p:txBody>
      </p:sp>
      <p:sp>
        <p:nvSpPr>
          <p:cNvPr id="395" name="Shape 395"/>
          <p:cNvSpPr/>
          <p:nvPr>
            <p:ph type="body" idx="1"/>
          </p:nvPr>
        </p:nvSpPr>
        <p:spPr>
          <a:xfrm>
            <a:off x="838200" y="1825624"/>
            <a:ext cx="10515600" cy="4720320"/>
          </a:xfrm>
          <a:prstGeom prst="rect">
            <a:avLst/>
          </a:prstGeom>
          <a:solidFill>
            <a:srgbClr val="FFF2CC"/>
          </a:solidFill>
        </p:spPr>
        <p:txBody>
          <a:bodyPr/>
          <a:lstStyle/>
          <a:p>
            <a:pPr>
              <a:lnSpc>
                <a:spcPct val="72000"/>
              </a:lnSpc>
              <a:defRPr sz="1900"/>
            </a:pPr>
          </a:p>
          <a:p>
            <a:pPr>
              <a:lnSpc>
                <a:spcPct val="72000"/>
              </a:lnSpc>
              <a:defRPr sz="1900"/>
            </a:pPr>
            <a:r>
              <a:t>Cause-related marketing refers to a partnership between a for-profit business and a non-profit organization. </a:t>
            </a:r>
          </a:p>
          <a:p>
            <a:pPr>
              <a:lnSpc>
                <a:spcPct val="72000"/>
              </a:lnSpc>
              <a:defRPr sz="1900"/>
            </a:pPr>
          </a:p>
          <a:p>
            <a:pPr>
              <a:lnSpc>
                <a:spcPct val="72000"/>
              </a:lnSpc>
              <a:defRPr sz="1900"/>
            </a:pPr>
            <a:r>
              <a:t>Such partnerships are mutually-beneficial.</a:t>
            </a:r>
          </a:p>
          <a:p>
            <a:pPr>
              <a:lnSpc>
                <a:spcPct val="72000"/>
              </a:lnSpc>
              <a:defRPr sz="1900"/>
            </a:pPr>
          </a:p>
          <a:p>
            <a:pPr>
              <a:lnSpc>
                <a:spcPct val="72000"/>
              </a:lnSpc>
              <a:defRPr sz="1900"/>
            </a:pPr>
            <a:r>
              <a:t>Why do corporations support non-profit agencies? Supporting non-profit organizations in a very public way increases the corporation’s brand visibility and is a marketing strategy for attracting potential customers. </a:t>
            </a:r>
          </a:p>
          <a:p>
            <a:pPr>
              <a:lnSpc>
                <a:spcPct val="72000"/>
              </a:lnSpc>
              <a:defRPr sz="1900"/>
            </a:pPr>
          </a:p>
          <a:p>
            <a:pPr>
              <a:lnSpc>
                <a:spcPct val="72000"/>
              </a:lnSpc>
              <a:defRPr sz="1900"/>
            </a:pPr>
            <a:r>
              <a:t>This differs from corporate giving, which refers to a for-profit business’ tax-deductible contributions. </a:t>
            </a:r>
          </a:p>
          <a:p>
            <a:pPr>
              <a:lnSpc>
                <a:spcPct val="72000"/>
              </a:lnSpc>
              <a:defRPr sz="1900"/>
            </a:pPr>
          </a:p>
          <a:p>
            <a:pPr>
              <a:lnSpc>
                <a:spcPct val="72000"/>
              </a:lnSpc>
              <a:defRPr sz="1900"/>
            </a:pPr>
            <a:r>
              <a:t>Corporate donations may either be cash or in-kind (non-monetary) contributions.</a:t>
            </a:r>
          </a:p>
          <a:p>
            <a:pPr>
              <a:lnSpc>
                <a:spcPct val="72000"/>
              </a:lnSpc>
              <a:defRPr sz="900"/>
            </a:pPr>
            <a:r>
              <a:t> [Source: </a:t>
            </a:r>
            <a:r>
              <a:rPr u="sng">
                <a:solidFill>
                  <a:srgbClr val="0563C1"/>
                </a:solidFill>
                <a:uFill>
                  <a:solidFill>
                    <a:srgbClr val="0563C1"/>
                  </a:solidFill>
                </a:uFill>
                <a:hlinkClick r:id="rId2" invalidUrl="" action="" tgtFrame="" tooltip="" history="1" highlightClick="0" endSnd="0"/>
              </a:rPr>
              <a:t>https://foundationcenter.adobeconnect.com/_a1014556160/p390q29vp8m/?launcher=false&amp;fcsContent=true&amp;pbMode=normal</a:t>
            </a:r>
            <a:r>
              <a:t>.]</a:t>
            </a:r>
          </a:p>
        </p:txBody>
      </p:sp>
    </p:spTree>
  </p:cSld>
  <p:clrMapOvr>
    <a:masterClrMapping/>
  </p:clrMapOvr>
  <p:transition xmlns:p14="http://schemas.microsoft.com/office/powerpoint/2010/main" spd="med" advClick="1" p14:dur="1000"/>
</p:sld>
</file>

<file path=ppt/slides/slide1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7" name="Shape 397"/>
          <p:cNvSpPr/>
          <p:nvPr>
            <p:ph type="body" idx="1"/>
          </p:nvPr>
        </p:nvSpPr>
        <p:spPr>
          <a:xfrm>
            <a:off x="867229" y="464458"/>
            <a:ext cx="10515601" cy="6139542"/>
          </a:xfrm>
          <a:prstGeom prst="rect">
            <a:avLst/>
          </a:prstGeom>
          <a:solidFill>
            <a:srgbClr val="FFF2CC"/>
          </a:solidFill>
        </p:spPr>
        <p:txBody>
          <a:bodyPr/>
          <a:lstStyle/>
          <a:p>
            <a:pPr>
              <a:lnSpc>
                <a:spcPct val="72000"/>
              </a:lnSpc>
              <a:defRPr sz="2300"/>
            </a:pPr>
          </a:p>
          <a:p>
            <a:pPr>
              <a:lnSpc>
                <a:spcPct val="72000"/>
              </a:lnSpc>
              <a:defRPr sz="2300"/>
            </a:pPr>
          </a:p>
          <a:p>
            <a:pPr>
              <a:lnSpc>
                <a:spcPct val="72000"/>
              </a:lnSpc>
              <a:defRPr sz="2300"/>
            </a:pPr>
            <a:r>
              <a:t>In-kind donations may take the form of goods/materials or volunteerism (ex. manual labor or consulting services, etc.).</a:t>
            </a:r>
          </a:p>
          <a:p>
            <a:pPr>
              <a:lnSpc>
                <a:spcPct val="72000"/>
              </a:lnSpc>
              <a:defRPr sz="2300"/>
            </a:pPr>
          </a:p>
          <a:p>
            <a:pPr>
              <a:lnSpc>
                <a:spcPct val="72000"/>
              </a:lnSpc>
              <a:defRPr sz="2300"/>
            </a:pPr>
            <a:r>
              <a:t>Corporations may also sponsor fundraising events.</a:t>
            </a:r>
          </a:p>
          <a:p>
            <a:pPr marL="0" indent="0">
              <a:lnSpc>
                <a:spcPct val="72000"/>
              </a:lnSpc>
              <a:buSzTx/>
              <a:buNone/>
              <a:defRPr sz="2300"/>
            </a:pPr>
          </a:p>
          <a:p>
            <a:pPr>
              <a:lnSpc>
                <a:spcPct val="72000"/>
              </a:lnSpc>
              <a:defRPr sz="2300"/>
            </a:pPr>
            <a:r>
              <a:t>“Corporate-matching” occurs when a business “matches,” or supplements, employee contributions.</a:t>
            </a:r>
          </a:p>
          <a:p>
            <a:pPr>
              <a:lnSpc>
                <a:spcPct val="72000"/>
              </a:lnSpc>
              <a:defRPr sz="2300"/>
            </a:pPr>
          </a:p>
          <a:p>
            <a:pPr>
              <a:lnSpc>
                <a:spcPct val="72000"/>
              </a:lnSpc>
              <a:defRPr sz="2300"/>
            </a:pPr>
            <a:r>
              <a:t>Corporate executives may serve on a non-profit agency’s volunteer board of directors.</a:t>
            </a:r>
          </a:p>
          <a:p>
            <a:pPr>
              <a:lnSpc>
                <a:spcPct val="72000"/>
              </a:lnSpc>
              <a:defRPr sz="2300"/>
            </a:pPr>
          </a:p>
          <a:p>
            <a:pPr>
              <a:lnSpc>
                <a:spcPct val="72000"/>
              </a:lnSpc>
              <a:defRPr sz="2300"/>
            </a:pPr>
            <a:r>
              <a:t>Finally, some non-profit organizations receive grants from businesses or proceeds from corporate sales.</a:t>
            </a:r>
          </a:p>
          <a:p>
            <a:pPr>
              <a:lnSpc>
                <a:spcPct val="72000"/>
              </a:lnSpc>
              <a:defRPr sz="2300"/>
            </a:pPr>
          </a:p>
          <a:p>
            <a:pPr>
              <a:lnSpc>
                <a:spcPct val="72000"/>
              </a:lnSpc>
              <a:defRPr sz="1100"/>
            </a:pPr>
            <a:r>
              <a:t>[Source: </a:t>
            </a:r>
            <a:r>
              <a:rPr u="sng">
                <a:solidFill>
                  <a:srgbClr val="0563C1"/>
                </a:solidFill>
                <a:uFill>
                  <a:solidFill>
                    <a:srgbClr val="0563C1"/>
                  </a:solidFill>
                </a:uFill>
                <a:hlinkClick r:id="rId2" invalidUrl="" action="" tgtFrame="" tooltip="" history="1" highlightClick="0" endSnd="0"/>
              </a:rPr>
              <a:t>https://foundationcenter.adobeconnect.com/_a1014556160/p390q29vp8m/?launcher=false&amp;fcsContent=true&amp;pbMode=normal</a:t>
            </a:r>
            <a:r>
              <a:t>.]</a:t>
            </a:r>
          </a:p>
        </p:txBody>
      </p:sp>
    </p:spTree>
  </p:cSld>
  <p:clrMapOvr>
    <a:masterClrMapping/>
  </p:clrMapOvr>
  <p:transition xmlns:p14="http://schemas.microsoft.com/office/powerpoint/2010/main" spd="med" advClick="1" p14:dur="1000"/>
</p:sld>
</file>

<file path=ppt/slides/slide1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9" name="Shape 399"/>
          <p:cNvSpPr/>
          <p:nvPr>
            <p:ph type="title"/>
          </p:nvPr>
        </p:nvSpPr>
        <p:spPr>
          <a:xfrm>
            <a:off x="838200" y="365125"/>
            <a:ext cx="10515600" cy="1325563"/>
          </a:xfrm>
          <a:prstGeom prst="rect">
            <a:avLst/>
          </a:prstGeom>
          <a:solidFill>
            <a:srgbClr val="FFE699"/>
          </a:solidFill>
        </p:spPr>
        <p:txBody>
          <a:bodyPr/>
          <a:lstStyle/>
          <a:p>
            <a:pPr/>
            <a:r>
              <a:t>                         Activity—View Clip:</a:t>
            </a:r>
          </a:p>
        </p:txBody>
      </p:sp>
      <p:sp>
        <p:nvSpPr>
          <p:cNvPr id="400" name="Shape 400"/>
          <p:cNvSpPr/>
          <p:nvPr>
            <p:ph type="body" idx="1"/>
          </p:nvPr>
        </p:nvSpPr>
        <p:spPr>
          <a:xfrm>
            <a:off x="838200" y="1825625"/>
            <a:ext cx="10515600" cy="4351338"/>
          </a:xfrm>
          <a:prstGeom prst="rect">
            <a:avLst/>
          </a:prstGeom>
          <a:solidFill>
            <a:srgbClr val="FFF2CC"/>
          </a:solidFill>
        </p:spPr>
        <p:txBody>
          <a:bodyPr/>
          <a:lstStyle/>
          <a:p>
            <a:pPr>
              <a:defRPr u="sng"/>
            </a:pPr>
            <a:r>
              <a:rPr>
                <a:solidFill>
                  <a:srgbClr val="0563C1"/>
                </a:solidFill>
                <a:uFill>
                  <a:solidFill>
                    <a:srgbClr val="0563C1"/>
                  </a:solidFill>
                </a:uFill>
                <a:hlinkClick r:id="rId2" invalidUrl="" action="" tgtFrame="" tooltip="" history="1" highlightClick="0" endSnd="0"/>
              </a:rPr>
              <a:t>https://www.youtube.com/watch?v=AWAftZN1wyw</a:t>
            </a:r>
            <a:r>
              <a:rPr u="none"/>
              <a:t> </a:t>
            </a:r>
          </a:p>
        </p:txBody>
      </p:sp>
    </p:spTree>
  </p:cSld>
  <p:clrMapOvr>
    <a:masterClrMapping/>
  </p:clrMapOvr>
  <p:transition xmlns:p14="http://schemas.microsoft.com/office/powerpoint/2010/main" spd="med" advClick="1" p14:dur="1000"/>
</p:sld>
</file>

<file path=ppt/slides/slide1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2" name="Shape 402"/>
          <p:cNvSpPr/>
          <p:nvPr>
            <p:ph type="ctrTitle"/>
          </p:nvPr>
        </p:nvSpPr>
        <p:spPr>
          <a:prstGeom prst="rect">
            <a:avLst/>
          </a:prstGeom>
          <a:solidFill>
            <a:srgbClr val="9DC3E6"/>
          </a:solidFill>
        </p:spPr>
        <p:txBody>
          <a:bodyPr/>
          <a:lstStyle/>
          <a:p>
            <a:pPr/>
            <a:r>
              <a:t>CRIJ 5365—Module 3 (Rules):</a:t>
            </a:r>
          </a:p>
        </p:txBody>
      </p:sp>
    </p:spTree>
  </p:cSld>
  <p:clrMapOvr>
    <a:masterClrMapping/>
  </p:clrMapOvr>
  <p:transition xmlns:p14="http://schemas.microsoft.com/office/powerpoint/2010/main" spd="med" advClick="1" p14:dur="1000"/>
</p:sld>
</file>

<file path=ppt/slides/slide1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4" name="Shape 404"/>
          <p:cNvSpPr/>
          <p:nvPr>
            <p:ph type="body" idx="1"/>
          </p:nvPr>
        </p:nvSpPr>
        <p:spPr>
          <a:xfrm>
            <a:off x="838200" y="513566"/>
            <a:ext cx="10515600" cy="5663398"/>
          </a:xfrm>
          <a:prstGeom prst="rect">
            <a:avLst/>
          </a:prstGeom>
          <a:solidFill>
            <a:srgbClr val="BDD7EE"/>
          </a:solidFill>
        </p:spPr>
        <p:txBody>
          <a:bodyPr/>
          <a:lstStyle/>
          <a:p>
            <a:pPr marL="0" indent="0">
              <a:buSzTx/>
              <a:buNone/>
              <a:defRPr i="1"/>
            </a:pPr>
          </a:p>
          <a:p>
            <a:pPr marL="0" indent="0">
              <a:buSzTx/>
              <a:buNone/>
              <a:defRPr i="1"/>
            </a:pPr>
          </a:p>
          <a:p>
            <a:pPr marL="0" indent="0">
              <a:buSzTx/>
              <a:buNone/>
              <a:defRPr i="1"/>
            </a:pPr>
            <a:r>
              <a:t>*This course (including all power points, lectures, and assignments) is  the instructor’s intellectual property. The materials may not be copied or redistributed without her consent. The information is provided for educational purposes. It does not constitute legal advice.</a:t>
            </a:r>
          </a:p>
        </p:txBody>
      </p:sp>
    </p:spTree>
  </p:cSld>
  <p:clrMapOvr>
    <a:masterClrMapping/>
  </p:clrMapOvr>
  <p:transition xmlns:p14="http://schemas.microsoft.com/office/powerpoint/2010/main" spd="med" advClick="1" p14:dur="1000"/>
</p:sld>
</file>

<file path=ppt/slides/slide1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6" name="Shape 406"/>
          <p:cNvSpPr/>
          <p:nvPr>
            <p:ph type="body" idx="1"/>
          </p:nvPr>
        </p:nvSpPr>
        <p:spPr>
          <a:xfrm>
            <a:off x="723513" y="137786"/>
            <a:ext cx="10515601" cy="6534937"/>
          </a:xfrm>
          <a:prstGeom prst="rect">
            <a:avLst/>
          </a:prstGeom>
          <a:solidFill>
            <a:srgbClr val="BDD7EE"/>
          </a:solidFill>
        </p:spPr>
        <p:txBody>
          <a:bodyPr/>
          <a:lstStyle/>
          <a:p>
            <a:pPr>
              <a:defRPr sz="2500"/>
            </a:pPr>
          </a:p>
          <a:p>
            <a:pPr>
              <a:defRPr i="1" sz="2500"/>
            </a:pPr>
            <a:r>
              <a:t>“In 2007 the Missouri Coalition Against Domestic and Sexual Violence (MCADSV) began a statewide project to examine and address an issue debated within the domestic violence movement—the assumption that rules must exist in order to operate a shelter for domestic violence victims and their children. What began as a grassroots effort of women helping women has become institutionalized during the past 30 years and has evolved, for some programs, into a rules-driven environment. This project became a living laboratory to answer the question—‘What would happen if there weren’t rules?’ The goal was to find a better way to welcome women and other domestic violence victims—many of whom had every aspect of life controlled by their partners— into shelter where they could experience autonomy de- spite the constraints of a communal living environment </a:t>
            </a:r>
            <a:r>
              <a:rPr i="0"/>
              <a:t>(MCADSV, n.d., p. 2)”</a:t>
            </a:r>
          </a:p>
          <a:p>
            <a:pPr>
              <a:defRPr i="1" sz="2500"/>
            </a:pPr>
          </a:p>
          <a:p>
            <a:pPr>
              <a:defRPr sz="1500"/>
            </a:pPr>
            <a:r>
              <a:t>[Source: Missouri Coalition Against Domestic and Sexual Violence (nd). </a:t>
            </a:r>
            <a:r>
              <a:rPr i="1"/>
              <a:t>How the earth didn’t fly into the sun: Missouri’s project to reduce rules in domestic violence shelters. </a:t>
            </a:r>
            <a:r>
              <a:t>Jefferson City, MO: Missouri Coalition Against Domestic and Sexual Violence. Retrieved from </a:t>
            </a:r>
            <a:r>
              <a:rPr i="1" u="sng">
                <a:solidFill>
                  <a:srgbClr val="0563C1"/>
                </a:solidFill>
                <a:uFill>
                  <a:solidFill>
                    <a:srgbClr val="0563C1"/>
                  </a:solidFill>
                </a:uFill>
                <a:hlinkClick r:id="rId2" invalidUrl="" action="" tgtFrame="" tooltip="" history="1" highlightClick="0" endSnd="0"/>
              </a:rPr>
              <a:t>www.</a:t>
            </a:r>
            <a:r>
              <a:rPr b="1" i="1" u="sng">
                <a:solidFill>
                  <a:srgbClr val="0563C1"/>
                </a:solidFill>
                <a:uFill>
                  <a:solidFill>
                    <a:srgbClr val="0563C1"/>
                  </a:solidFill>
                </a:uFill>
                <a:hlinkClick r:id="rId2" invalidUrl="" action="" tgtFrame="" tooltip="" history="1" highlightClick="0" endSnd="0"/>
              </a:rPr>
              <a:t>in</a:t>
            </a:r>
            <a:r>
              <a:rPr i="1" u="sng">
                <a:solidFill>
                  <a:srgbClr val="0563C1"/>
                </a:solidFill>
                <a:uFill>
                  <a:solidFill>
                    <a:srgbClr val="0563C1"/>
                  </a:solidFill>
                </a:uFill>
                <a:hlinkClick r:id="rId2" invalidUrl="" action="" tgtFrame="" tooltip="" history="1" highlightClick="0" endSnd="0"/>
              </a:rPr>
              <a:t>.gov/cji/files/VS_</a:t>
            </a:r>
            <a:r>
              <a:rPr b="1" i="1" u="sng">
                <a:solidFill>
                  <a:srgbClr val="0563C1"/>
                </a:solidFill>
                <a:uFill>
                  <a:solidFill>
                    <a:srgbClr val="0563C1"/>
                  </a:solidFill>
                </a:uFill>
                <a:hlinkClick r:id="rId2" invalidUrl="" action="" tgtFrame="" tooltip="" history="1" highlightClick="0" endSnd="0"/>
              </a:rPr>
              <a:t>How_The_Earth</a:t>
            </a:r>
            <a:r>
              <a:rPr i="1" u="sng">
                <a:solidFill>
                  <a:srgbClr val="0563C1"/>
                </a:solidFill>
                <a:uFill>
                  <a:solidFill>
                    <a:srgbClr val="0563C1"/>
                  </a:solidFill>
                </a:uFill>
                <a:hlinkClick r:id="rId2" invalidUrl="" action="" tgtFrame="" tooltip="" history="1" highlightClick="0" endSnd="0"/>
              </a:rPr>
              <a:t>.pdf</a:t>
            </a:r>
            <a:r>
              <a:t>.]</a:t>
            </a:r>
          </a:p>
        </p:txBody>
      </p:sp>
    </p:spTree>
  </p:cSld>
  <p:clrMapOvr>
    <a:masterClrMapping/>
  </p:clrMapOvr>
  <p:transition xmlns:p14="http://schemas.microsoft.com/office/powerpoint/2010/main" spd="med" advClick="1" p14:dur="1000"/>
</p:sld>
</file>

<file path=ppt/slides/slide1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8" name="Shape 408"/>
          <p:cNvSpPr/>
          <p:nvPr>
            <p:ph type="body" idx="1"/>
          </p:nvPr>
        </p:nvSpPr>
        <p:spPr>
          <a:xfrm>
            <a:off x="838200" y="864295"/>
            <a:ext cx="10515600" cy="5686818"/>
          </a:xfrm>
          <a:prstGeom prst="rect">
            <a:avLst/>
          </a:prstGeom>
          <a:solidFill>
            <a:srgbClr val="BDD7EE"/>
          </a:solidFill>
        </p:spPr>
        <p:txBody>
          <a:bodyPr/>
          <a:lstStyle/>
          <a:p>
            <a:pPr>
              <a:lnSpc>
                <a:spcPct val="72000"/>
              </a:lnSpc>
              <a:defRPr sz="2500"/>
            </a:pPr>
          </a:p>
          <a:p>
            <a:pPr>
              <a:lnSpc>
                <a:spcPct val="72000"/>
              </a:lnSpc>
              <a:defRPr sz="2500"/>
            </a:pPr>
            <a:r>
              <a:t>The following year, “the results of a multi-state study…confirmed the need” to re-examine shelter rules (MCADSV, n.d., p. 5).</a:t>
            </a:r>
          </a:p>
          <a:p>
            <a:pPr>
              <a:lnSpc>
                <a:spcPct val="72000"/>
              </a:lnSpc>
              <a:defRPr sz="2500"/>
            </a:pPr>
          </a:p>
          <a:p>
            <a:pPr>
              <a:lnSpc>
                <a:spcPct val="72000"/>
              </a:lnSpc>
              <a:defRPr sz="2500"/>
            </a:pPr>
            <a:r>
              <a:t>According to the report, entitled, “Meeting Survivors’ Needs: A Multi-State Study of Domestic Violence Shelter Experiences,” respondents’ most common complaints related to other clients, “theft, (substance) abuse, and other residents’ parenting” (MCADSV, n.d., p. 5).</a:t>
            </a:r>
          </a:p>
          <a:p>
            <a:pPr>
              <a:lnSpc>
                <a:spcPct val="72000"/>
              </a:lnSpc>
              <a:defRPr sz="2500"/>
            </a:pPr>
          </a:p>
          <a:p>
            <a:pPr>
              <a:lnSpc>
                <a:spcPct val="72000"/>
              </a:lnSpc>
              <a:defRPr sz="2500"/>
            </a:pPr>
            <a:r>
              <a:t>Rule-related complaints centered around program “time limits, curfew, chores, transportation, discipline, and children’s supervision” (MCADSV, n.d., p. 5).</a:t>
            </a:r>
          </a:p>
          <a:p>
            <a:pPr>
              <a:lnSpc>
                <a:spcPct val="72000"/>
              </a:lnSpc>
              <a:defRPr sz="2500"/>
            </a:pPr>
          </a:p>
          <a:p>
            <a:pPr>
              <a:lnSpc>
                <a:spcPct val="72000"/>
              </a:lnSpc>
              <a:defRPr sz="1700"/>
            </a:pPr>
            <a:r>
              <a:t>[Source: Missouri Coalition Against Domestic and Sexual Violence (nd). </a:t>
            </a:r>
            <a:r>
              <a:rPr i="1"/>
              <a:t>How the earth didn’t fly into the sun: Missouri’s project to reduce rules in domestic violence shelters. </a:t>
            </a:r>
            <a:r>
              <a:t>Jefferson City, MO: Missouri Coalition Against Domestic and Sexual Violence. Retrieved from </a:t>
            </a:r>
            <a:r>
              <a:rPr i="1" u="sng">
                <a:solidFill>
                  <a:srgbClr val="0563C1"/>
                </a:solidFill>
                <a:uFill>
                  <a:solidFill>
                    <a:srgbClr val="0563C1"/>
                  </a:solidFill>
                </a:uFill>
                <a:hlinkClick r:id="rId2" invalidUrl="" action="" tgtFrame="" tooltip="" history="1" highlightClick="0" endSnd="0"/>
              </a:rPr>
              <a:t>www.</a:t>
            </a:r>
            <a:r>
              <a:rPr b="1" i="1" u="sng">
                <a:solidFill>
                  <a:srgbClr val="0563C1"/>
                </a:solidFill>
                <a:uFill>
                  <a:solidFill>
                    <a:srgbClr val="0563C1"/>
                  </a:solidFill>
                </a:uFill>
                <a:hlinkClick r:id="rId2" invalidUrl="" action="" tgtFrame="" tooltip="" history="1" highlightClick="0" endSnd="0"/>
              </a:rPr>
              <a:t>in</a:t>
            </a:r>
            <a:r>
              <a:rPr i="1" u="sng">
                <a:solidFill>
                  <a:srgbClr val="0563C1"/>
                </a:solidFill>
                <a:uFill>
                  <a:solidFill>
                    <a:srgbClr val="0563C1"/>
                  </a:solidFill>
                </a:uFill>
                <a:hlinkClick r:id="rId2" invalidUrl="" action="" tgtFrame="" tooltip="" history="1" highlightClick="0" endSnd="0"/>
              </a:rPr>
              <a:t>.gov/cji/files/VS_</a:t>
            </a:r>
            <a:r>
              <a:rPr b="1" i="1" u="sng">
                <a:solidFill>
                  <a:srgbClr val="0563C1"/>
                </a:solidFill>
                <a:uFill>
                  <a:solidFill>
                    <a:srgbClr val="0563C1"/>
                  </a:solidFill>
                </a:uFill>
                <a:hlinkClick r:id="rId2" invalidUrl="" action="" tgtFrame="" tooltip="" history="1" highlightClick="0" endSnd="0"/>
              </a:rPr>
              <a:t>How_The_Earth</a:t>
            </a:r>
            <a:r>
              <a:rPr i="1" u="sng">
                <a:solidFill>
                  <a:srgbClr val="0563C1"/>
                </a:solidFill>
                <a:uFill>
                  <a:solidFill>
                    <a:srgbClr val="0563C1"/>
                  </a:solidFill>
                </a:uFill>
                <a:hlinkClick r:id="rId2" invalidUrl="" action="" tgtFrame="" tooltip="" history="1" highlightClick="0" endSnd="0"/>
              </a:rPr>
              <a:t>.pdf</a:t>
            </a:r>
            <a:r>
              <a:t>.]</a:t>
            </a:r>
          </a:p>
        </p:txBody>
      </p:sp>
    </p:spTree>
  </p:cSld>
  <p:clrMapOvr>
    <a:masterClrMapping/>
  </p:clrMapOvr>
  <p:transition xmlns:p14="http://schemas.microsoft.com/office/powerpoint/2010/main" spd="med" advClick="1" p14:dur="1000"/>
</p:sld>
</file>

<file path=ppt/slides/slide1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0" name="Shape 410"/>
          <p:cNvSpPr/>
          <p:nvPr>
            <p:ph type="body" idx="1"/>
          </p:nvPr>
        </p:nvSpPr>
        <p:spPr>
          <a:xfrm>
            <a:off x="838200" y="501040"/>
            <a:ext cx="10515600" cy="6062598"/>
          </a:xfrm>
          <a:prstGeom prst="rect">
            <a:avLst/>
          </a:prstGeom>
          <a:solidFill>
            <a:srgbClr val="BDD7EE"/>
          </a:solidFill>
        </p:spPr>
        <p:txBody>
          <a:bodyPr/>
          <a:lstStyle/>
          <a:p>
            <a:pPr>
              <a:lnSpc>
                <a:spcPct val="72000"/>
              </a:lnSpc>
              <a:defRPr sz="2500"/>
            </a:pPr>
          </a:p>
          <a:p>
            <a:pPr>
              <a:lnSpc>
                <a:spcPct val="72000"/>
              </a:lnSpc>
              <a:defRPr sz="2500"/>
            </a:pPr>
            <a:r>
              <a:t>According to the client surveys…</a:t>
            </a:r>
          </a:p>
          <a:p>
            <a:pPr>
              <a:lnSpc>
                <a:spcPct val="72000"/>
              </a:lnSpc>
              <a:defRPr sz="2500"/>
            </a:pPr>
          </a:p>
          <a:p>
            <a:pPr>
              <a:lnSpc>
                <a:spcPct val="72000"/>
              </a:lnSpc>
              <a:defRPr sz="2500"/>
            </a:pPr>
            <a:r>
              <a:t>1.) program time limits were unrealistic, considering the barriers respondents’ faced (ex. financial constraints and limited affordable, available housing, etc.);</a:t>
            </a:r>
          </a:p>
          <a:p>
            <a:pPr>
              <a:lnSpc>
                <a:spcPct val="72000"/>
              </a:lnSpc>
              <a:defRPr sz="2500"/>
            </a:pPr>
          </a:p>
          <a:p>
            <a:pPr>
              <a:lnSpc>
                <a:spcPct val="72000"/>
              </a:lnSpc>
              <a:defRPr sz="2500"/>
            </a:pPr>
            <a:r>
              <a:t>2.) curfews conflicted with residents’ work schedules; and</a:t>
            </a:r>
          </a:p>
          <a:p>
            <a:pPr>
              <a:lnSpc>
                <a:spcPct val="72000"/>
              </a:lnSpc>
              <a:defRPr sz="2500"/>
            </a:pPr>
          </a:p>
          <a:p>
            <a:pPr>
              <a:lnSpc>
                <a:spcPct val="72000"/>
              </a:lnSpc>
              <a:defRPr sz="2500"/>
            </a:pPr>
            <a:r>
              <a:t>3.) mothers had difficulty completing chores while also having to watch their children.</a:t>
            </a:r>
          </a:p>
          <a:p>
            <a:pPr marL="0" indent="0">
              <a:lnSpc>
                <a:spcPct val="72000"/>
              </a:lnSpc>
              <a:buSzTx/>
              <a:buNone/>
              <a:defRPr sz="2500"/>
            </a:pPr>
          </a:p>
          <a:p>
            <a:pPr>
              <a:lnSpc>
                <a:spcPct val="72000"/>
              </a:lnSpc>
              <a:defRPr sz="2500"/>
            </a:pPr>
          </a:p>
          <a:p>
            <a:pPr>
              <a:lnSpc>
                <a:spcPct val="72000"/>
              </a:lnSpc>
              <a:defRPr sz="1700"/>
            </a:pPr>
            <a:r>
              <a:t>[Source: Missouri Coalition Against Domestic and Sexual Violence (nd). </a:t>
            </a:r>
            <a:r>
              <a:rPr i="1"/>
              <a:t>How the earth didn’t fly into the sun: Missouri’s project to reduce rules in domestic violence shelters. </a:t>
            </a:r>
            <a:r>
              <a:t>Jefferson City, MO: Missouri Coalition Against Domestic and Sexual Violence. Retrieved from </a:t>
            </a:r>
            <a:r>
              <a:rPr i="1" u="sng">
                <a:solidFill>
                  <a:srgbClr val="0563C1"/>
                </a:solidFill>
                <a:uFill>
                  <a:solidFill>
                    <a:srgbClr val="0563C1"/>
                  </a:solidFill>
                </a:uFill>
                <a:hlinkClick r:id="rId2" invalidUrl="" action="" tgtFrame="" tooltip="" history="1" highlightClick="0" endSnd="0"/>
              </a:rPr>
              <a:t>www.</a:t>
            </a:r>
            <a:r>
              <a:rPr b="1" i="1" u="sng">
                <a:solidFill>
                  <a:srgbClr val="0563C1"/>
                </a:solidFill>
                <a:uFill>
                  <a:solidFill>
                    <a:srgbClr val="0563C1"/>
                  </a:solidFill>
                </a:uFill>
                <a:hlinkClick r:id="rId2" invalidUrl="" action="" tgtFrame="" tooltip="" history="1" highlightClick="0" endSnd="0"/>
              </a:rPr>
              <a:t>in</a:t>
            </a:r>
            <a:r>
              <a:rPr i="1" u="sng">
                <a:solidFill>
                  <a:srgbClr val="0563C1"/>
                </a:solidFill>
                <a:uFill>
                  <a:solidFill>
                    <a:srgbClr val="0563C1"/>
                  </a:solidFill>
                </a:uFill>
                <a:hlinkClick r:id="rId2" invalidUrl="" action="" tgtFrame="" tooltip="" history="1" highlightClick="0" endSnd="0"/>
              </a:rPr>
              <a:t>.gov/cji/files/VS_</a:t>
            </a:r>
            <a:r>
              <a:rPr b="1" i="1" u="sng">
                <a:solidFill>
                  <a:srgbClr val="0563C1"/>
                </a:solidFill>
                <a:uFill>
                  <a:solidFill>
                    <a:srgbClr val="0563C1"/>
                  </a:solidFill>
                </a:uFill>
                <a:hlinkClick r:id="rId2" invalidUrl="" action="" tgtFrame="" tooltip="" history="1" highlightClick="0" endSnd="0"/>
              </a:rPr>
              <a:t>How_The_Earth</a:t>
            </a:r>
            <a:r>
              <a:rPr i="1" u="sng">
                <a:solidFill>
                  <a:srgbClr val="0563C1"/>
                </a:solidFill>
                <a:uFill>
                  <a:solidFill>
                    <a:srgbClr val="0563C1"/>
                  </a:solidFill>
                </a:uFill>
                <a:hlinkClick r:id="rId2" invalidUrl="" action="" tgtFrame="" tooltip="" history="1" highlightClick="0" endSnd="0"/>
              </a:rPr>
              <a:t>.pdf</a:t>
            </a:r>
            <a:r>
              <a:t>.]</a:t>
            </a:r>
          </a:p>
        </p:txBody>
      </p:sp>
    </p:spTree>
  </p:cSld>
  <p:clrMapOvr>
    <a:masterClrMapping/>
  </p:clrMapOvr>
  <p:transition xmlns:p14="http://schemas.microsoft.com/office/powerpoint/2010/main" spd="med" advClick="1" p14:dur="1000"/>
</p:sld>
</file>

<file path=ppt/slides/slide1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2" name="Shape 412"/>
          <p:cNvSpPr/>
          <p:nvPr>
            <p:ph type="body" idx="1"/>
          </p:nvPr>
        </p:nvSpPr>
        <p:spPr>
          <a:xfrm>
            <a:off x="838200" y="889347"/>
            <a:ext cx="10515600" cy="5661766"/>
          </a:xfrm>
          <a:prstGeom prst="rect">
            <a:avLst/>
          </a:prstGeom>
          <a:solidFill>
            <a:srgbClr val="BDD7EE"/>
          </a:solidFill>
        </p:spPr>
        <p:txBody>
          <a:bodyPr/>
          <a:lstStyle/>
          <a:p>
            <a:pPr/>
          </a:p>
          <a:p>
            <a:pPr/>
          </a:p>
          <a:p>
            <a:pPr/>
            <a:r>
              <a:t>Clients for whom English was a foreign language reported significant communication barriers and that their “customs were not respected” (ex. in terms of diets, etc.) by shelter staff (MCADSV, n.d., p. 5).</a:t>
            </a:r>
          </a:p>
          <a:p>
            <a:pPr/>
          </a:p>
          <a:p>
            <a:pPr/>
            <a:r>
              <a:t>Additionally, at some FVPs, pregnancy and other medical conditions were not considered during chore assignments. </a:t>
            </a:r>
          </a:p>
          <a:p>
            <a:pPr/>
          </a:p>
          <a:p>
            <a:pPr>
              <a:defRPr sz="1700"/>
            </a:pPr>
            <a:r>
              <a:t>[Source: Missouri Coalition Against Domestic and Sexual Violence (nd). </a:t>
            </a:r>
            <a:r>
              <a:rPr i="1"/>
              <a:t>How the earth didn’t fly into the sun: Missouri’s project to reduce rules in domestic violence shelters. </a:t>
            </a:r>
            <a:r>
              <a:t>Jefferson City, MO: Missouri Coalition Against Domestic and Sexual Violence. Retrieved from </a:t>
            </a:r>
            <a:r>
              <a:rPr i="1" u="sng">
                <a:solidFill>
                  <a:srgbClr val="0563C1"/>
                </a:solidFill>
                <a:uFill>
                  <a:solidFill>
                    <a:srgbClr val="0563C1"/>
                  </a:solidFill>
                </a:uFill>
                <a:hlinkClick r:id="rId2" invalidUrl="" action="" tgtFrame="" tooltip="" history="1" highlightClick="0" endSnd="0"/>
              </a:rPr>
              <a:t>www.</a:t>
            </a:r>
            <a:r>
              <a:rPr b="1" i="1" u="sng">
                <a:solidFill>
                  <a:srgbClr val="0563C1"/>
                </a:solidFill>
                <a:uFill>
                  <a:solidFill>
                    <a:srgbClr val="0563C1"/>
                  </a:solidFill>
                </a:uFill>
                <a:hlinkClick r:id="rId2" invalidUrl="" action="" tgtFrame="" tooltip="" history="1" highlightClick="0" endSnd="0"/>
              </a:rPr>
              <a:t>in</a:t>
            </a:r>
            <a:r>
              <a:rPr i="1" u="sng">
                <a:solidFill>
                  <a:srgbClr val="0563C1"/>
                </a:solidFill>
                <a:uFill>
                  <a:solidFill>
                    <a:srgbClr val="0563C1"/>
                  </a:solidFill>
                </a:uFill>
                <a:hlinkClick r:id="rId2" invalidUrl="" action="" tgtFrame="" tooltip="" history="1" highlightClick="0" endSnd="0"/>
              </a:rPr>
              <a:t>.gov/cji/files/VS_</a:t>
            </a:r>
            <a:r>
              <a:rPr b="1" i="1" u="sng">
                <a:solidFill>
                  <a:srgbClr val="0563C1"/>
                </a:solidFill>
                <a:uFill>
                  <a:solidFill>
                    <a:srgbClr val="0563C1"/>
                  </a:solidFill>
                </a:uFill>
                <a:hlinkClick r:id="rId2" invalidUrl="" action="" tgtFrame="" tooltip="" history="1" highlightClick="0" endSnd="0"/>
              </a:rPr>
              <a:t>How_The_Earth</a:t>
            </a:r>
            <a:r>
              <a:rPr i="1" u="sng">
                <a:solidFill>
                  <a:srgbClr val="0563C1"/>
                </a:solidFill>
                <a:uFill>
                  <a:solidFill>
                    <a:srgbClr val="0563C1"/>
                  </a:solidFill>
                </a:uFill>
                <a:hlinkClick r:id="rId2" invalidUrl="" action="" tgtFrame="" tooltip="" history="1" highlightClick="0" endSnd="0"/>
              </a:rPr>
              <a:t>.pdf</a:t>
            </a:r>
            <a:r>
              <a:t>.]</a:t>
            </a:r>
          </a:p>
        </p:txBody>
      </p:sp>
    </p:spTree>
  </p:cSld>
  <p:clrMapOvr>
    <a:masterClrMapping/>
  </p:clrMapOvr>
  <p:transition xmlns:p14="http://schemas.microsoft.com/office/powerpoint/2010/main" spd="med" advClick="1" p14:dur="1000"/>
</p:sld>
</file>

<file path=ppt/slides/slide1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4" name="Shape 414"/>
          <p:cNvSpPr/>
          <p:nvPr>
            <p:ph type="body" idx="1"/>
          </p:nvPr>
        </p:nvSpPr>
        <p:spPr>
          <a:xfrm>
            <a:off x="838200" y="350728"/>
            <a:ext cx="10515600" cy="6250489"/>
          </a:xfrm>
          <a:prstGeom prst="rect">
            <a:avLst/>
          </a:prstGeom>
          <a:solidFill>
            <a:srgbClr val="BDD7EE"/>
          </a:solidFill>
        </p:spPr>
        <p:txBody>
          <a:bodyPr/>
          <a:lstStyle/>
          <a:p>
            <a:pPr marL="0" indent="0" defTabSz="905255">
              <a:lnSpc>
                <a:spcPct val="81000"/>
              </a:lnSpc>
              <a:spcBef>
                <a:spcPts val="900"/>
              </a:spcBef>
              <a:buSzTx/>
              <a:buNone/>
              <a:defRPr sz="2475"/>
            </a:pPr>
            <a:r>
              <a:t> </a:t>
            </a:r>
          </a:p>
          <a:p>
            <a:pPr marL="226313" indent="-226313" defTabSz="905255">
              <a:lnSpc>
                <a:spcPct val="81000"/>
              </a:lnSpc>
              <a:spcBef>
                <a:spcPts val="900"/>
              </a:spcBef>
              <a:defRPr sz="2475"/>
            </a:pPr>
            <a:r>
              <a:t>Ideally, rules help to create order. </a:t>
            </a:r>
          </a:p>
          <a:p>
            <a:pPr marL="226313" indent="-226313" defTabSz="905255">
              <a:lnSpc>
                <a:spcPct val="81000"/>
              </a:lnSpc>
              <a:spcBef>
                <a:spcPts val="900"/>
              </a:spcBef>
              <a:defRPr sz="2475"/>
            </a:pPr>
          </a:p>
          <a:p>
            <a:pPr marL="226313" indent="-226313" defTabSz="905255">
              <a:lnSpc>
                <a:spcPct val="81000"/>
              </a:lnSpc>
              <a:spcBef>
                <a:spcPts val="900"/>
              </a:spcBef>
              <a:defRPr sz="2475"/>
            </a:pPr>
            <a:r>
              <a:t>However, “In order for rules to be effective, they must have consequences if not followed. Often, shelter providers’ only real consequence is to deny or terminate services. This means kicking women out of a safe place to live because they broke a rule. Maybe they didn’t wash dishes, or broke curfew or took a shower while their children played alone. The consequence contradicts the very purpose of the shelter: safety. For example, some shelters have a rule that mothers must always be with their children. But no mother can be with her children at all times and still comply with all other rules and program requirements. The consequence for failing to meet this impossible requirement is to terminate services, to render the mother and children homeless…” (MCADSV, n.d., p. 9).</a:t>
            </a:r>
          </a:p>
          <a:p>
            <a:pPr marL="226313" indent="-226313" defTabSz="905255">
              <a:lnSpc>
                <a:spcPct val="81000"/>
              </a:lnSpc>
              <a:spcBef>
                <a:spcPts val="900"/>
              </a:spcBef>
              <a:defRPr sz="2475"/>
            </a:pPr>
          </a:p>
          <a:p>
            <a:pPr marL="226313" indent="-226313" defTabSz="905255">
              <a:lnSpc>
                <a:spcPct val="81000"/>
              </a:lnSpc>
              <a:spcBef>
                <a:spcPts val="900"/>
              </a:spcBef>
              <a:defRPr sz="1683"/>
            </a:pPr>
            <a:r>
              <a:t>[Source: Missouri Coalition Against Domestic and Sexual Violence (nd). </a:t>
            </a:r>
            <a:r>
              <a:rPr i="1"/>
              <a:t>How the earth didn’t fly into the sun: Missouri’s project to reduce rules in domestic violence shelters. </a:t>
            </a:r>
            <a:r>
              <a:t>Jefferson City, MO: Missouri Coalition Against Domestic and Sexual Violence. Retrieved from </a:t>
            </a:r>
            <a:r>
              <a:rPr i="1" u="sng">
                <a:solidFill>
                  <a:srgbClr val="0563C1"/>
                </a:solidFill>
                <a:uFill>
                  <a:solidFill>
                    <a:srgbClr val="0563C1"/>
                  </a:solidFill>
                </a:uFill>
                <a:hlinkClick r:id="rId2" invalidUrl="" action="" tgtFrame="" tooltip="" history="1" highlightClick="0" endSnd="0"/>
              </a:rPr>
              <a:t>www.</a:t>
            </a:r>
            <a:r>
              <a:rPr b="1" i="1" u="sng">
                <a:solidFill>
                  <a:srgbClr val="0563C1"/>
                </a:solidFill>
                <a:uFill>
                  <a:solidFill>
                    <a:srgbClr val="0563C1"/>
                  </a:solidFill>
                </a:uFill>
                <a:hlinkClick r:id="rId2" invalidUrl="" action="" tgtFrame="" tooltip="" history="1" highlightClick="0" endSnd="0"/>
              </a:rPr>
              <a:t>in</a:t>
            </a:r>
            <a:r>
              <a:rPr i="1" u="sng">
                <a:solidFill>
                  <a:srgbClr val="0563C1"/>
                </a:solidFill>
                <a:uFill>
                  <a:solidFill>
                    <a:srgbClr val="0563C1"/>
                  </a:solidFill>
                </a:uFill>
                <a:hlinkClick r:id="rId2" invalidUrl="" action="" tgtFrame="" tooltip="" history="1" highlightClick="0" endSnd="0"/>
              </a:rPr>
              <a:t>.gov/cji/files/VS_</a:t>
            </a:r>
            <a:r>
              <a:rPr b="1" i="1" u="sng">
                <a:solidFill>
                  <a:srgbClr val="0563C1"/>
                </a:solidFill>
                <a:uFill>
                  <a:solidFill>
                    <a:srgbClr val="0563C1"/>
                  </a:solidFill>
                </a:uFill>
                <a:hlinkClick r:id="rId2" invalidUrl="" action="" tgtFrame="" tooltip="" history="1" highlightClick="0" endSnd="0"/>
              </a:rPr>
              <a:t>How_The_Earth</a:t>
            </a:r>
            <a:r>
              <a:rPr i="1" u="sng">
                <a:solidFill>
                  <a:srgbClr val="0563C1"/>
                </a:solidFill>
                <a:uFill>
                  <a:solidFill>
                    <a:srgbClr val="0563C1"/>
                  </a:solidFill>
                </a:uFill>
                <a:hlinkClick r:id="rId2" invalidUrl="" action="" tgtFrame="" tooltip="" history="1" highlightClick="0" endSnd="0"/>
              </a:rPr>
              <a:t>.pdf</a:t>
            </a:r>
            <a:r>
              <a:t>.]</a:t>
            </a:r>
          </a:p>
        </p:txBody>
      </p:sp>
    </p:spTree>
  </p:cSld>
  <p:clrMapOvr>
    <a:masterClrMapping/>
  </p:clrMapOvr>
  <p:transition xmlns:p14="http://schemas.microsoft.com/office/powerpoint/2010/main" spd="med" advClick="1" p14:dur="1000"/>
</p:sld>
</file>

<file path=ppt/slides/slide1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6" name="Shape 416"/>
          <p:cNvSpPr/>
          <p:nvPr>
            <p:ph type="body" idx="1"/>
          </p:nvPr>
        </p:nvSpPr>
        <p:spPr>
          <a:xfrm>
            <a:off x="838200" y="237996"/>
            <a:ext cx="10515600" cy="6526060"/>
          </a:xfrm>
          <a:prstGeom prst="rect">
            <a:avLst/>
          </a:prstGeom>
          <a:solidFill>
            <a:srgbClr val="BDD7EE"/>
          </a:solidFill>
        </p:spPr>
        <p:txBody>
          <a:bodyPr/>
          <a:lstStyle/>
          <a:p>
            <a:pPr>
              <a:lnSpc>
                <a:spcPct val="72000"/>
              </a:lnSpc>
              <a:defRPr sz="1900"/>
            </a:pPr>
          </a:p>
          <a:p>
            <a:pPr>
              <a:lnSpc>
                <a:spcPct val="72000"/>
              </a:lnSpc>
              <a:defRPr sz="1900"/>
            </a:pPr>
            <a:r>
              <a:t>“Is it reasonable to expect people with alcohol or drug dependence to abstain simply because they have walked through our doors?” (MCADSV, n.d., p. 9).	</a:t>
            </a:r>
          </a:p>
          <a:p>
            <a:pPr marL="0" indent="0">
              <a:lnSpc>
                <a:spcPct val="72000"/>
              </a:lnSpc>
              <a:buSzTx/>
              <a:buNone/>
              <a:defRPr sz="1900"/>
            </a:pPr>
          </a:p>
          <a:p>
            <a:pPr>
              <a:lnSpc>
                <a:spcPct val="72000"/>
              </a:lnSpc>
              <a:defRPr sz="1900"/>
            </a:pPr>
            <a:r>
              <a:t>“Is it reasonable to expect a mother never to let her children out of her sight? What about going to the bathroom or taking a shower?” (MCADSV, n.d., p. 9).	</a:t>
            </a:r>
          </a:p>
          <a:p>
            <a:pPr>
              <a:lnSpc>
                <a:spcPct val="72000"/>
              </a:lnSpc>
              <a:defRPr sz="1900"/>
            </a:pPr>
          </a:p>
          <a:p>
            <a:pPr>
              <a:lnSpc>
                <a:spcPct val="72000"/>
              </a:lnSpc>
              <a:defRPr sz="1900"/>
            </a:pPr>
            <a:r>
              <a:t>“Is it reasonable to expect that a group of strangers living together with diverse back grounds and values will always get along?” (MCADSV, n.d., p. 9).	</a:t>
            </a:r>
          </a:p>
          <a:p>
            <a:pPr>
              <a:lnSpc>
                <a:spcPct val="72000"/>
              </a:lnSpc>
              <a:defRPr sz="1900"/>
            </a:pPr>
          </a:p>
          <a:p>
            <a:pPr>
              <a:lnSpc>
                <a:spcPct val="72000"/>
              </a:lnSpc>
              <a:defRPr sz="1900"/>
            </a:pPr>
            <a:r>
              <a:t>“Is it reasonable to expect a woman whose life has been turned upside down to keep track of all the rules in shelter when the staff sometimes can’t even keep track?” (MCADSV, n.d., p. 9).	</a:t>
            </a:r>
          </a:p>
          <a:p>
            <a:pPr marL="0" indent="0">
              <a:lnSpc>
                <a:spcPct val="72000"/>
              </a:lnSpc>
              <a:buSzTx/>
              <a:buNone/>
              <a:defRPr sz="1900"/>
            </a:pPr>
          </a:p>
          <a:p>
            <a:pPr>
              <a:lnSpc>
                <a:spcPct val="72000"/>
              </a:lnSpc>
              <a:defRPr sz="1900"/>
            </a:pPr>
            <a:r>
              <a:t>It is always important to ask, “Would I want to stay in this shelter? Would I want myself as an advocate?” (MCADSV, n.d., p. 9).	</a:t>
            </a:r>
          </a:p>
          <a:p>
            <a:pPr lvl="7" marL="3429000" indent="-228600">
              <a:lnSpc>
                <a:spcPct val="72000"/>
              </a:lnSpc>
              <a:spcBef>
                <a:spcPts val="500"/>
              </a:spcBef>
              <a:defRPr sz="1200"/>
            </a:pPr>
          </a:p>
          <a:p>
            <a:pPr>
              <a:lnSpc>
                <a:spcPct val="72000"/>
              </a:lnSpc>
              <a:defRPr sz="1900"/>
            </a:pPr>
          </a:p>
          <a:p>
            <a:pPr>
              <a:lnSpc>
                <a:spcPct val="72000"/>
              </a:lnSpc>
              <a:defRPr sz="1900"/>
            </a:pPr>
            <a:r>
              <a:t>[Source: Missouri Coalition Against Domestic and Sexual Violence (nd). </a:t>
            </a:r>
            <a:r>
              <a:rPr i="1"/>
              <a:t>How the earth didn’t fly into the sun: Missouri’s project to reduce rules in domestic violence shelters. </a:t>
            </a:r>
            <a:r>
              <a:t>Jefferson City, MO: Missouri Coalition Against Domestic and Sexual Violence. Retrieved from </a:t>
            </a:r>
            <a:r>
              <a:rPr i="1" u="sng">
                <a:solidFill>
                  <a:srgbClr val="0563C1"/>
                </a:solidFill>
                <a:uFill>
                  <a:solidFill>
                    <a:srgbClr val="0563C1"/>
                  </a:solidFill>
                </a:uFill>
                <a:hlinkClick r:id="rId2" invalidUrl="" action="" tgtFrame="" tooltip="" history="1" highlightClick="0" endSnd="0"/>
              </a:rPr>
              <a:t>www.</a:t>
            </a:r>
            <a:r>
              <a:rPr b="1" i="1" u="sng">
                <a:solidFill>
                  <a:srgbClr val="0563C1"/>
                </a:solidFill>
                <a:uFill>
                  <a:solidFill>
                    <a:srgbClr val="0563C1"/>
                  </a:solidFill>
                </a:uFill>
                <a:hlinkClick r:id="rId2" invalidUrl="" action="" tgtFrame="" tooltip="" history="1" highlightClick="0" endSnd="0"/>
              </a:rPr>
              <a:t>in</a:t>
            </a:r>
            <a:r>
              <a:rPr i="1" u="sng">
                <a:solidFill>
                  <a:srgbClr val="0563C1"/>
                </a:solidFill>
                <a:uFill>
                  <a:solidFill>
                    <a:srgbClr val="0563C1"/>
                  </a:solidFill>
                </a:uFill>
                <a:hlinkClick r:id="rId2" invalidUrl="" action="" tgtFrame="" tooltip="" history="1" highlightClick="0" endSnd="0"/>
              </a:rPr>
              <a:t>.gov/cji/files/VS_</a:t>
            </a:r>
            <a:r>
              <a:rPr b="1" i="1" u="sng">
                <a:solidFill>
                  <a:srgbClr val="0563C1"/>
                </a:solidFill>
                <a:uFill>
                  <a:solidFill>
                    <a:srgbClr val="0563C1"/>
                  </a:solidFill>
                </a:uFill>
                <a:hlinkClick r:id="rId2" invalidUrl="" action="" tgtFrame="" tooltip="" history="1" highlightClick="0" endSnd="0"/>
              </a:rPr>
              <a:t>How_The_Earth</a:t>
            </a:r>
            <a:r>
              <a:rPr i="1" u="sng">
                <a:solidFill>
                  <a:srgbClr val="0563C1"/>
                </a:solidFill>
                <a:uFill>
                  <a:solidFill>
                    <a:srgbClr val="0563C1"/>
                  </a:solidFill>
                </a:uFill>
                <a:hlinkClick r:id="rId2" invalidUrl="" action="" tgtFrame="" tooltip="" history="1" highlightClick="0" endSnd="0"/>
              </a:rPr>
              <a:t>.pdf</a:t>
            </a:r>
            <a:r>
              <a:t>.]</a:t>
            </a:r>
          </a:p>
        </p:txBody>
      </p:sp>
    </p:spTree>
  </p:cSld>
  <p:clrMapOvr>
    <a:masterClrMapping/>
  </p:clrMapOvr>
  <p:transition xmlns:p14="http://schemas.microsoft.com/office/powerpoint/2010/main" spd="med" advClick="1" p14:dur="1000"/>
</p:sld>
</file>

<file path=ppt/slides/slide1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8" name="Shape 418"/>
          <p:cNvSpPr/>
          <p:nvPr>
            <p:ph type="body" idx="1"/>
          </p:nvPr>
        </p:nvSpPr>
        <p:spPr>
          <a:xfrm>
            <a:off x="725465" y="939451"/>
            <a:ext cx="10515601" cy="5362773"/>
          </a:xfrm>
          <a:prstGeom prst="rect">
            <a:avLst/>
          </a:prstGeom>
          <a:solidFill>
            <a:srgbClr val="BDD7EE"/>
          </a:solidFill>
        </p:spPr>
        <p:txBody>
          <a:bodyPr/>
          <a:lstStyle/>
          <a:p>
            <a:pPr marL="217170" indent="-217170" defTabSz="868680">
              <a:lnSpc>
                <a:spcPct val="81000"/>
              </a:lnSpc>
              <a:spcBef>
                <a:spcPts val="900"/>
              </a:spcBef>
              <a:defRPr sz="2660"/>
            </a:pPr>
          </a:p>
          <a:p>
            <a:pPr marL="217170" indent="-217170" defTabSz="868680">
              <a:lnSpc>
                <a:spcPct val="81000"/>
              </a:lnSpc>
              <a:spcBef>
                <a:spcPts val="900"/>
              </a:spcBef>
              <a:defRPr sz="2660"/>
            </a:pPr>
            <a:r>
              <a:t>Often, the challenge for program administrators is to balance the needs of individual clients with the needs of the rest of the house.  </a:t>
            </a:r>
          </a:p>
          <a:p>
            <a:pPr marL="217170" indent="-217170" defTabSz="868680">
              <a:lnSpc>
                <a:spcPct val="81000"/>
              </a:lnSpc>
              <a:spcBef>
                <a:spcPts val="900"/>
              </a:spcBef>
              <a:defRPr sz="2660"/>
            </a:pPr>
          </a:p>
          <a:p>
            <a:pPr marL="217170" indent="-217170" defTabSz="868680">
              <a:lnSpc>
                <a:spcPct val="81000"/>
              </a:lnSpc>
              <a:spcBef>
                <a:spcPts val="900"/>
              </a:spcBef>
              <a:defRPr sz="2660"/>
            </a:pPr>
            <a:r>
              <a:t>Some survivors compare shelter life to being confined in a “prison.” </a:t>
            </a:r>
          </a:p>
          <a:p>
            <a:pPr marL="217170" indent="-217170" defTabSz="868680">
              <a:lnSpc>
                <a:spcPct val="81000"/>
              </a:lnSpc>
              <a:spcBef>
                <a:spcPts val="900"/>
              </a:spcBef>
              <a:defRPr sz="2660"/>
            </a:pPr>
          </a:p>
          <a:p>
            <a:pPr marL="217170" indent="-217170" defTabSz="868680">
              <a:lnSpc>
                <a:spcPct val="81000"/>
              </a:lnSpc>
              <a:spcBef>
                <a:spcPts val="900"/>
              </a:spcBef>
              <a:defRPr sz="2660"/>
            </a:pPr>
            <a:r>
              <a:t>An overemphasis on enforcing the rules can trigger clients’ memories of abuse and cause re-victimization. </a:t>
            </a:r>
          </a:p>
          <a:p>
            <a:pPr marL="217170" indent="-217170" defTabSz="868680">
              <a:lnSpc>
                <a:spcPct val="81000"/>
              </a:lnSpc>
              <a:spcBef>
                <a:spcPts val="900"/>
              </a:spcBef>
              <a:defRPr sz="2660"/>
            </a:pPr>
          </a:p>
          <a:p>
            <a:pPr marL="217170" indent="-217170" defTabSz="868680">
              <a:lnSpc>
                <a:spcPct val="81000"/>
              </a:lnSpc>
              <a:spcBef>
                <a:spcPts val="900"/>
              </a:spcBef>
              <a:defRPr sz="2660"/>
            </a:pPr>
          </a:p>
          <a:p>
            <a:pPr marL="217170" indent="-217170" defTabSz="868680">
              <a:lnSpc>
                <a:spcPct val="81000"/>
              </a:lnSpc>
              <a:spcBef>
                <a:spcPts val="900"/>
              </a:spcBef>
              <a:defRPr sz="1615"/>
            </a:pPr>
            <a:r>
              <a:t>[Source: Missouri Coalition Against Domestic and Sexual Violence (nd). </a:t>
            </a:r>
            <a:r>
              <a:rPr i="1"/>
              <a:t>How the earth didn’t fly into the sun: Missouri’s project to reduce rules in domestic violence shelters. </a:t>
            </a:r>
            <a:r>
              <a:t>Jefferson City, MO: Missouri Coalition Against Domestic and Sexual Violence. Retrieved from </a:t>
            </a:r>
            <a:r>
              <a:rPr i="1" u="sng">
                <a:solidFill>
                  <a:srgbClr val="0563C1"/>
                </a:solidFill>
                <a:uFill>
                  <a:solidFill>
                    <a:srgbClr val="0563C1"/>
                  </a:solidFill>
                </a:uFill>
                <a:hlinkClick r:id="rId2" invalidUrl="" action="" tgtFrame="" tooltip="" history="1" highlightClick="0" endSnd="0"/>
              </a:rPr>
              <a:t>www.</a:t>
            </a:r>
            <a:r>
              <a:rPr b="1" i="1" u="sng">
                <a:solidFill>
                  <a:srgbClr val="0563C1"/>
                </a:solidFill>
                <a:uFill>
                  <a:solidFill>
                    <a:srgbClr val="0563C1"/>
                  </a:solidFill>
                </a:uFill>
                <a:hlinkClick r:id="rId2" invalidUrl="" action="" tgtFrame="" tooltip="" history="1" highlightClick="0" endSnd="0"/>
              </a:rPr>
              <a:t>in</a:t>
            </a:r>
            <a:r>
              <a:rPr i="1" u="sng">
                <a:solidFill>
                  <a:srgbClr val="0563C1"/>
                </a:solidFill>
                <a:uFill>
                  <a:solidFill>
                    <a:srgbClr val="0563C1"/>
                  </a:solidFill>
                </a:uFill>
                <a:hlinkClick r:id="rId2" invalidUrl="" action="" tgtFrame="" tooltip="" history="1" highlightClick="0" endSnd="0"/>
              </a:rPr>
              <a:t>.gov/cji/files/VS_</a:t>
            </a:r>
            <a:r>
              <a:rPr b="1" i="1" u="sng">
                <a:solidFill>
                  <a:srgbClr val="0563C1"/>
                </a:solidFill>
                <a:uFill>
                  <a:solidFill>
                    <a:srgbClr val="0563C1"/>
                  </a:solidFill>
                </a:uFill>
                <a:hlinkClick r:id="rId2" invalidUrl="" action="" tgtFrame="" tooltip="" history="1" highlightClick="0" endSnd="0"/>
              </a:rPr>
              <a:t>How_The_Earth</a:t>
            </a:r>
            <a:r>
              <a:rPr i="1" u="sng">
                <a:solidFill>
                  <a:srgbClr val="0563C1"/>
                </a:solidFill>
                <a:uFill>
                  <a:solidFill>
                    <a:srgbClr val="0563C1"/>
                  </a:solidFill>
                </a:uFill>
                <a:hlinkClick r:id="rId2" invalidUrl="" action="" tgtFrame="" tooltip="" history="1" highlightClick="0" endSnd="0"/>
              </a:rPr>
              <a:t>.pdf</a:t>
            </a:r>
            <a:r>
              <a:t>.]</a:t>
            </a:r>
          </a:p>
        </p:txBody>
      </p:sp>
    </p:spTree>
  </p:cSld>
  <p:clrMapOvr>
    <a:masterClrMapping/>
  </p:clrMapOvr>
  <p:transition xmlns:p14="http://schemas.microsoft.com/office/powerpoint/2010/main" spd="med" advClick="1" p14:dur="1000"/>
</p:sld>
</file>

<file path=ppt/slides/slide1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0" name="Shape 420"/>
          <p:cNvSpPr/>
          <p:nvPr>
            <p:ph type="body" idx="1"/>
          </p:nvPr>
        </p:nvSpPr>
        <p:spPr>
          <a:xfrm>
            <a:off x="625256" y="239150"/>
            <a:ext cx="10515601" cy="6136599"/>
          </a:xfrm>
          <a:prstGeom prst="rect">
            <a:avLst/>
          </a:prstGeom>
          <a:solidFill>
            <a:srgbClr val="BDD7EE"/>
          </a:solidFill>
        </p:spPr>
        <p:txBody>
          <a:bodyPr/>
          <a:lstStyle/>
          <a:p>
            <a:pPr marL="212597" indent="-212597" defTabSz="850391">
              <a:lnSpc>
                <a:spcPct val="81000"/>
              </a:lnSpc>
              <a:spcBef>
                <a:spcPts val="900"/>
              </a:spcBef>
              <a:defRPr sz="2604"/>
            </a:pPr>
          </a:p>
          <a:p>
            <a:pPr marL="212597" indent="-212597" defTabSz="850391">
              <a:lnSpc>
                <a:spcPct val="81000"/>
              </a:lnSpc>
              <a:spcBef>
                <a:spcPts val="900"/>
              </a:spcBef>
              <a:defRPr sz="2604"/>
            </a:pPr>
          </a:p>
          <a:p>
            <a:pPr marL="212597" indent="-212597" defTabSz="850391">
              <a:lnSpc>
                <a:spcPct val="81000"/>
              </a:lnSpc>
              <a:spcBef>
                <a:spcPts val="900"/>
              </a:spcBef>
              <a:defRPr sz="2604"/>
            </a:pPr>
            <a:r>
              <a:t>When clients receive “warnings” for rule violations, this may remind them of the ways they were punished by their batterers at home. </a:t>
            </a:r>
          </a:p>
          <a:p>
            <a:pPr marL="212597" indent="-212597" defTabSz="850391">
              <a:lnSpc>
                <a:spcPct val="81000"/>
              </a:lnSpc>
              <a:spcBef>
                <a:spcPts val="900"/>
              </a:spcBef>
              <a:defRPr sz="2604"/>
            </a:pPr>
          </a:p>
          <a:p>
            <a:pPr marL="212597" indent="-212597" defTabSz="850391">
              <a:lnSpc>
                <a:spcPct val="81000"/>
              </a:lnSpc>
              <a:spcBef>
                <a:spcPts val="900"/>
              </a:spcBef>
              <a:defRPr sz="2604"/>
            </a:pPr>
            <a:r>
              <a:t>“Walking on eggshells” to avoid being “exited” can also create stress.  </a:t>
            </a:r>
          </a:p>
          <a:p>
            <a:pPr marL="212597" indent="-212597" defTabSz="850391">
              <a:lnSpc>
                <a:spcPct val="81000"/>
              </a:lnSpc>
              <a:spcBef>
                <a:spcPts val="900"/>
              </a:spcBef>
              <a:defRPr sz="2604"/>
            </a:pPr>
          </a:p>
          <a:p>
            <a:pPr marL="212597" indent="-212597" defTabSz="850391">
              <a:lnSpc>
                <a:spcPct val="81000"/>
              </a:lnSpc>
              <a:spcBef>
                <a:spcPts val="900"/>
              </a:spcBef>
              <a:defRPr sz="2604"/>
            </a:pPr>
            <a:r>
              <a:t>“The program’s rules, consequences and strict expectations can trigger a survivor’s trauma responses. Advocates can unknowingly further contribute to a resident’s state of crisis by creating a controlling environment within the shelter” (MCADSV, n.d., p. 13). </a:t>
            </a:r>
          </a:p>
          <a:p>
            <a:pPr marL="0" indent="0" defTabSz="850391">
              <a:lnSpc>
                <a:spcPct val="81000"/>
              </a:lnSpc>
              <a:spcBef>
                <a:spcPts val="900"/>
              </a:spcBef>
              <a:buSzTx/>
              <a:buNone/>
              <a:defRPr sz="2604"/>
            </a:pPr>
          </a:p>
          <a:p>
            <a:pPr marL="212597" indent="-212597" defTabSz="850391">
              <a:lnSpc>
                <a:spcPct val="81000"/>
              </a:lnSpc>
              <a:spcBef>
                <a:spcPts val="900"/>
              </a:spcBef>
              <a:defRPr sz="1581"/>
            </a:pPr>
            <a:r>
              <a:t>[Source: Missouri Coalition Against Domestic and Sexual Violence (nd). </a:t>
            </a:r>
            <a:r>
              <a:rPr i="1"/>
              <a:t>How the earth didn’t fly into the sun: Missouri’s project to reduce rules in domestic violence shelters. </a:t>
            </a:r>
            <a:r>
              <a:t>Jefferson City, MO: Missouri Coalition Against Domestic and Sexual Violence. Retrieved from </a:t>
            </a:r>
            <a:r>
              <a:rPr i="1" u="sng">
                <a:solidFill>
                  <a:srgbClr val="0563C1"/>
                </a:solidFill>
                <a:uFill>
                  <a:solidFill>
                    <a:srgbClr val="0563C1"/>
                  </a:solidFill>
                </a:uFill>
                <a:hlinkClick r:id="rId2" invalidUrl="" action="" tgtFrame="" tooltip="" history="1" highlightClick="0" endSnd="0"/>
              </a:rPr>
              <a:t>www.</a:t>
            </a:r>
            <a:r>
              <a:rPr b="1" i="1" u="sng">
                <a:solidFill>
                  <a:srgbClr val="0563C1"/>
                </a:solidFill>
                <a:uFill>
                  <a:solidFill>
                    <a:srgbClr val="0563C1"/>
                  </a:solidFill>
                </a:uFill>
                <a:hlinkClick r:id="rId2" invalidUrl="" action="" tgtFrame="" tooltip="" history="1" highlightClick="0" endSnd="0"/>
              </a:rPr>
              <a:t>in</a:t>
            </a:r>
            <a:r>
              <a:rPr i="1" u="sng">
                <a:solidFill>
                  <a:srgbClr val="0563C1"/>
                </a:solidFill>
                <a:uFill>
                  <a:solidFill>
                    <a:srgbClr val="0563C1"/>
                  </a:solidFill>
                </a:uFill>
                <a:hlinkClick r:id="rId2" invalidUrl="" action="" tgtFrame="" tooltip="" history="1" highlightClick="0" endSnd="0"/>
              </a:rPr>
              <a:t>.gov/cji/files/VS_</a:t>
            </a:r>
            <a:r>
              <a:rPr b="1" i="1" u="sng">
                <a:solidFill>
                  <a:srgbClr val="0563C1"/>
                </a:solidFill>
                <a:uFill>
                  <a:solidFill>
                    <a:srgbClr val="0563C1"/>
                  </a:solidFill>
                </a:uFill>
                <a:hlinkClick r:id="rId2" invalidUrl="" action="" tgtFrame="" tooltip="" history="1" highlightClick="0" endSnd="0"/>
              </a:rPr>
              <a:t>How_The_Earth</a:t>
            </a:r>
            <a:r>
              <a:rPr i="1" u="sng">
                <a:solidFill>
                  <a:srgbClr val="0563C1"/>
                </a:solidFill>
                <a:uFill>
                  <a:solidFill>
                    <a:srgbClr val="0563C1"/>
                  </a:solidFill>
                </a:uFill>
                <a:hlinkClick r:id="rId2" invalidUrl="" action="" tgtFrame="" tooltip="" history="1" highlightClick="0" endSnd="0"/>
              </a:rPr>
              <a:t>.pdf</a:t>
            </a:r>
            <a:r>
              <a:t>.]</a:t>
            </a:r>
          </a:p>
        </p:txBody>
      </p:sp>
    </p:spTree>
  </p:cSld>
  <p:clrMapOvr>
    <a:masterClrMapping/>
  </p:clrMapOvr>
  <p:transition xmlns:p14="http://schemas.microsoft.com/office/powerpoint/2010/main" spd="med" advClick="1" p14:dur="1000"/>
</p:sld>
</file>

<file path=ppt/slides/slide1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2" name="Shape 422"/>
          <p:cNvSpPr/>
          <p:nvPr>
            <p:ph type="body" idx="1"/>
          </p:nvPr>
        </p:nvSpPr>
        <p:spPr>
          <a:xfrm>
            <a:off x="838200" y="745587"/>
            <a:ext cx="10515600" cy="5431377"/>
          </a:xfrm>
          <a:prstGeom prst="rect">
            <a:avLst/>
          </a:prstGeom>
          <a:solidFill>
            <a:srgbClr val="BDD7EE"/>
          </a:solidFill>
        </p:spPr>
        <p:txBody>
          <a:bodyPr/>
          <a:lstStyle/>
          <a:p>
            <a:pPr>
              <a:lnSpc>
                <a:spcPct val="81000"/>
              </a:lnSpc>
            </a:pPr>
          </a:p>
          <a:p>
            <a:pPr>
              <a:lnSpc>
                <a:spcPct val="81000"/>
              </a:lnSpc>
            </a:pPr>
            <a:r>
              <a:t>Some programs prohibit clients from lying or sleeping on couches, having fans in their rooms, watching movies with violent content, using profanity, and wearing pajamas in the common areas, etc.</a:t>
            </a:r>
          </a:p>
          <a:p>
            <a:pPr>
              <a:lnSpc>
                <a:spcPct val="81000"/>
              </a:lnSpc>
            </a:pPr>
          </a:p>
          <a:p>
            <a:pPr>
              <a:lnSpc>
                <a:spcPct val="81000"/>
              </a:lnSpc>
            </a:pPr>
            <a:r>
              <a:t>Some prohibit children from holding other children and food or beverages in clients’ rooms.</a:t>
            </a:r>
          </a:p>
          <a:p>
            <a:pPr>
              <a:lnSpc>
                <a:spcPct val="81000"/>
              </a:lnSpc>
            </a:pPr>
          </a:p>
          <a:p>
            <a:pPr>
              <a:lnSpc>
                <a:spcPct val="81000"/>
              </a:lnSpc>
            </a:pPr>
            <a:r>
              <a:t>Some shelters prohibit cell phone use on the property (to prevent GPS tracking). </a:t>
            </a:r>
          </a:p>
          <a:p>
            <a:pPr>
              <a:lnSpc>
                <a:spcPct val="81000"/>
              </a:lnSpc>
            </a:pPr>
          </a:p>
          <a:p>
            <a:pPr>
              <a:lnSpc>
                <a:spcPct val="81000"/>
              </a:lnSpc>
            </a:pPr>
            <a:r>
              <a:t>Some have rules concerning residents’ bedtimes.</a:t>
            </a:r>
          </a:p>
        </p:txBody>
      </p:sp>
    </p:spTree>
  </p:cSld>
  <p:clrMapOvr>
    <a:masterClrMapping/>
  </p:clrMapOvr>
  <p:transition xmlns:p14="http://schemas.microsoft.com/office/powerpoint/2010/main" spd="med" advClick="1" p14:dur="1000"/>
</p:sld>
</file>

<file path=ppt/slides/slide1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4" name="Shape 424"/>
          <p:cNvSpPr/>
          <p:nvPr>
            <p:ph type="body" idx="1"/>
          </p:nvPr>
        </p:nvSpPr>
        <p:spPr>
          <a:xfrm>
            <a:off x="838200" y="745587"/>
            <a:ext cx="10515600" cy="5431377"/>
          </a:xfrm>
          <a:prstGeom prst="rect">
            <a:avLst/>
          </a:prstGeom>
          <a:solidFill>
            <a:srgbClr val="BDD7EE"/>
          </a:solidFill>
        </p:spPr>
        <p:txBody>
          <a:bodyPr/>
          <a:lstStyle/>
          <a:p>
            <a:pPr>
              <a:lnSpc>
                <a:spcPct val="72000"/>
              </a:lnSpc>
              <a:defRPr sz="2500"/>
            </a:pPr>
          </a:p>
          <a:p>
            <a:pPr>
              <a:lnSpc>
                <a:spcPct val="72000"/>
              </a:lnSpc>
              <a:defRPr sz="2500"/>
            </a:pPr>
            <a:r>
              <a:t>Most programs…</a:t>
            </a:r>
          </a:p>
          <a:p>
            <a:pPr>
              <a:lnSpc>
                <a:spcPct val="72000"/>
              </a:lnSpc>
              <a:defRPr sz="2500"/>
            </a:pPr>
          </a:p>
          <a:p>
            <a:pPr>
              <a:lnSpc>
                <a:spcPct val="72000"/>
              </a:lnSpc>
              <a:defRPr sz="2500"/>
            </a:pPr>
            <a:r>
              <a:t>have curfews.</a:t>
            </a:r>
          </a:p>
          <a:p>
            <a:pPr>
              <a:lnSpc>
                <a:spcPct val="72000"/>
              </a:lnSpc>
              <a:defRPr sz="2500"/>
            </a:pPr>
          </a:p>
          <a:p>
            <a:pPr>
              <a:lnSpc>
                <a:spcPct val="72000"/>
              </a:lnSpc>
              <a:defRPr sz="2500"/>
            </a:pPr>
            <a:r>
              <a:t>do not allow visitors.</a:t>
            </a:r>
          </a:p>
          <a:p>
            <a:pPr>
              <a:lnSpc>
                <a:spcPct val="72000"/>
              </a:lnSpc>
              <a:defRPr sz="2500"/>
            </a:pPr>
          </a:p>
          <a:p>
            <a:pPr>
              <a:lnSpc>
                <a:spcPct val="72000"/>
              </a:lnSpc>
              <a:defRPr sz="2500"/>
            </a:pPr>
            <a:r>
              <a:t>prohibit drugs and alcohol on the property. </a:t>
            </a:r>
          </a:p>
          <a:p>
            <a:pPr>
              <a:lnSpc>
                <a:spcPct val="72000"/>
              </a:lnSpc>
              <a:defRPr sz="2500"/>
            </a:pPr>
          </a:p>
          <a:p>
            <a:pPr>
              <a:lnSpc>
                <a:spcPct val="72000"/>
              </a:lnSpc>
              <a:defRPr sz="2500"/>
            </a:pPr>
            <a:r>
              <a:t>do not allow weapons, threats, corporal punishment of children, or other violence.</a:t>
            </a:r>
          </a:p>
          <a:p>
            <a:pPr>
              <a:lnSpc>
                <a:spcPct val="72000"/>
              </a:lnSpc>
              <a:defRPr sz="2500"/>
            </a:pPr>
          </a:p>
          <a:p>
            <a:pPr>
              <a:lnSpc>
                <a:spcPct val="72000"/>
              </a:lnSpc>
              <a:defRPr sz="2500"/>
            </a:pPr>
            <a:r>
              <a:t>have strict confidentiality rules, prohibiting residents from revealing other clients’ identities or the shelter’s physical location.</a:t>
            </a:r>
          </a:p>
        </p:txBody>
      </p:sp>
    </p:spTree>
  </p:cSld>
  <p:clrMapOvr>
    <a:masterClrMapping/>
  </p:clrMapOvr>
  <p:transition xmlns:p14="http://schemas.microsoft.com/office/powerpoint/2010/main" spd="med" advClick="1" p14:dur="1000"/>
</p:sld>
</file>

<file path=ppt/slides/slide1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6" name="Shape 426"/>
          <p:cNvSpPr/>
          <p:nvPr>
            <p:ph type="body" idx="1"/>
          </p:nvPr>
        </p:nvSpPr>
        <p:spPr>
          <a:xfrm>
            <a:off x="838200" y="520505"/>
            <a:ext cx="10515600" cy="5656460"/>
          </a:xfrm>
          <a:prstGeom prst="rect">
            <a:avLst/>
          </a:prstGeom>
          <a:solidFill>
            <a:srgbClr val="BDD7EE"/>
          </a:solidFill>
        </p:spPr>
        <p:txBody>
          <a:bodyPr/>
          <a:lstStyle/>
          <a:p>
            <a:pPr marL="224027" indent="-224027" defTabSz="896111">
              <a:spcBef>
                <a:spcPts val="900"/>
              </a:spcBef>
              <a:defRPr sz="2744"/>
            </a:pPr>
          </a:p>
          <a:p>
            <a:pPr marL="224027" indent="-224027" defTabSz="896111">
              <a:spcBef>
                <a:spcPts val="900"/>
              </a:spcBef>
              <a:defRPr sz="2744"/>
            </a:pPr>
            <a:r>
              <a:t>Federally-funded FVPs cannot require clients to participate in services.</a:t>
            </a:r>
          </a:p>
          <a:p>
            <a:pPr marL="224027" indent="-224027" defTabSz="896111">
              <a:spcBef>
                <a:spcPts val="900"/>
              </a:spcBef>
              <a:defRPr sz="2744"/>
            </a:pPr>
          </a:p>
          <a:p>
            <a:pPr marL="224027" indent="-224027" defTabSz="896111">
              <a:spcBef>
                <a:spcPts val="900"/>
              </a:spcBef>
              <a:defRPr sz="2744"/>
            </a:pPr>
            <a:r>
              <a:t>“Federal funders are recognizing voluntary services and minimal rules as best practice…The Family Violence Prevention and Services Act (FVPSA) of 2010 clarifies that…services for survivors (must) be voluntary. This means a victim’s stay in shelter is not dependent upon participating in services” (MCADSV, n.d., p. 11).</a:t>
            </a:r>
          </a:p>
          <a:p>
            <a:pPr marL="224027" indent="-224027" defTabSz="896111">
              <a:spcBef>
                <a:spcPts val="900"/>
              </a:spcBef>
              <a:defRPr sz="2744"/>
            </a:pPr>
          </a:p>
          <a:p>
            <a:pPr marL="224027" indent="-224027" defTabSz="896111">
              <a:spcBef>
                <a:spcPts val="900"/>
              </a:spcBef>
              <a:defRPr sz="1666"/>
            </a:pPr>
            <a:r>
              <a:t>[Source: Missouri Coalition Against Domestic and Sexual Violence (nd). </a:t>
            </a:r>
            <a:r>
              <a:rPr i="1"/>
              <a:t>How the earth didn’t fly into the sun: Missouri’s project to reduce rules in domestic violence shelters. </a:t>
            </a:r>
            <a:r>
              <a:t>Jefferson City, MO: Missouri Coalition Against Domestic and Sexual Violence. Retrieved from </a:t>
            </a:r>
            <a:r>
              <a:rPr i="1" u="sng">
                <a:solidFill>
                  <a:srgbClr val="0563C1"/>
                </a:solidFill>
                <a:uFill>
                  <a:solidFill>
                    <a:srgbClr val="0563C1"/>
                  </a:solidFill>
                </a:uFill>
                <a:hlinkClick r:id="rId2" invalidUrl="" action="" tgtFrame="" tooltip="" history="1" highlightClick="0" endSnd="0"/>
              </a:rPr>
              <a:t>www.</a:t>
            </a:r>
            <a:r>
              <a:rPr b="1" i="1" u="sng">
                <a:solidFill>
                  <a:srgbClr val="0563C1"/>
                </a:solidFill>
                <a:uFill>
                  <a:solidFill>
                    <a:srgbClr val="0563C1"/>
                  </a:solidFill>
                </a:uFill>
                <a:hlinkClick r:id="rId2" invalidUrl="" action="" tgtFrame="" tooltip="" history="1" highlightClick="0" endSnd="0"/>
              </a:rPr>
              <a:t>in</a:t>
            </a:r>
            <a:r>
              <a:rPr i="1" u="sng">
                <a:solidFill>
                  <a:srgbClr val="0563C1"/>
                </a:solidFill>
                <a:uFill>
                  <a:solidFill>
                    <a:srgbClr val="0563C1"/>
                  </a:solidFill>
                </a:uFill>
                <a:hlinkClick r:id="rId2" invalidUrl="" action="" tgtFrame="" tooltip="" history="1" highlightClick="0" endSnd="0"/>
              </a:rPr>
              <a:t>.gov/cji/files/VS_</a:t>
            </a:r>
            <a:r>
              <a:rPr b="1" i="1" u="sng">
                <a:solidFill>
                  <a:srgbClr val="0563C1"/>
                </a:solidFill>
                <a:uFill>
                  <a:solidFill>
                    <a:srgbClr val="0563C1"/>
                  </a:solidFill>
                </a:uFill>
                <a:hlinkClick r:id="rId2" invalidUrl="" action="" tgtFrame="" tooltip="" history="1" highlightClick="0" endSnd="0"/>
              </a:rPr>
              <a:t>How_The_Earth</a:t>
            </a:r>
            <a:r>
              <a:rPr i="1" u="sng">
                <a:solidFill>
                  <a:srgbClr val="0563C1"/>
                </a:solidFill>
                <a:uFill>
                  <a:solidFill>
                    <a:srgbClr val="0563C1"/>
                  </a:solidFill>
                </a:uFill>
                <a:hlinkClick r:id="rId2" invalidUrl="" action="" tgtFrame="" tooltip="" history="1" highlightClick="0" endSnd="0"/>
              </a:rPr>
              <a:t>.pdf</a:t>
            </a:r>
            <a:r>
              <a:t>.]</a:t>
            </a:r>
          </a:p>
        </p:txBody>
      </p:sp>
    </p:spTree>
  </p:cSld>
  <p:clrMapOvr>
    <a:masterClrMapping/>
  </p:clrMapOvr>
  <p:transition xmlns:p14="http://schemas.microsoft.com/office/powerpoint/2010/main" spd="med" advClick="1" p14:dur="1000"/>
</p:sld>
</file>

<file path=ppt/slides/slide1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8" name="Shape 428"/>
          <p:cNvSpPr/>
          <p:nvPr>
            <p:ph type="body" idx="1"/>
          </p:nvPr>
        </p:nvSpPr>
        <p:spPr>
          <a:xfrm>
            <a:off x="838200" y="337624"/>
            <a:ext cx="10515600" cy="6200963"/>
          </a:xfrm>
          <a:prstGeom prst="rect">
            <a:avLst/>
          </a:prstGeom>
          <a:solidFill>
            <a:srgbClr val="BDD7EE"/>
          </a:solidFill>
        </p:spPr>
        <p:txBody>
          <a:bodyPr/>
          <a:lstStyle/>
          <a:p>
            <a:pPr>
              <a:lnSpc>
                <a:spcPct val="72000"/>
              </a:lnSpc>
              <a:defRPr sz="2500"/>
            </a:pPr>
          </a:p>
          <a:p>
            <a:pPr>
              <a:lnSpc>
                <a:spcPct val="72000"/>
              </a:lnSpc>
              <a:defRPr sz="2500"/>
            </a:pPr>
          </a:p>
          <a:p>
            <a:pPr>
              <a:lnSpc>
                <a:spcPct val="72000"/>
              </a:lnSpc>
              <a:defRPr sz="2500"/>
            </a:pPr>
            <a:r>
              <a:t>According to the multi-state study, new rules are often reactionary, and implemented in response to isolated incidents. </a:t>
            </a:r>
          </a:p>
          <a:p>
            <a:pPr lvl="8" marL="3886200" indent="-228600">
              <a:lnSpc>
                <a:spcPct val="72000"/>
              </a:lnSpc>
              <a:spcBef>
                <a:spcPts val="500"/>
              </a:spcBef>
              <a:defRPr sz="1600"/>
            </a:pPr>
          </a:p>
          <a:p>
            <a:pPr>
              <a:lnSpc>
                <a:spcPct val="72000"/>
              </a:lnSpc>
              <a:defRPr sz="2500"/>
            </a:pPr>
            <a:r>
              <a:t>When adopting a new rule, is important to ask: </a:t>
            </a:r>
          </a:p>
          <a:p>
            <a:pPr>
              <a:lnSpc>
                <a:spcPct val="72000"/>
              </a:lnSpc>
              <a:defRPr sz="2500"/>
            </a:pPr>
          </a:p>
          <a:p>
            <a:pPr>
              <a:lnSpc>
                <a:spcPct val="72000"/>
              </a:lnSpc>
              <a:defRPr sz="2500"/>
            </a:pPr>
            <a:r>
              <a:t>“What is the purpose?“</a:t>
            </a:r>
          </a:p>
          <a:p>
            <a:pPr>
              <a:lnSpc>
                <a:spcPct val="72000"/>
              </a:lnSpc>
              <a:defRPr sz="2500"/>
            </a:pPr>
          </a:p>
          <a:p>
            <a:pPr>
              <a:lnSpc>
                <a:spcPct val="72000"/>
              </a:lnSpc>
              <a:defRPr sz="2500"/>
            </a:pPr>
            <a:r>
              <a:t>“Is the rule essential to shelter operations?”</a:t>
            </a:r>
          </a:p>
          <a:p>
            <a:pPr>
              <a:lnSpc>
                <a:spcPct val="72000"/>
              </a:lnSpc>
              <a:defRPr sz="2500"/>
            </a:pPr>
          </a:p>
          <a:p>
            <a:pPr>
              <a:lnSpc>
                <a:spcPct val="72000"/>
              </a:lnSpc>
              <a:defRPr sz="2500"/>
            </a:pPr>
            <a:r>
              <a:t>“Is it necessary for safety or liability reasons?” </a:t>
            </a:r>
          </a:p>
          <a:p>
            <a:pPr marL="0" indent="0">
              <a:lnSpc>
                <a:spcPct val="72000"/>
              </a:lnSpc>
              <a:buSzTx/>
              <a:buNone/>
              <a:defRPr sz="2500"/>
            </a:pPr>
          </a:p>
          <a:p>
            <a:pPr>
              <a:lnSpc>
                <a:spcPct val="72000"/>
              </a:lnSpc>
              <a:defRPr sz="1700"/>
            </a:pPr>
            <a:r>
              <a:t>[Source: Missouri Coalition Against Domestic and Sexual Violence (nd). </a:t>
            </a:r>
            <a:r>
              <a:rPr i="1"/>
              <a:t>How the earth didn’t fly into the sun: Missouri’s project to reduce rules in domestic violence shelters. </a:t>
            </a:r>
            <a:r>
              <a:t>Jefferson City, MO: Missouri Coalition Against Domestic and Sexual Violence. Retrieved from </a:t>
            </a:r>
            <a:r>
              <a:rPr i="1" u="sng">
                <a:solidFill>
                  <a:srgbClr val="0563C1"/>
                </a:solidFill>
                <a:uFill>
                  <a:solidFill>
                    <a:srgbClr val="0563C1"/>
                  </a:solidFill>
                </a:uFill>
                <a:hlinkClick r:id="rId2" invalidUrl="" action="" tgtFrame="" tooltip="" history="1" highlightClick="0" endSnd="0"/>
              </a:rPr>
              <a:t>www.</a:t>
            </a:r>
            <a:r>
              <a:rPr b="1" i="1" u="sng">
                <a:solidFill>
                  <a:srgbClr val="0563C1"/>
                </a:solidFill>
                <a:uFill>
                  <a:solidFill>
                    <a:srgbClr val="0563C1"/>
                  </a:solidFill>
                </a:uFill>
                <a:hlinkClick r:id="rId2" invalidUrl="" action="" tgtFrame="" tooltip="" history="1" highlightClick="0" endSnd="0"/>
              </a:rPr>
              <a:t>in</a:t>
            </a:r>
            <a:r>
              <a:rPr i="1" u="sng">
                <a:solidFill>
                  <a:srgbClr val="0563C1"/>
                </a:solidFill>
                <a:uFill>
                  <a:solidFill>
                    <a:srgbClr val="0563C1"/>
                  </a:solidFill>
                </a:uFill>
                <a:hlinkClick r:id="rId2" invalidUrl="" action="" tgtFrame="" tooltip="" history="1" highlightClick="0" endSnd="0"/>
              </a:rPr>
              <a:t>.gov/cji/files/VS_</a:t>
            </a:r>
            <a:r>
              <a:rPr b="1" i="1" u="sng">
                <a:solidFill>
                  <a:srgbClr val="0563C1"/>
                </a:solidFill>
                <a:uFill>
                  <a:solidFill>
                    <a:srgbClr val="0563C1"/>
                  </a:solidFill>
                </a:uFill>
                <a:hlinkClick r:id="rId2" invalidUrl="" action="" tgtFrame="" tooltip="" history="1" highlightClick="0" endSnd="0"/>
              </a:rPr>
              <a:t>How_The_Earth</a:t>
            </a:r>
            <a:r>
              <a:rPr i="1" u="sng">
                <a:solidFill>
                  <a:srgbClr val="0563C1"/>
                </a:solidFill>
                <a:uFill>
                  <a:solidFill>
                    <a:srgbClr val="0563C1"/>
                  </a:solidFill>
                </a:uFill>
                <a:hlinkClick r:id="rId2" invalidUrl="" action="" tgtFrame="" tooltip="" history="1" highlightClick="0" endSnd="0"/>
              </a:rPr>
              <a:t>.pdf</a:t>
            </a:r>
            <a:r>
              <a:t>.]</a:t>
            </a:r>
          </a:p>
        </p:txBody>
      </p:sp>
    </p:spTree>
  </p:cSld>
  <p:clrMapOvr>
    <a:masterClrMapping/>
  </p:clrMapOvr>
  <p:transition xmlns:p14="http://schemas.microsoft.com/office/powerpoint/2010/main" spd="med" advClick="1" p14:dur="1000"/>
</p:sld>
</file>

<file path=ppt/slides/slide1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0" name="Shape 430"/>
          <p:cNvSpPr/>
          <p:nvPr>
            <p:ph type="title"/>
          </p:nvPr>
        </p:nvSpPr>
        <p:spPr>
          <a:xfrm>
            <a:off x="838200" y="365125"/>
            <a:ext cx="10515600" cy="1325563"/>
          </a:xfrm>
          <a:prstGeom prst="rect">
            <a:avLst/>
          </a:prstGeom>
          <a:solidFill>
            <a:srgbClr val="BDD7EE"/>
          </a:solidFill>
        </p:spPr>
        <p:txBody>
          <a:bodyPr/>
          <a:lstStyle/>
          <a:p>
            <a:pPr/>
            <a:r>
              <a:t>                         Safety and Liability:</a:t>
            </a:r>
          </a:p>
        </p:txBody>
      </p:sp>
      <p:sp>
        <p:nvSpPr>
          <p:cNvPr id="431" name="Shape 431"/>
          <p:cNvSpPr/>
          <p:nvPr>
            <p:ph type="body" idx="1"/>
          </p:nvPr>
        </p:nvSpPr>
        <p:spPr>
          <a:xfrm>
            <a:off x="838200" y="1825624"/>
            <a:ext cx="10515600" cy="4788118"/>
          </a:xfrm>
          <a:prstGeom prst="rect">
            <a:avLst/>
          </a:prstGeom>
          <a:solidFill>
            <a:srgbClr val="DEEBF7"/>
          </a:solidFill>
        </p:spPr>
        <p:txBody>
          <a:bodyPr/>
          <a:lstStyle/>
          <a:p>
            <a:pPr>
              <a:lnSpc>
                <a:spcPct val="72000"/>
              </a:lnSpc>
              <a:defRPr sz="1900"/>
            </a:pPr>
            <a:r>
              <a:t>According to MCADSV even safety and liability concerns for adopting rules can be misguided:</a:t>
            </a:r>
          </a:p>
          <a:p>
            <a:pPr>
              <a:lnSpc>
                <a:spcPct val="72000"/>
              </a:lnSpc>
              <a:defRPr sz="1900"/>
            </a:pPr>
          </a:p>
          <a:p>
            <a:pPr>
              <a:lnSpc>
                <a:spcPct val="72000"/>
              </a:lnSpc>
              <a:defRPr sz="1900"/>
            </a:pPr>
            <a:r>
              <a:t>“Some rules proposed by shelters already exist as laws. There is no need to state them. For example, illegal drugs and assault are already against the law and programs do not need rules to reiterate that. More importantly, the role of advocates is not to serve as law enforcement officers…(Additionally), in many cases, the more control a program has over residents and information about them, the greater the liability. When a program sets specific directions for residents to follow, if harm comes to a resident while following that direction, the program could be held liable. For ex- ample, if a shelter requires residents to hand over all of their medications to shelter staff for storage, but then a staff member was unavailable when a resident urgently needed her inhaler or anxiety medication, the program could be held liable for the consequences” (MCADSV, n.d., p. 10). </a:t>
            </a:r>
          </a:p>
          <a:p>
            <a:pPr>
              <a:lnSpc>
                <a:spcPct val="72000"/>
              </a:lnSpc>
              <a:defRPr sz="1900"/>
            </a:pPr>
          </a:p>
          <a:p>
            <a:pPr>
              <a:lnSpc>
                <a:spcPct val="72000"/>
              </a:lnSpc>
              <a:defRPr sz="1900"/>
            </a:pPr>
            <a:r>
              <a:t>[Source: Missouri Coalition Against Domestic and Sexual Violence (nd). </a:t>
            </a:r>
            <a:r>
              <a:rPr i="1"/>
              <a:t>How the earth didn’t fly into the sun: Missouri’s project to reduce rules in domestic violence shelters. </a:t>
            </a:r>
            <a:r>
              <a:t>Jefferson City, MO: Missouri Coalition Against Domestic and Sexual Violence. Retrieved from </a:t>
            </a:r>
            <a:r>
              <a:rPr i="1" u="sng">
                <a:solidFill>
                  <a:srgbClr val="0563C1"/>
                </a:solidFill>
                <a:uFill>
                  <a:solidFill>
                    <a:srgbClr val="0563C1"/>
                  </a:solidFill>
                </a:uFill>
                <a:hlinkClick r:id="rId2" invalidUrl="" action="" tgtFrame="" tooltip="" history="1" highlightClick="0" endSnd="0"/>
              </a:rPr>
              <a:t>www.</a:t>
            </a:r>
            <a:r>
              <a:rPr b="1" i="1" u="sng">
                <a:solidFill>
                  <a:srgbClr val="0563C1"/>
                </a:solidFill>
                <a:uFill>
                  <a:solidFill>
                    <a:srgbClr val="0563C1"/>
                  </a:solidFill>
                </a:uFill>
                <a:hlinkClick r:id="rId2" invalidUrl="" action="" tgtFrame="" tooltip="" history="1" highlightClick="0" endSnd="0"/>
              </a:rPr>
              <a:t>in</a:t>
            </a:r>
            <a:r>
              <a:rPr i="1" u="sng">
                <a:solidFill>
                  <a:srgbClr val="0563C1"/>
                </a:solidFill>
                <a:uFill>
                  <a:solidFill>
                    <a:srgbClr val="0563C1"/>
                  </a:solidFill>
                </a:uFill>
                <a:hlinkClick r:id="rId2" invalidUrl="" action="" tgtFrame="" tooltip="" history="1" highlightClick="0" endSnd="0"/>
              </a:rPr>
              <a:t>.gov/cji/files/VS_</a:t>
            </a:r>
            <a:r>
              <a:rPr b="1" i="1" u="sng">
                <a:solidFill>
                  <a:srgbClr val="0563C1"/>
                </a:solidFill>
                <a:uFill>
                  <a:solidFill>
                    <a:srgbClr val="0563C1"/>
                  </a:solidFill>
                </a:uFill>
                <a:hlinkClick r:id="rId2" invalidUrl="" action="" tgtFrame="" tooltip="" history="1" highlightClick="0" endSnd="0"/>
              </a:rPr>
              <a:t>How_The_Earth</a:t>
            </a:r>
            <a:r>
              <a:rPr i="1" u="sng">
                <a:solidFill>
                  <a:srgbClr val="0563C1"/>
                </a:solidFill>
                <a:uFill>
                  <a:solidFill>
                    <a:srgbClr val="0563C1"/>
                  </a:solidFill>
                </a:uFill>
                <a:hlinkClick r:id="rId2" invalidUrl="" action="" tgtFrame="" tooltip="" history="1" highlightClick="0" endSnd="0"/>
              </a:rPr>
              <a:t>.pdf</a:t>
            </a:r>
            <a:r>
              <a:t>.]</a:t>
            </a:r>
          </a:p>
        </p:txBody>
      </p:sp>
    </p:spTree>
  </p:cSld>
  <p:clrMapOvr>
    <a:masterClrMapping/>
  </p:clrMapOvr>
  <p:transition xmlns:p14="http://schemas.microsoft.com/office/powerpoint/2010/main" spd="med" advClick="1" p14:dur="1000"/>
</p:sld>
</file>

<file path=ppt/slides/slide1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3" name="Shape 433"/>
          <p:cNvSpPr/>
          <p:nvPr>
            <p:ph type="title"/>
          </p:nvPr>
        </p:nvSpPr>
        <p:spPr>
          <a:xfrm>
            <a:off x="838200" y="365125"/>
            <a:ext cx="10515600" cy="1325563"/>
          </a:xfrm>
          <a:prstGeom prst="rect">
            <a:avLst/>
          </a:prstGeom>
          <a:solidFill>
            <a:srgbClr val="BDD7EE"/>
          </a:solidFill>
        </p:spPr>
        <p:txBody>
          <a:bodyPr/>
          <a:lstStyle>
            <a:lvl1pPr defTabSz="868680">
              <a:defRPr sz="4180"/>
            </a:lvl1pPr>
          </a:lstStyle>
          <a:p>
            <a:pPr/>
            <a:r>
              <a:t>      “Physical Fixes” to Reduce Shelter Rules:</a:t>
            </a:r>
          </a:p>
        </p:txBody>
      </p:sp>
      <p:sp>
        <p:nvSpPr>
          <p:cNvPr id="434" name="Shape 434"/>
          <p:cNvSpPr/>
          <p:nvPr>
            <p:ph type="body" idx="1"/>
          </p:nvPr>
        </p:nvSpPr>
        <p:spPr>
          <a:xfrm>
            <a:off x="838200" y="1825623"/>
            <a:ext cx="10515600" cy="4659583"/>
          </a:xfrm>
          <a:prstGeom prst="rect">
            <a:avLst/>
          </a:prstGeom>
          <a:solidFill>
            <a:srgbClr val="DEEBF7"/>
          </a:solidFill>
        </p:spPr>
        <p:txBody>
          <a:bodyPr/>
          <a:lstStyle/>
          <a:p>
            <a:pPr>
              <a:lnSpc>
                <a:spcPct val="72000"/>
              </a:lnSpc>
              <a:defRPr sz="1700"/>
            </a:pPr>
            <a:r>
              <a:t>Implementing the following “physical fixes” can help programs reduce their lists of rules:</a:t>
            </a:r>
          </a:p>
          <a:p>
            <a:pPr>
              <a:lnSpc>
                <a:spcPct val="72000"/>
              </a:lnSpc>
              <a:defRPr sz="1700"/>
            </a:pPr>
          </a:p>
          <a:p>
            <a:pPr>
              <a:lnSpc>
                <a:spcPct val="72000"/>
              </a:lnSpc>
              <a:defRPr sz="1700"/>
            </a:pPr>
            <a:r>
              <a:t>Client lockers for food, medications, and valuables</a:t>
            </a:r>
          </a:p>
          <a:p>
            <a:pPr>
              <a:lnSpc>
                <a:spcPct val="72000"/>
              </a:lnSpc>
              <a:defRPr sz="1700"/>
            </a:pPr>
            <a:r>
              <a:t>Locking bedroom doors </a:t>
            </a:r>
          </a:p>
          <a:p>
            <a:pPr>
              <a:lnSpc>
                <a:spcPct val="72000"/>
              </a:lnSpc>
              <a:defRPr sz="1700"/>
            </a:pPr>
            <a:r>
              <a:t>Private bathrooms</a:t>
            </a:r>
          </a:p>
          <a:p>
            <a:pPr>
              <a:lnSpc>
                <a:spcPct val="72000"/>
              </a:lnSpc>
              <a:defRPr sz="1700"/>
            </a:pPr>
            <a:r>
              <a:t>TVs in client rooms</a:t>
            </a:r>
          </a:p>
          <a:p>
            <a:pPr>
              <a:lnSpc>
                <a:spcPct val="72000"/>
              </a:lnSpc>
              <a:defRPr sz="1700"/>
            </a:pPr>
            <a:r>
              <a:t>Ample seating in common areas</a:t>
            </a:r>
          </a:p>
          <a:p>
            <a:pPr>
              <a:lnSpc>
                <a:spcPct val="72000"/>
              </a:lnSpc>
              <a:defRPr sz="1700"/>
            </a:pPr>
            <a:r>
              <a:t>Key card, “real estate lockbox, or fingerprint technology” entry</a:t>
            </a:r>
          </a:p>
          <a:p>
            <a:pPr>
              <a:lnSpc>
                <a:spcPct val="72000"/>
              </a:lnSpc>
              <a:defRPr sz="1700"/>
            </a:pPr>
            <a:r>
              <a:t>One or more rooms with a private bath to accommodate mothers with teenage boys</a:t>
            </a:r>
          </a:p>
          <a:p>
            <a:pPr>
              <a:lnSpc>
                <a:spcPct val="72000"/>
              </a:lnSpc>
              <a:defRPr sz="1700"/>
            </a:pPr>
          </a:p>
          <a:p>
            <a:pPr>
              <a:lnSpc>
                <a:spcPct val="72000"/>
              </a:lnSpc>
              <a:defRPr sz="1700"/>
            </a:pPr>
            <a:r>
              <a:t>[See p. 29 of </a:t>
            </a:r>
            <a:r>
              <a:rPr i="1"/>
              <a:t>How the earth didn’t fly into the sun: Missouri’s project to reduce rules in domestic violence shelters </a:t>
            </a:r>
            <a:r>
              <a:t>for more suggestions.] </a:t>
            </a:r>
          </a:p>
          <a:p>
            <a:pPr>
              <a:lnSpc>
                <a:spcPct val="72000"/>
              </a:lnSpc>
              <a:defRPr sz="1700"/>
            </a:pPr>
          </a:p>
          <a:p>
            <a:pPr>
              <a:lnSpc>
                <a:spcPct val="72000"/>
              </a:lnSpc>
              <a:defRPr sz="1300"/>
            </a:pPr>
            <a:r>
              <a:t>[Source: Missouri Coalition Against Domestic and Sexual Violence (nd). </a:t>
            </a:r>
            <a:r>
              <a:rPr i="1"/>
              <a:t>How the earth didn’t fly into the sun: Missouri’s project to reduce rules in domestic violence shelters. </a:t>
            </a:r>
            <a:r>
              <a:t>Jefferson City, MO: Missouri Coalition Against Domestic and Sexual Violence. Retrieved from </a:t>
            </a:r>
            <a:r>
              <a:rPr i="1" u="sng">
                <a:solidFill>
                  <a:srgbClr val="0563C1"/>
                </a:solidFill>
                <a:uFill>
                  <a:solidFill>
                    <a:srgbClr val="0563C1"/>
                  </a:solidFill>
                </a:uFill>
                <a:hlinkClick r:id="rId2" invalidUrl="" action="" tgtFrame="" tooltip="" history="1" highlightClick="0" endSnd="0"/>
              </a:rPr>
              <a:t>www.</a:t>
            </a:r>
            <a:r>
              <a:rPr b="1" i="1" u="sng">
                <a:solidFill>
                  <a:srgbClr val="0563C1"/>
                </a:solidFill>
                <a:uFill>
                  <a:solidFill>
                    <a:srgbClr val="0563C1"/>
                  </a:solidFill>
                </a:uFill>
                <a:hlinkClick r:id="rId2" invalidUrl="" action="" tgtFrame="" tooltip="" history="1" highlightClick="0" endSnd="0"/>
              </a:rPr>
              <a:t>in</a:t>
            </a:r>
            <a:r>
              <a:rPr i="1" u="sng">
                <a:solidFill>
                  <a:srgbClr val="0563C1"/>
                </a:solidFill>
                <a:uFill>
                  <a:solidFill>
                    <a:srgbClr val="0563C1"/>
                  </a:solidFill>
                </a:uFill>
                <a:hlinkClick r:id="rId2" invalidUrl="" action="" tgtFrame="" tooltip="" history="1" highlightClick="0" endSnd="0"/>
              </a:rPr>
              <a:t>.gov/cji/files/VS_</a:t>
            </a:r>
            <a:r>
              <a:rPr b="1" i="1" u="sng">
                <a:solidFill>
                  <a:srgbClr val="0563C1"/>
                </a:solidFill>
                <a:uFill>
                  <a:solidFill>
                    <a:srgbClr val="0563C1"/>
                  </a:solidFill>
                </a:uFill>
                <a:hlinkClick r:id="rId2" invalidUrl="" action="" tgtFrame="" tooltip="" history="1" highlightClick="0" endSnd="0"/>
              </a:rPr>
              <a:t>How_The_Earth</a:t>
            </a:r>
            <a:r>
              <a:rPr i="1" u="sng">
                <a:solidFill>
                  <a:srgbClr val="0563C1"/>
                </a:solidFill>
                <a:uFill>
                  <a:solidFill>
                    <a:srgbClr val="0563C1"/>
                  </a:solidFill>
                </a:uFill>
                <a:hlinkClick r:id="rId2" invalidUrl="" action="" tgtFrame="" tooltip="" history="1" highlightClick="0" endSnd="0"/>
              </a:rPr>
              <a:t>.pdf</a:t>
            </a:r>
            <a:r>
              <a:t>.]</a:t>
            </a:r>
          </a:p>
        </p:txBody>
      </p:sp>
    </p:spTree>
  </p:cSld>
  <p:clrMapOvr>
    <a:masterClrMapping/>
  </p:clrMapOvr>
  <p:transition xmlns:p14="http://schemas.microsoft.com/office/powerpoint/2010/main" spd="med" advClick="1" p14:dur="1000"/>
</p:sld>
</file>

<file path=ppt/slides/slide1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6" name="Shape 436"/>
          <p:cNvSpPr/>
          <p:nvPr>
            <p:ph type="title"/>
          </p:nvPr>
        </p:nvSpPr>
        <p:spPr>
          <a:xfrm>
            <a:off x="838200" y="365125"/>
            <a:ext cx="10515600" cy="1325563"/>
          </a:xfrm>
          <a:prstGeom prst="rect">
            <a:avLst/>
          </a:prstGeom>
          <a:solidFill>
            <a:srgbClr val="BDD7EE"/>
          </a:solidFill>
        </p:spPr>
        <p:txBody>
          <a:bodyPr/>
          <a:lstStyle>
            <a:lvl1pPr defTabSz="905255">
              <a:defRPr sz="4356"/>
            </a:lvl1pPr>
          </a:lstStyle>
          <a:p>
            <a:pPr/>
            <a:r>
              <a:t>              Best Practice Recommendations:</a:t>
            </a:r>
          </a:p>
        </p:txBody>
      </p:sp>
      <p:sp>
        <p:nvSpPr>
          <p:cNvPr id="437" name="Shape 437"/>
          <p:cNvSpPr/>
          <p:nvPr>
            <p:ph type="body" idx="1"/>
          </p:nvPr>
        </p:nvSpPr>
        <p:spPr>
          <a:xfrm>
            <a:off x="838200" y="1825624"/>
            <a:ext cx="10515600" cy="4712963"/>
          </a:xfrm>
          <a:prstGeom prst="rect">
            <a:avLst/>
          </a:prstGeom>
          <a:solidFill>
            <a:srgbClr val="BDD7EE"/>
          </a:solidFill>
        </p:spPr>
        <p:txBody>
          <a:bodyPr/>
          <a:lstStyle/>
          <a:p>
            <a:pPr>
              <a:lnSpc>
                <a:spcPct val="72000"/>
              </a:lnSpc>
              <a:defRPr sz="2300"/>
            </a:pPr>
            <a:r>
              <a:t>Due to potentially life-threatening dangers, “exiting” a client should always be an option of last resort. </a:t>
            </a:r>
          </a:p>
          <a:p>
            <a:pPr>
              <a:lnSpc>
                <a:spcPct val="72000"/>
              </a:lnSpc>
              <a:defRPr sz="2300"/>
            </a:pPr>
          </a:p>
          <a:p>
            <a:pPr>
              <a:lnSpc>
                <a:spcPct val="72000"/>
              </a:lnSpc>
              <a:defRPr sz="2300"/>
            </a:pPr>
            <a:r>
              <a:t>Client safety should always be considered when making such determinations. </a:t>
            </a:r>
          </a:p>
          <a:p>
            <a:pPr>
              <a:lnSpc>
                <a:spcPct val="72000"/>
              </a:lnSpc>
              <a:defRPr sz="2300"/>
            </a:pPr>
          </a:p>
          <a:p>
            <a:pPr>
              <a:lnSpc>
                <a:spcPct val="72000"/>
              </a:lnSpc>
              <a:defRPr sz="2300"/>
            </a:pPr>
            <a:r>
              <a:t>The client should be provided with other referrals and, where possible, assisted by staff with relocation. Ideally, safety planning with the client should also be performed. </a:t>
            </a:r>
          </a:p>
          <a:p>
            <a:pPr>
              <a:lnSpc>
                <a:spcPct val="72000"/>
              </a:lnSpc>
              <a:defRPr sz="2300"/>
            </a:pPr>
          </a:p>
          <a:p>
            <a:pPr>
              <a:lnSpc>
                <a:spcPct val="72000"/>
              </a:lnSpc>
              <a:defRPr sz="2300"/>
            </a:pPr>
            <a:r>
              <a:t>[See: Missouri Coalition Against Domestic and Sexual Violence (nd). </a:t>
            </a:r>
            <a:r>
              <a:rPr i="1"/>
              <a:t>How the earth didn’t fly into the sun: Missouri’s project to reduce rules in domestic violence shelters. </a:t>
            </a:r>
            <a:r>
              <a:t>Jefferson City, MO: Missouri Coalition Against Domestic and Sexual Violence. Retrieved from </a:t>
            </a:r>
            <a:r>
              <a:rPr i="1" u="sng">
                <a:solidFill>
                  <a:srgbClr val="0563C1"/>
                </a:solidFill>
                <a:uFill>
                  <a:solidFill>
                    <a:srgbClr val="0563C1"/>
                  </a:solidFill>
                </a:uFill>
                <a:hlinkClick r:id="rId2" invalidUrl="" action="" tgtFrame="" tooltip="" history="1" highlightClick="0" endSnd="0"/>
              </a:rPr>
              <a:t>www.</a:t>
            </a:r>
            <a:r>
              <a:rPr b="1" i="1" u="sng">
                <a:solidFill>
                  <a:srgbClr val="0563C1"/>
                </a:solidFill>
                <a:uFill>
                  <a:solidFill>
                    <a:srgbClr val="0563C1"/>
                  </a:solidFill>
                </a:uFill>
                <a:hlinkClick r:id="rId2" invalidUrl="" action="" tgtFrame="" tooltip="" history="1" highlightClick="0" endSnd="0"/>
              </a:rPr>
              <a:t>in</a:t>
            </a:r>
            <a:r>
              <a:rPr i="1" u="sng">
                <a:solidFill>
                  <a:srgbClr val="0563C1"/>
                </a:solidFill>
                <a:uFill>
                  <a:solidFill>
                    <a:srgbClr val="0563C1"/>
                  </a:solidFill>
                </a:uFill>
                <a:hlinkClick r:id="rId2" invalidUrl="" action="" tgtFrame="" tooltip="" history="1" highlightClick="0" endSnd="0"/>
              </a:rPr>
              <a:t>.gov/cji/files/VS_</a:t>
            </a:r>
            <a:r>
              <a:rPr b="1" i="1" u="sng">
                <a:solidFill>
                  <a:srgbClr val="0563C1"/>
                </a:solidFill>
                <a:uFill>
                  <a:solidFill>
                    <a:srgbClr val="0563C1"/>
                  </a:solidFill>
                </a:uFill>
                <a:hlinkClick r:id="rId2" invalidUrl="" action="" tgtFrame="" tooltip="" history="1" highlightClick="0" endSnd="0"/>
              </a:rPr>
              <a:t>How_The_Earth</a:t>
            </a:r>
            <a:r>
              <a:rPr i="1" u="sng">
                <a:solidFill>
                  <a:srgbClr val="0563C1"/>
                </a:solidFill>
                <a:uFill>
                  <a:solidFill>
                    <a:srgbClr val="0563C1"/>
                  </a:solidFill>
                </a:uFill>
                <a:hlinkClick r:id="rId2" invalidUrl="" action="" tgtFrame="" tooltip="" history="1" highlightClick="0" endSnd="0"/>
              </a:rPr>
              <a:t>.pdf</a:t>
            </a:r>
            <a:r>
              <a:t>; and Tex. Admin. Code §379.1309.] </a:t>
            </a:r>
          </a:p>
        </p:txBody>
      </p:sp>
    </p:spTree>
  </p:cSld>
  <p:clrMapOvr>
    <a:masterClrMapping/>
  </p:clrMapOvr>
  <p:transition xmlns:p14="http://schemas.microsoft.com/office/powerpoint/2010/main" spd="med" advClick="1" p14:dur="1000"/>
</p:sld>
</file>

<file path=ppt/slides/slide1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9" name="Shape 439"/>
          <p:cNvSpPr/>
          <p:nvPr>
            <p:ph type="body" idx="1"/>
          </p:nvPr>
        </p:nvSpPr>
        <p:spPr>
          <a:xfrm>
            <a:off x="838200" y="488514"/>
            <a:ext cx="10515600" cy="5688450"/>
          </a:xfrm>
          <a:prstGeom prst="rect">
            <a:avLst/>
          </a:prstGeom>
          <a:solidFill>
            <a:srgbClr val="BDD7EE"/>
          </a:solidFill>
        </p:spPr>
        <p:txBody>
          <a:bodyPr/>
          <a:lstStyle/>
          <a:p>
            <a:pPr/>
          </a:p>
          <a:p>
            <a:pPr/>
          </a:p>
          <a:p>
            <a:pPr/>
            <a:r>
              <a:t>Upon entry, clients should provided with both a copy of the shelter rules and their RIGHTS as participants in the program.</a:t>
            </a:r>
          </a:p>
          <a:p>
            <a:pPr/>
          </a:p>
          <a:p>
            <a:pPr/>
            <a:r>
              <a:t>The list should include their right to appeal staff decisions and file grievances. </a:t>
            </a:r>
          </a:p>
          <a:p>
            <a:pPr marL="0" indent="0">
              <a:buSzTx/>
              <a:buNone/>
            </a:pPr>
          </a:p>
          <a:p>
            <a:pPr/>
          </a:p>
          <a:p>
            <a:pPr/>
          </a:p>
          <a:p>
            <a:pPr/>
            <a:r>
              <a:t>[See: Tex. Admin. Code §379.1309.] </a:t>
            </a:r>
          </a:p>
        </p:txBody>
      </p:sp>
    </p:spTree>
  </p:cSld>
  <p:clrMapOvr>
    <a:masterClrMapping/>
  </p:clrMapOvr>
  <p:transition xmlns:p14="http://schemas.microsoft.com/office/powerpoint/2010/main" spd="med" advClick="1" p14:dur="1000"/>
</p:sld>
</file>

<file path=ppt/slides/slide1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1" name="Shape 441"/>
          <p:cNvSpPr/>
          <p:nvPr>
            <p:ph type="title"/>
          </p:nvPr>
        </p:nvSpPr>
        <p:spPr>
          <a:xfrm>
            <a:off x="838200" y="365125"/>
            <a:ext cx="10515600" cy="1325563"/>
          </a:xfrm>
          <a:prstGeom prst="rect">
            <a:avLst/>
          </a:prstGeom>
          <a:solidFill>
            <a:srgbClr val="9DC3E6"/>
          </a:solidFill>
        </p:spPr>
        <p:txBody>
          <a:bodyPr/>
          <a:lstStyle/>
          <a:p>
            <a:pPr/>
            <a:r>
              <a:t>              Activity—Questions to Consider:</a:t>
            </a:r>
          </a:p>
        </p:txBody>
      </p:sp>
      <p:sp>
        <p:nvSpPr>
          <p:cNvPr id="442" name="Shape 442"/>
          <p:cNvSpPr/>
          <p:nvPr>
            <p:ph type="body" idx="1"/>
          </p:nvPr>
        </p:nvSpPr>
        <p:spPr>
          <a:xfrm>
            <a:off x="838200" y="1825625"/>
            <a:ext cx="10515600" cy="4351338"/>
          </a:xfrm>
          <a:prstGeom prst="rect">
            <a:avLst/>
          </a:prstGeom>
          <a:solidFill>
            <a:srgbClr val="DEEBF7"/>
          </a:solidFill>
        </p:spPr>
        <p:txBody>
          <a:bodyPr/>
          <a:lstStyle/>
          <a:p>
            <a:pPr/>
          </a:p>
          <a:p>
            <a:pPr/>
            <a:r>
              <a:t>Is it good practice to “exit” a client for things like missing a chore?</a:t>
            </a:r>
          </a:p>
          <a:p>
            <a:pPr marL="0" indent="0">
              <a:buSzTx/>
              <a:buNone/>
            </a:pPr>
          </a:p>
          <a:p>
            <a:pPr/>
            <a:r>
              <a:t>Are there other ways situations such as this might be handled? </a:t>
            </a:r>
          </a:p>
        </p:txBody>
      </p:sp>
    </p:spTree>
  </p:cSld>
  <p:clrMapOvr>
    <a:masterClrMapping/>
  </p:clrMapOvr>
  <p:transition xmlns:p14="http://schemas.microsoft.com/office/powerpoint/2010/main" spd="med" advClick="1" p14:dur="1000"/>
</p:sld>
</file>

<file path=ppt/slides/slide1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4" name="Shape 444"/>
          <p:cNvSpPr/>
          <p:nvPr>
            <p:ph type="title"/>
          </p:nvPr>
        </p:nvSpPr>
        <p:spPr>
          <a:xfrm>
            <a:off x="838200" y="365125"/>
            <a:ext cx="10515600" cy="1325563"/>
          </a:xfrm>
          <a:prstGeom prst="rect">
            <a:avLst/>
          </a:prstGeom>
          <a:solidFill>
            <a:srgbClr val="9DC3E6"/>
          </a:solidFill>
        </p:spPr>
        <p:txBody>
          <a:bodyPr/>
          <a:lstStyle/>
          <a:p>
            <a:pPr/>
            <a:r>
              <a:t>                    Activity—View Webinar:</a:t>
            </a:r>
          </a:p>
        </p:txBody>
      </p:sp>
      <p:sp>
        <p:nvSpPr>
          <p:cNvPr id="445" name="Shape 445"/>
          <p:cNvSpPr/>
          <p:nvPr>
            <p:ph type="body" idx="1"/>
          </p:nvPr>
        </p:nvSpPr>
        <p:spPr>
          <a:xfrm>
            <a:off x="838200" y="1825625"/>
            <a:ext cx="10515600" cy="4351338"/>
          </a:xfrm>
          <a:prstGeom prst="rect">
            <a:avLst/>
          </a:prstGeom>
          <a:solidFill>
            <a:srgbClr val="DAE3F3"/>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a:solidFill>
                  <a:srgbClr val="000000"/>
                </a:solidFill>
                <a:uFillTx/>
              </a:defRPr>
            </a:pPr>
            <a:r>
              <a:rPr>
                <a:solidFill>
                  <a:srgbClr val="0563C1"/>
                </a:solidFill>
                <a:uFill>
                  <a:solidFill>
                    <a:srgbClr val="0563C1"/>
                  </a:solidFill>
                </a:uFill>
                <a:hlinkClick r:id="rId2" invalidUrl="" action="" tgtFrame="" tooltip="" history="1" highlightClick="0" endSnd="0"/>
              </a:rPr>
              <a:t>https://www.youtube.com/watch?v=k7it3ON-EkQ</a:t>
            </a:r>
          </a:p>
        </p:txBody>
      </p:sp>
    </p:spTree>
  </p:cSld>
  <p:clrMapOvr>
    <a:masterClrMapping/>
  </p:clrMapOvr>
  <p:transition xmlns:p14="http://schemas.microsoft.com/office/powerpoint/2010/main" spd="med" advClick="1" p14:dur="1000"/>
</p:sld>
</file>

<file path=ppt/slides/slide1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7" name="Shape 447"/>
          <p:cNvSpPr/>
          <p:nvPr>
            <p:ph type="ctrTitle"/>
          </p:nvPr>
        </p:nvSpPr>
        <p:spPr>
          <a:prstGeom prst="rect">
            <a:avLst/>
          </a:prstGeom>
          <a:solidFill>
            <a:srgbClr val="FFE699"/>
          </a:solidFill>
        </p:spPr>
        <p:txBody>
          <a:bodyPr/>
          <a:lstStyle/>
          <a:p>
            <a:pPr/>
            <a:r>
              <a:t>CRIJ 5365—Module 4:</a:t>
            </a:r>
          </a:p>
        </p:txBody>
      </p:sp>
    </p:spTree>
  </p:cSld>
  <p:clrMapOvr>
    <a:masterClrMapping/>
  </p:clrMapOvr>
  <p:transition xmlns:p14="http://schemas.microsoft.com/office/powerpoint/2010/main" spd="med" advClick="1" p14:dur="1000"/>
</p:sld>
</file>

<file path=ppt/slides/slide1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9" name="Shape 449"/>
          <p:cNvSpPr/>
          <p:nvPr>
            <p:ph type="body" idx="1"/>
          </p:nvPr>
        </p:nvSpPr>
        <p:spPr>
          <a:xfrm>
            <a:off x="838200" y="513566"/>
            <a:ext cx="10515600" cy="5663398"/>
          </a:xfrm>
          <a:prstGeom prst="rect">
            <a:avLst/>
          </a:prstGeom>
          <a:solidFill>
            <a:srgbClr val="FFE699"/>
          </a:solidFill>
        </p:spPr>
        <p:txBody>
          <a:bodyPr/>
          <a:lstStyle/>
          <a:p>
            <a:pPr marL="0" indent="0">
              <a:buSzTx/>
              <a:buNone/>
              <a:defRPr i="1"/>
            </a:pPr>
          </a:p>
          <a:p>
            <a:pPr marL="0" indent="0">
              <a:buSzTx/>
              <a:buNone/>
              <a:defRPr i="1"/>
            </a:pPr>
          </a:p>
          <a:p>
            <a:pPr marL="0" indent="0">
              <a:buSzTx/>
              <a:buNone/>
              <a:defRPr i="1"/>
            </a:pPr>
            <a:r>
              <a:t>*This course (including all power points, lectures, and assignments) is  the instructor’s intellectual property. The materials may not be copied or redistributed without her consent. The information is provided for educational purposes. It does not constitute legal advice.</a:t>
            </a:r>
          </a:p>
        </p:txBody>
      </p:sp>
    </p:spTree>
  </p:cSld>
  <p:clrMapOvr>
    <a:masterClrMapping/>
  </p:clrMapOvr>
  <p:transition xmlns:p14="http://schemas.microsoft.com/office/powerpoint/2010/main" spd="med" advClick="1" p14:dur="1000"/>
</p:sld>
</file>

<file path=ppt/slides/slide1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1" name="Shape 451"/>
          <p:cNvSpPr/>
          <p:nvPr>
            <p:ph type="title"/>
          </p:nvPr>
        </p:nvSpPr>
        <p:spPr>
          <a:xfrm>
            <a:off x="838200" y="365125"/>
            <a:ext cx="10515600" cy="1325563"/>
          </a:xfrm>
          <a:prstGeom prst="rect">
            <a:avLst/>
          </a:prstGeom>
          <a:solidFill>
            <a:srgbClr val="FFE699"/>
          </a:solidFill>
        </p:spPr>
        <p:txBody>
          <a:bodyPr/>
          <a:lstStyle/>
          <a:p>
            <a:pPr defTabSz="804672">
              <a:defRPr sz="3872"/>
            </a:pPr>
            <a:r>
              <a:t> Review the Following HHSC Rules Concerning  </a:t>
            </a:r>
            <a:br/>
            <a:r>
              <a:t>        Client Eligibility and Program Services:</a:t>
            </a:r>
          </a:p>
        </p:txBody>
      </p:sp>
    </p:spTree>
  </p:cSld>
  <p:clrMapOvr>
    <a:masterClrMapping/>
  </p:clrMapOvr>
  <p:transition xmlns:p14="http://schemas.microsoft.com/office/powerpoint/2010/main" spd="med" advClick="1" p14:dur="1000"/>
</p:sld>
</file>

<file path=ppt/slides/slide1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3" name="Shape 453"/>
          <p:cNvSpPr/>
          <p:nvPr>
            <p:ph type="title"/>
          </p:nvPr>
        </p:nvSpPr>
        <p:spPr>
          <a:xfrm>
            <a:off x="838200" y="365125"/>
            <a:ext cx="10515600" cy="1325563"/>
          </a:xfrm>
          <a:prstGeom prst="rect">
            <a:avLst/>
          </a:prstGeom>
          <a:solidFill>
            <a:srgbClr val="FFE699"/>
          </a:solidFill>
        </p:spPr>
        <p:txBody>
          <a:bodyPr/>
          <a:lstStyle>
            <a:lvl1pPr defTabSz="886968">
              <a:defRPr sz="4268"/>
            </a:lvl1pPr>
          </a:lstStyle>
          <a:p>
            <a:pPr/>
            <a:r>
              <a:t>         Eligibility (Rules §379.603-§379.604):</a:t>
            </a:r>
          </a:p>
        </p:txBody>
      </p:sp>
      <p:sp>
        <p:nvSpPr>
          <p:cNvPr id="454" name="Shape 454"/>
          <p:cNvSpPr/>
          <p:nvPr>
            <p:ph type="body" idx="1"/>
          </p:nvPr>
        </p:nvSpPr>
        <p:spPr>
          <a:xfrm>
            <a:off x="838200" y="1825625"/>
            <a:ext cx="10515600" cy="4351338"/>
          </a:xfrm>
          <a:prstGeom prst="rect">
            <a:avLst/>
          </a:prstGeom>
          <a:solidFill>
            <a:srgbClr val="FFF2CC"/>
          </a:solidFill>
        </p:spPr>
        <p:txBody>
          <a:bodyPr/>
          <a:lstStyle/>
          <a:p>
            <a:pPr>
              <a:lnSpc>
                <a:spcPct val="72000"/>
              </a:lnSpc>
              <a:defRPr sz="2100"/>
            </a:pPr>
            <a:r>
              <a:t>As noted in prior modules, eligibility for FVP services applies to:</a:t>
            </a:r>
          </a:p>
          <a:p>
            <a:pPr lvl="8" marL="3886200" indent="-228600">
              <a:lnSpc>
                <a:spcPct val="72000"/>
              </a:lnSpc>
              <a:spcBef>
                <a:spcPts val="500"/>
              </a:spcBef>
              <a:defRPr sz="1300"/>
            </a:pPr>
          </a:p>
          <a:p>
            <a:pPr>
              <a:lnSpc>
                <a:spcPct val="72000"/>
              </a:lnSpc>
              <a:defRPr sz="2100"/>
            </a:pPr>
            <a:r>
              <a:t>1.) all individuals who have experienced physical, sexual, or emotional abuse at the hands of an intimate partner or victimization by a family or household member; </a:t>
            </a:r>
          </a:p>
          <a:p>
            <a:pPr>
              <a:lnSpc>
                <a:spcPct val="72000"/>
              </a:lnSpc>
              <a:defRPr sz="2100"/>
            </a:pPr>
          </a:p>
          <a:p>
            <a:pPr>
              <a:lnSpc>
                <a:spcPct val="72000"/>
              </a:lnSpc>
              <a:defRPr sz="2100"/>
            </a:pPr>
            <a:r>
              <a:t>2.) persons victimized by estranged intimates (ex. stalking victims, etc.); and</a:t>
            </a:r>
          </a:p>
          <a:p>
            <a:pPr>
              <a:lnSpc>
                <a:spcPct val="72000"/>
              </a:lnSpc>
              <a:defRPr sz="2100"/>
            </a:pPr>
          </a:p>
          <a:p>
            <a:pPr>
              <a:lnSpc>
                <a:spcPct val="72000"/>
              </a:lnSpc>
              <a:defRPr sz="2100"/>
            </a:pPr>
            <a:r>
              <a:t>3.) adult survivors’ children.  </a:t>
            </a:r>
          </a:p>
          <a:p>
            <a:pPr>
              <a:lnSpc>
                <a:spcPct val="72000"/>
              </a:lnSpc>
              <a:defRPr sz="2100"/>
            </a:pPr>
          </a:p>
          <a:p>
            <a:pPr>
              <a:lnSpc>
                <a:spcPct val="72000"/>
              </a:lnSpc>
              <a:defRPr sz="2100"/>
            </a:pPr>
            <a:r>
              <a:t>*Child abuse victims also qualify for services, and may be admitted to shelter along with a non-offending caregiver or legal guardian.</a:t>
            </a:r>
          </a:p>
          <a:p>
            <a:pPr>
              <a:lnSpc>
                <a:spcPct val="72000"/>
              </a:lnSpc>
              <a:defRPr sz="2100"/>
            </a:pPr>
          </a:p>
          <a:p>
            <a:pPr>
              <a:lnSpc>
                <a:spcPct val="72000"/>
              </a:lnSpc>
              <a:defRPr sz="2100"/>
            </a:pPr>
            <a:r>
              <a:t>[Source: http://www.hhsc.state.tx.us/help/family-violence.shtml#Eligibility]</a:t>
            </a:r>
          </a:p>
        </p:txBody>
      </p:sp>
    </p:spTree>
  </p:cSld>
  <p:clrMapOvr>
    <a:masterClrMapping/>
  </p:clrMapOvr>
  <p:transition xmlns:p14="http://schemas.microsoft.com/office/powerpoint/2010/main" spd="med" advClick="1" p14:dur="1000"/>
</p:sld>
</file>

<file path=ppt/slides/slide1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6" name="Shape 456"/>
          <p:cNvSpPr/>
          <p:nvPr>
            <p:ph type="body" idx="1"/>
          </p:nvPr>
        </p:nvSpPr>
        <p:spPr>
          <a:xfrm>
            <a:off x="947927" y="1020952"/>
            <a:ext cx="10515601" cy="5148199"/>
          </a:xfrm>
          <a:prstGeom prst="rect">
            <a:avLst/>
          </a:prstGeom>
          <a:solidFill>
            <a:srgbClr val="FFF2CC"/>
          </a:solidFill>
        </p:spPr>
        <p:txBody>
          <a:bodyPr/>
          <a:lstStyle/>
          <a:p>
            <a:pPr>
              <a:lnSpc>
                <a:spcPct val="72000"/>
              </a:lnSpc>
              <a:defRPr sz="1700"/>
            </a:pPr>
          </a:p>
          <a:p>
            <a:pPr>
              <a:lnSpc>
                <a:spcPct val="72000"/>
              </a:lnSpc>
              <a:defRPr sz="1700"/>
            </a:pPr>
            <a:r>
              <a:t>Documentation (or “proof”) of victimization is not required (ex. police reports, protective orders, etc.).  </a:t>
            </a:r>
          </a:p>
          <a:p>
            <a:pPr>
              <a:lnSpc>
                <a:spcPct val="72000"/>
              </a:lnSpc>
              <a:defRPr sz="1700"/>
            </a:pPr>
          </a:p>
          <a:p>
            <a:pPr>
              <a:lnSpc>
                <a:spcPct val="72000"/>
              </a:lnSpc>
              <a:defRPr sz="1700"/>
            </a:pPr>
            <a:r>
              <a:t>In determining clients’ eligibility for services, FVPs must comply with applicable laws, including:</a:t>
            </a:r>
          </a:p>
          <a:p>
            <a:pPr>
              <a:lnSpc>
                <a:spcPct val="72000"/>
              </a:lnSpc>
              <a:defRPr sz="1700"/>
            </a:pPr>
          </a:p>
          <a:p>
            <a:pPr>
              <a:lnSpc>
                <a:spcPct val="72000"/>
              </a:lnSpc>
              <a:defRPr sz="1700"/>
            </a:pPr>
            <a:r>
              <a:t>  ”(1) Human Resources Code, Chapter 51;</a:t>
            </a:r>
          </a:p>
          <a:p>
            <a:pPr>
              <a:lnSpc>
                <a:spcPct val="72000"/>
              </a:lnSpc>
              <a:defRPr sz="1700"/>
            </a:pPr>
            <a:r>
              <a:t>  (2) Title VI of the Civil Rights Act of 1964 (Public Law 88 - 352);</a:t>
            </a:r>
          </a:p>
          <a:p>
            <a:pPr>
              <a:lnSpc>
                <a:spcPct val="72000"/>
              </a:lnSpc>
              <a:defRPr sz="1700"/>
            </a:pPr>
            <a:r>
              <a:t>  (3) Section 504 of the Rehabilitation Act of 1973 (Public Law 93 - 112);</a:t>
            </a:r>
          </a:p>
          <a:p>
            <a:pPr>
              <a:lnSpc>
                <a:spcPct val="72000"/>
              </a:lnSpc>
              <a:defRPr sz="1700"/>
            </a:pPr>
            <a:r>
              <a:t>  (4) Americans with Disabilities Act of 1990 (Public Law 101 - 336);</a:t>
            </a:r>
          </a:p>
          <a:p>
            <a:pPr>
              <a:lnSpc>
                <a:spcPct val="72000"/>
              </a:lnSpc>
              <a:defRPr sz="1700"/>
            </a:pPr>
            <a:r>
              <a:t>  (5) Age Discrimination Act of 1975 (42 U.S.C. §§6101 - 6107);</a:t>
            </a:r>
          </a:p>
          <a:p>
            <a:pPr>
              <a:lnSpc>
                <a:spcPct val="72000"/>
              </a:lnSpc>
              <a:defRPr sz="1700"/>
            </a:pPr>
            <a:r>
              <a:t>  (6) Health and Human Services Commission regulations regarding civil rights;</a:t>
            </a:r>
          </a:p>
          <a:p>
            <a:pPr>
              <a:lnSpc>
                <a:spcPct val="72000"/>
              </a:lnSpc>
              <a:defRPr sz="1700"/>
            </a:pPr>
            <a:r>
              <a:t>  (7) Texas Health and Safety Code, §85.113, relating to HIV/AIDS; and</a:t>
            </a:r>
          </a:p>
          <a:p>
            <a:pPr>
              <a:lnSpc>
                <a:spcPct val="72000"/>
              </a:lnSpc>
              <a:defRPr sz="1700"/>
            </a:pPr>
            <a:r>
              <a:t>  (8) the Family Violence Prevention and Services Act (42 U.S.C. Chapter 110).”</a:t>
            </a:r>
          </a:p>
          <a:p>
            <a:pPr>
              <a:lnSpc>
                <a:spcPct val="72000"/>
              </a:lnSpc>
              <a:defRPr sz="1700"/>
            </a:pPr>
          </a:p>
          <a:p>
            <a:pPr>
              <a:lnSpc>
                <a:spcPct val="72000"/>
              </a:lnSpc>
              <a:defRPr sz="1700"/>
            </a:pPr>
            <a:r>
              <a:t>[See: Tex. Admin. Code §379.604] </a:t>
            </a:r>
          </a:p>
        </p:txBody>
      </p:sp>
    </p:spTree>
  </p:cSld>
  <p:clrMapOvr>
    <a:masterClrMapping/>
  </p:clrMapOvr>
  <p:transition xmlns:p14="http://schemas.microsoft.com/office/powerpoint/2010/main" spd="med" advClick="1" p14:dur="1000"/>
</p:sld>
</file>

<file path=ppt/slides/slide1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8" name="Shape 458"/>
          <p:cNvSpPr/>
          <p:nvPr>
            <p:ph type="title"/>
          </p:nvPr>
        </p:nvSpPr>
        <p:spPr>
          <a:xfrm>
            <a:off x="838200" y="365125"/>
            <a:ext cx="10515600" cy="1325563"/>
          </a:xfrm>
          <a:prstGeom prst="rect">
            <a:avLst/>
          </a:prstGeom>
          <a:solidFill>
            <a:srgbClr val="FFE699"/>
          </a:solidFill>
        </p:spPr>
        <p:txBody>
          <a:bodyPr/>
          <a:lstStyle>
            <a:lvl1pPr defTabSz="868680">
              <a:defRPr sz="4180"/>
            </a:lvl1pPr>
          </a:lstStyle>
          <a:p>
            <a:pPr/>
            <a:r>
              <a:t>      Screening Procedures—Rule: §379.605:</a:t>
            </a:r>
          </a:p>
        </p:txBody>
      </p:sp>
      <p:sp>
        <p:nvSpPr>
          <p:cNvPr id="459" name="Shape 459"/>
          <p:cNvSpPr/>
          <p:nvPr>
            <p:ph type="body" idx="1"/>
          </p:nvPr>
        </p:nvSpPr>
        <p:spPr>
          <a:xfrm>
            <a:off x="838200" y="1825625"/>
            <a:ext cx="10515600" cy="4351338"/>
          </a:xfrm>
          <a:prstGeom prst="rect">
            <a:avLst/>
          </a:prstGeom>
          <a:solidFill>
            <a:srgbClr val="FFF2CC"/>
          </a:solidFill>
        </p:spPr>
        <p:txBody>
          <a:bodyPr/>
          <a:lstStyle/>
          <a:p>
            <a:pPr>
              <a:lnSpc>
                <a:spcPct val="81000"/>
              </a:lnSpc>
            </a:pPr>
          </a:p>
          <a:p>
            <a:pPr>
              <a:lnSpc>
                <a:spcPct val="81000"/>
              </a:lnSpc>
            </a:pPr>
            <a:r>
              <a:t>Per HHSC policy, prospective clients may not be “screened out” on the basis of their: socioeconomic status, donation history or ability, gender, or sexual orientation.</a:t>
            </a:r>
          </a:p>
          <a:p>
            <a:pPr>
              <a:lnSpc>
                <a:spcPct val="81000"/>
              </a:lnSpc>
            </a:pPr>
          </a:p>
          <a:p>
            <a:pPr>
              <a:lnSpc>
                <a:spcPct val="81000"/>
              </a:lnSpc>
            </a:pPr>
            <a:r>
              <a:t>Federal law, additionally, prohibits shelter programs from denying services on the basis of: race, age, sexual identity, disability, or religion.</a:t>
            </a:r>
          </a:p>
          <a:p>
            <a:pPr>
              <a:lnSpc>
                <a:spcPct val="81000"/>
              </a:lnSpc>
            </a:pPr>
          </a:p>
          <a:p>
            <a:pPr>
              <a:lnSpc>
                <a:spcPct val="81000"/>
              </a:lnSpc>
            </a:pPr>
            <a:r>
              <a:t>[See: Tex. Admin. Code §379.605.] </a:t>
            </a:r>
          </a:p>
        </p:txBody>
      </p:sp>
    </p:spTree>
  </p:cSld>
  <p:clrMapOvr>
    <a:masterClrMapping/>
  </p:clrMapOvr>
  <p:transition xmlns:p14="http://schemas.microsoft.com/office/powerpoint/2010/main" spd="med" advClick="1" p14:dur="1000"/>
</p:sld>
</file>

<file path=ppt/slides/slide1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1" name="Shape 461"/>
          <p:cNvSpPr/>
          <p:nvPr>
            <p:ph type="title"/>
          </p:nvPr>
        </p:nvSpPr>
        <p:spPr>
          <a:xfrm>
            <a:off x="838200" y="365125"/>
            <a:ext cx="10515600" cy="1325563"/>
          </a:xfrm>
          <a:prstGeom prst="rect">
            <a:avLst/>
          </a:prstGeom>
          <a:solidFill>
            <a:srgbClr val="FFE699"/>
          </a:solidFill>
        </p:spPr>
        <p:txBody>
          <a:bodyPr/>
          <a:lstStyle>
            <a:lvl1pPr defTabSz="886968">
              <a:defRPr sz="4268"/>
            </a:lvl1pPr>
          </a:lstStyle>
          <a:p>
            <a:pPr/>
            <a:r>
              <a:t>            Denial of Services (Rule §379.606):</a:t>
            </a:r>
          </a:p>
        </p:txBody>
      </p:sp>
      <p:sp>
        <p:nvSpPr>
          <p:cNvPr id="462" name="Shape 462"/>
          <p:cNvSpPr/>
          <p:nvPr>
            <p:ph type="body" idx="1"/>
          </p:nvPr>
        </p:nvSpPr>
        <p:spPr>
          <a:xfrm>
            <a:off x="838200" y="1825625"/>
            <a:ext cx="10515600" cy="4351338"/>
          </a:xfrm>
          <a:prstGeom prst="rect">
            <a:avLst/>
          </a:prstGeom>
          <a:solidFill>
            <a:srgbClr val="FFF2CC"/>
          </a:solidFill>
        </p:spPr>
        <p:txBody>
          <a:bodyPr/>
          <a:lstStyle/>
          <a:p>
            <a:pPr/>
            <a:r>
              <a:t>An FVP may deny services to “otherwise eligible victim(s) of family violence only if it has written policies that outline specific behaviors that would make a victim ineligible.”  </a:t>
            </a:r>
          </a:p>
          <a:p>
            <a:pPr/>
          </a:p>
          <a:p>
            <a:pPr/>
            <a:r>
              <a:t>Such policies must “apply equally to all people,” “address only behaviors that threaten the safety and security of shelter staff and residents,” and sufficiently consider the victim’s safety.</a:t>
            </a:r>
          </a:p>
          <a:p>
            <a:pPr/>
          </a:p>
          <a:p>
            <a:pPr/>
            <a:r>
              <a:t>[See: Tex. Admin. Code §379.606.] </a:t>
            </a:r>
          </a:p>
        </p:txBody>
      </p:sp>
    </p:spTree>
  </p:cSld>
  <p:clrMapOvr>
    <a:masterClrMapping/>
  </p:clrMapOvr>
  <p:transition xmlns:p14="http://schemas.microsoft.com/office/powerpoint/2010/main" spd="med" advClick="1" p14:dur="1000"/>
</p:sld>
</file>

<file path=ppt/slides/slide1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4" name="Shape 464"/>
          <p:cNvSpPr/>
          <p:nvPr>
            <p:ph type="title"/>
          </p:nvPr>
        </p:nvSpPr>
        <p:spPr>
          <a:xfrm>
            <a:off x="838200" y="365125"/>
            <a:ext cx="10515600" cy="1325563"/>
          </a:xfrm>
          <a:prstGeom prst="rect">
            <a:avLst/>
          </a:prstGeom>
          <a:solidFill>
            <a:srgbClr val="FFE699"/>
          </a:solidFill>
        </p:spPr>
        <p:txBody>
          <a:bodyPr/>
          <a:lstStyle>
            <a:lvl1pPr defTabSz="868680">
              <a:defRPr sz="4180"/>
            </a:lvl1pPr>
          </a:lstStyle>
          <a:p>
            <a:pPr/>
            <a:r>
              <a:t>  Referrals to Other Programs (Rule §379.609):</a:t>
            </a:r>
          </a:p>
        </p:txBody>
      </p:sp>
      <p:sp>
        <p:nvSpPr>
          <p:cNvPr id="465" name="Shape 465"/>
          <p:cNvSpPr/>
          <p:nvPr>
            <p:ph type="body" idx="1"/>
          </p:nvPr>
        </p:nvSpPr>
        <p:spPr>
          <a:xfrm>
            <a:off x="838200" y="1825625"/>
            <a:ext cx="10515600" cy="4351338"/>
          </a:xfrm>
          <a:prstGeom prst="rect">
            <a:avLst/>
          </a:prstGeom>
          <a:solidFill>
            <a:srgbClr val="FFF2CC"/>
          </a:solidFill>
        </p:spPr>
        <p:txBody>
          <a:bodyPr/>
          <a:lstStyle/>
          <a:p>
            <a:pPr/>
          </a:p>
          <a:p>
            <a:pPr/>
            <a:r>
              <a:t>In the event that an “otherwise eligible” victim is denied services by a FVP program OR that the shelter is full, FVPS must develop AND implement written referral procedures. </a:t>
            </a:r>
          </a:p>
          <a:p>
            <a:pPr/>
          </a:p>
          <a:p>
            <a:pPr/>
          </a:p>
          <a:p>
            <a:pPr/>
          </a:p>
          <a:p>
            <a:pPr/>
          </a:p>
          <a:p>
            <a:pPr/>
            <a:r>
              <a:t>[See: Tex. Admin. Code §379.609.] </a:t>
            </a:r>
          </a:p>
        </p:txBody>
      </p:sp>
    </p:spTree>
  </p:cSld>
  <p:clrMapOvr>
    <a:masterClrMapping/>
  </p:clrMapOvr>
  <p:transition xmlns:p14="http://schemas.microsoft.com/office/powerpoint/2010/main" spd="med" advClick="1" p14:dur="1000"/>
</p:sld>
</file>

<file path=ppt/slides/slide1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7" name="Shape 467"/>
          <p:cNvSpPr/>
          <p:nvPr>
            <p:ph type="title"/>
          </p:nvPr>
        </p:nvSpPr>
        <p:spPr>
          <a:xfrm>
            <a:off x="838200" y="365125"/>
            <a:ext cx="10515600" cy="1325563"/>
          </a:xfrm>
          <a:prstGeom prst="rect">
            <a:avLst/>
          </a:prstGeom>
          <a:solidFill>
            <a:srgbClr val="FFE699"/>
          </a:solidFill>
        </p:spPr>
        <p:txBody>
          <a:bodyPr/>
          <a:lstStyle>
            <a:lvl1pPr defTabSz="877823">
              <a:defRPr sz="4224"/>
            </a:lvl1pPr>
          </a:lstStyle>
          <a:p>
            <a:pPr/>
            <a:r>
              <a:t>       Disruption of Services (Rule §379.626):</a:t>
            </a:r>
          </a:p>
        </p:txBody>
      </p:sp>
      <p:sp>
        <p:nvSpPr>
          <p:cNvPr id="468" name="Shape 468"/>
          <p:cNvSpPr/>
          <p:nvPr>
            <p:ph type="body" idx="1"/>
          </p:nvPr>
        </p:nvSpPr>
        <p:spPr>
          <a:xfrm>
            <a:off x="838200" y="1825625"/>
            <a:ext cx="10515600" cy="4351338"/>
          </a:xfrm>
          <a:prstGeom prst="rect">
            <a:avLst/>
          </a:prstGeom>
          <a:solidFill>
            <a:srgbClr val="FFF2CC"/>
          </a:solidFill>
        </p:spPr>
        <p:txBody>
          <a:bodyPr/>
          <a:lstStyle/>
          <a:p>
            <a:pPr>
              <a:lnSpc>
                <a:spcPct val="72000"/>
              </a:lnSpc>
              <a:defRPr sz="2500"/>
            </a:pPr>
          </a:p>
          <a:p>
            <a:pPr>
              <a:lnSpc>
                <a:spcPct val="72000"/>
              </a:lnSpc>
              <a:defRPr sz="2500"/>
            </a:pPr>
            <a:r>
              <a:t>FVPs are required to draft written policies and procedures related to potential disruptions in services (ex. due to natural disasters, building maintenance issues, etc.). </a:t>
            </a:r>
          </a:p>
          <a:p>
            <a:pPr>
              <a:lnSpc>
                <a:spcPct val="72000"/>
              </a:lnSpc>
              <a:defRPr sz="2500"/>
            </a:pPr>
          </a:p>
          <a:p>
            <a:pPr>
              <a:lnSpc>
                <a:spcPct val="72000"/>
              </a:lnSpc>
              <a:defRPr sz="2500"/>
            </a:pPr>
            <a:r>
              <a:t>Any actual service disruption must be reported immediately to HHSC. </a:t>
            </a:r>
          </a:p>
          <a:p>
            <a:pPr>
              <a:lnSpc>
                <a:spcPct val="72000"/>
              </a:lnSpc>
              <a:defRPr sz="2500"/>
            </a:pPr>
          </a:p>
          <a:p>
            <a:pPr>
              <a:lnSpc>
                <a:spcPct val="72000"/>
              </a:lnSpc>
              <a:defRPr sz="2500"/>
            </a:pPr>
            <a:r>
              <a:t>Within two weeks, the program is required to explain in writing how operations either were or will be restored. </a:t>
            </a:r>
          </a:p>
          <a:p>
            <a:pPr>
              <a:lnSpc>
                <a:spcPct val="72000"/>
              </a:lnSpc>
              <a:defRPr sz="2500"/>
            </a:pPr>
          </a:p>
          <a:p>
            <a:pPr>
              <a:lnSpc>
                <a:spcPct val="72000"/>
              </a:lnSpc>
              <a:defRPr sz="2500"/>
            </a:pPr>
            <a:r>
              <a:t>[See: Tex. Admin. Code §379.626.] </a:t>
            </a:r>
          </a:p>
        </p:txBody>
      </p:sp>
    </p:spTree>
  </p:cSld>
  <p:clrMapOvr>
    <a:masterClrMapping/>
  </p:clrMapOvr>
  <p:transition xmlns:p14="http://schemas.microsoft.com/office/powerpoint/2010/main" spd="med" advClick="1" p14:dur="1000"/>
</p:sld>
</file>

<file path=ppt/slides/slide1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0" name="Shape 470"/>
          <p:cNvSpPr/>
          <p:nvPr>
            <p:ph type="title"/>
          </p:nvPr>
        </p:nvSpPr>
        <p:spPr>
          <a:xfrm>
            <a:off x="838200" y="365125"/>
            <a:ext cx="10515600" cy="1325563"/>
          </a:xfrm>
          <a:prstGeom prst="rect">
            <a:avLst/>
          </a:prstGeom>
          <a:solidFill>
            <a:srgbClr val="FFE699"/>
          </a:solidFill>
        </p:spPr>
        <p:txBody>
          <a:bodyPr/>
          <a:lstStyle/>
          <a:p>
            <a:pPr defTabSz="841247">
              <a:defRPr sz="3588"/>
            </a:pPr>
            <a:r>
              <a:t>       Religious Policy (Rule §379.712) and Charging </a:t>
            </a:r>
            <a:br/>
            <a:r>
              <a:t>                    for Services (Rule §379.602): </a:t>
            </a:r>
          </a:p>
        </p:txBody>
      </p:sp>
      <p:sp>
        <p:nvSpPr>
          <p:cNvPr id="471" name="Shape 471"/>
          <p:cNvSpPr/>
          <p:nvPr>
            <p:ph type="body" idx="1"/>
          </p:nvPr>
        </p:nvSpPr>
        <p:spPr>
          <a:xfrm>
            <a:off x="838200" y="1825625"/>
            <a:ext cx="10515600" cy="4351338"/>
          </a:xfrm>
          <a:prstGeom prst="rect">
            <a:avLst/>
          </a:prstGeom>
          <a:solidFill>
            <a:srgbClr val="FFF2CC"/>
          </a:solidFill>
        </p:spPr>
        <p:txBody>
          <a:bodyPr/>
          <a:lstStyle/>
          <a:p>
            <a:pPr/>
          </a:p>
          <a:p>
            <a:pPr/>
            <a:r>
              <a:t>FVPs are prohibited from charging for services and “us(ing) state funds for inherently religious activities.” They may not endorse any single faith or require clients to participate in religious activities.</a:t>
            </a:r>
          </a:p>
          <a:p>
            <a:pPr/>
          </a:p>
          <a:p>
            <a:pPr/>
          </a:p>
          <a:p>
            <a:pPr/>
          </a:p>
          <a:p>
            <a:pPr/>
            <a:r>
              <a:t>[See: Tex. Admin. Code §379.712, §379.602.] </a:t>
            </a:r>
          </a:p>
        </p:txBody>
      </p:sp>
    </p:spTree>
  </p:cSld>
  <p:clrMapOvr>
    <a:masterClrMapping/>
  </p:clrMapOvr>
  <p:transition xmlns:p14="http://schemas.microsoft.com/office/powerpoint/2010/main" spd="med" advClick="1" p14:dur="1000"/>
</p:sld>
</file>

<file path=ppt/slides/slide1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3" name="Shape 473"/>
          <p:cNvSpPr/>
          <p:nvPr>
            <p:ph type="title"/>
          </p:nvPr>
        </p:nvSpPr>
        <p:spPr>
          <a:xfrm>
            <a:off x="838200" y="365125"/>
            <a:ext cx="10515600" cy="1325563"/>
          </a:xfrm>
          <a:prstGeom prst="rect">
            <a:avLst/>
          </a:prstGeom>
          <a:solidFill>
            <a:srgbClr val="FFE699"/>
          </a:solidFill>
        </p:spPr>
        <p:txBody>
          <a:bodyPr/>
          <a:lstStyle>
            <a:lvl1pPr defTabSz="877823">
              <a:defRPr sz="4224"/>
            </a:lvl1pPr>
          </a:lstStyle>
          <a:p>
            <a:pPr/>
            <a:r>
              <a:t>      Clients with Limited English Proficiency:</a:t>
            </a:r>
          </a:p>
        </p:txBody>
      </p:sp>
    </p:spTree>
  </p:cSld>
  <p:clrMapOvr>
    <a:masterClrMapping/>
  </p:clrMapOvr>
  <p:transition xmlns:p14="http://schemas.microsoft.com/office/powerpoint/2010/main" spd="med" advClick="1" p14:dur="1000"/>
</p:sld>
</file>

<file path=ppt/slides/slide1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5" name="Shape 475"/>
          <p:cNvSpPr/>
          <p:nvPr>
            <p:ph type="title"/>
          </p:nvPr>
        </p:nvSpPr>
        <p:spPr>
          <a:xfrm>
            <a:off x="838200" y="365125"/>
            <a:ext cx="10515600" cy="1325563"/>
          </a:xfrm>
          <a:prstGeom prst="rect">
            <a:avLst/>
          </a:prstGeom>
          <a:solidFill>
            <a:srgbClr val="FFE699"/>
          </a:solidFill>
        </p:spPr>
        <p:txBody>
          <a:bodyPr/>
          <a:lstStyle>
            <a:lvl1pPr defTabSz="886968">
              <a:defRPr sz="4268"/>
            </a:lvl1pPr>
          </a:lstStyle>
          <a:p>
            <a:pPr/>
            <a:r>
              <a:t>          Activity--Peruse Local FVP Websites:</a:t>
            </a:r>
          </a:p>
        </p:txBody>
      </p:sp>
      <p:sp>
        <p:nvSpPr>
          <p:cNvPr id="476" name="Shape 476"/>
          <p:cNvSpPr/>
          <p:nvPr>
            <p:ph type="body" idx="1"/>
          </p:nvPr>
        </p:nvSpPr>
        <p:spPr>
          <a:xfrm>
            <a:off x="838200" y="1825625"/>
            <a:ext cx="10515600" cy="4351338"/>
          </a:xfrm>
          <a:prstGeom prst="rect">
            <a:avLst/>
          </a:prstGeom>
          <a:solidFill>
            <a:srgbClr val="FFF2CC"/>
          </a:solidFill>
        </p:spPr>
        <p:txBody>
          <a:bodyPr/>
          <a:lstStyle/>
          <a:p>
            <a:pPr/>
          </a:p>
          <a:p>
            <a:pPr/>
            <a:r>
              <a:t>Does your local FVP have information in Spanish or other foreign languages on its website?</a:t>
            </a:r>
          </a:p>
        </p:txBody>
      </p:sp>
    </p:spTree>
  </p:cSld>
  <p:clrMapOvr>
    <a:masterClrMapping/>
  </p:clrMapOvr>
  <p:transition xmlns:p14="http://schemas.microsoft.com/office/powerpoint/2010/main" spd="med" advClick="1" p14:dur="1000"/>
</p:sld>
</file>

<file path=ppt/slides/slide1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8" name="Shape 478"/>
          <p:cNvSpPr/>
          <p:nvPr>
            <p:ph type="title"/>
          </p:nvPr>
        </p:nvSpPr>
        <p:spPr>
          <a:xfrm>
            <a:off x="838200" y="365125"/>
            <a:ext cx="10515600" cy="1325563"/>
          </a:xfrm>
          <a:prstGeom prst="rect">
            <a:avLst/>
          </a:prstGeom>
          <a:solidFill>
            <a:srgbClr val="FFE699"/>
          </a:solidFill>
        </p:spPr>
        <p:txBody>
          <a:bodyPr/>
          <a:lstStyle/>
          <a:p>
            <a:pPr defTabSz="850391">
              <a:defRPr sz="3627"/>
            </a:pPr>
            <a:r>
              <a:t>               Serving Clients with Limited English </a:t>
            </a:r>
            <a:br/>
            <a:r>
              <a:t>      Language Proficiency (LEP)—(Rule §379.608):</a:t>
            </a:r>
          </a:p>
        </p:txBody>
      </p:sp>
      <p:sp>
        <p:nvSpPr>
          <p:cNvPr id="479" name="Shape 479"/>
          <p:cNvSpPr/>
          <p:nvPr>
            <p:ph type="body" idx="1"/>
          </p:nvPr>
        </p:nvSpPr>
        <p:spPr>
          <a:xfrm>
            <a:off x="838200" y="1825624"/>
            <a:ext cx="10515600" cy="4765181"/>
          </a:xfrm>
          <a:prstGeom prst="rect">
            <a:avLst/>
          </a:prstGeom>
          <a:solidFill>
            <a:srgbClr val="FFF2CC"/>
          </a:solidFill>
        </p:spPr>
        <p:txBody>
          <a:bodyPr/>
          <a:lstStyle/>
          <a:p>
            <a:pPr>
              <a:lnSpc>
                <a:spcPct val="72000"/>
              </a:lnSpc>
              <a:defRPr sz="1700"/>
            </a:pPr>
          </a:p>
          <a:p>
            <a:pPr>
              <a:lnSpc>
                <a:spcPct val="72000"/>
              </a:lnSpc>
              <a:defRPr sz="1700"/>
            </a:pPr>
            <a:r>
              <a:t>Consistent with HHSC guidelines and federal laws concerning client eligibility, FVPs must not only provide services to individuals with limited English language proficiency but also “take reasonable steps to ensure meaningful access to the program.” </a:t>
            </a:r>
          </a:p>
          <a:p>
            <a:pPr>
              <a:lnSpc>
                <a:spcPct val="72000"/>
              </a:lnSpc>
              <a:defRPr sz="1700"/>
            </a:pPr>
          </a:p>
          <a:p>
            <a:pPr>
              <a:lnSpc>
                <a:spcPct val="72000"/>
              </a:lnSpc>
              <a:defRPr sz="1700"/>
            </a:pPr>
            <a:r>
              <a:t>The measures undertaken by an FVP to ensure “meaningful access” to program services is required to be outlined in the agency’s policies and procedures. </a:t>
            </a:r>
          </a:p>
          <a:p>
            <a:pPr>
              <a:lnSpc>
                <a:spcPct val="72000"/>
              </a:lnSpc>
              <a:defRPr sz="1700"/>
            </a:pPr>
          </a:p>
          <a:p>
            <a:pPr>
              <a:lnSpc>
                <a:spcPct val="72000"/>
              </a:lnSpc>
              <a:defRPr sz="1700"/>
            </a:pPr>
            <a:r>
              <a:t>Such measures may include:</a:t>
            </a:r>
          </a:p>
          <a:p>
            <a:pPr>
              <a:lnSpc>
                <a:spcPct val="72000"/>
              </a:lnSpc>
              <a:defRPr sz="1700"/>
            </a:pPr>
            <a:r>
              <a:t>Hiring bilingual staff; </a:t>
            </a:r>
          </a:p>
          <a:p>
            <a:pPr>
              <a:lnSpc>
                <a:spcPct val="72000"/>
              </a:lnSpc>
              <a:defRPr sz="1700"/>
            </a:pPr>
            <a:r>
              <a:t>Contracting with translators (including services such as the Language FON for hotline translations); and </a:t>
            </a:r>
          </a:p>
          <a:p>
            <a:pPr>
              <a:lnSpc>
                <a:spcPct val="72000"/>
              </a:lnSpc>
              <a:defRPr sz="1700"/>
            </a:pPr>
            <a:r>
              <a:t>Utilizing the services of bilingual volunteers. </a:t>
            </a:r>
          </a:p>
          <a:p>
            <a:pPr>
              <a:lnSpc>
                <a:spcPct val="72000"/>
              </a:lnSpc>
              <a:defRPr sz="1700"/>
            </a:pPr>
          </a:p>
          <a:p>
            <a:pPr>
              <a:lnSpc>
                <a:spcPct val="72000"/>
              </a:lnSpc>
              <a:defRPr sz="1700"/>
            </a:pPr>
          </a:p>
          <a:p>
            <a:pPr>
              <a:lnSpc>
                <a:spcPct val="72000"/>
              </a:lnSpc>
              <a:defRPr sz="1700"/>
            </a:pPr>
            <a:r>
              <a:t>[See: Tex. Admin. Code §379.608; and TCFV webinar “OIM: HHSC Policies and Procedures.” Retrieved from tcfv.org.] </a:t>
            </a:r>
          </a:p>
        </p:txBody>
      </p:sp>
    </p:spTree>
  </p:cSld>
  <p:clrMapOvr>
    <a:masterClrMapping/>
  </p:clrMapOvr>
  <p:transition xmlns:p14="http://schemas.microsoft.com/office/powerpoint/2010/main" spd="med" advClick="1" p14:dur="1000"/>
</p:sld>
</file>

<file path=ppt/slides/slide1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1" name="Shape 481"/>
          <p:cNvSpPr/>
          <p:nvPr>
            <p:ph type="title"/>
          </p:nvPr>
        </p:nvSpPr>
        <p:spPr>
          <a:xfrm>
            <a:off x="838200" y="365125"/>
            <a:ext cx="10515600" cy="1325563"/>
          </a:xfrm>
          <a:prstGeom prst="rect">
            <a:avLst/>
          </a:prstGeom>
          <a:solidFill>
            <a:srgbClr val="FFE699"/>
          </a:solidFill>
        </p:spPr>
        <p:txBody>
          <a:bodyPr/>
          <a:lstStyle/>
          <a:p>
            <a:pPr/>
            <a:r>
              <a:t>                           LGBTQ Survivors:</a:t>
            </a:r>
          </a:p>
        </p:txBody>
      </p:sp>
    </p:spTree>
  </p:cSld>
  <p:clrMapOvr>
    <a:masterClrMapping/>
  </p:clrMapOvr>
  <p:transition xmlns:p14="http://schemas.microsoft.com/office/powerpoint/2010/main" spd="med" advClick="1" p14:dur="1000"/>
</p:sld>
</file>

<file path=ppt/slides/slide1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3" name="Shape 483"/>
          <p:cNvSpPr/>
          <p:nvPr>
            <p:ph type="title"/>
          </p:nvPr>
        </p:nvSpPr>
        <p:spPr>
          <a:xfrm>
            <a:off x="838200" y="365125"/>
            <a:ext cx="10515600" cy="1325563"/>
          </a:xfrm>
          <a:prstGeom prst="rect">
            <a:avLst/>
          </a:prstGeom>
          <a:solidFill>
            <a:srgbClr val="FFE699"/>
          </a:solidFill>
        </p:spPr>
        <p:txBody>
          <a:bodyPr/>
          <a:lstStyle/>
          <a:p>
            <a:pPr defTabSz="868680">
              <a:defRPr sz="4180"/>
            </a:pPr>
            <a:r>
              <a:t>            (VAWA) Violence Against Women </a:t>
            </a:r>
            <a:br/>
            <a:r>
              <a:t>                 Reauthorization Act of 2013:</a:t>
            </a:r>
          </a:p>
        </p:txBody>
      </p:sp>
      <p:sp>
        <p:nvSpPr>
          <p:cNvPr id="484" name="Shape 484"/>
          <p:cNvSpPr/>
          <p:nvPr>
            <p:ph type="body" idx="1"/>
          </p:nvPr>
        </p:nvSpPr>
        <p:spPr>
          <a:xfrm>
            <a:off x="838200" y="1825623"/>
            <a:ext cx="10515600" cy="4610803"/>
          </a:xfrm>
          <a:prstGeom prst="rect">
            <a:avLst/>
          </a:prstGeom>
          <a:solidFill>
            <a:srgbClr val="FFF2CC"/>
          </a:solidFill>
        </p:spPr>
        <p:txBody>
          <a:bodyPr/>
          <a:lstStyle/>
          <a:p>
            <a:pPr>
              <a:lnSpc>
                <a:spcPct val="81000"/>
              </a:lnSpc>
              <a:defRPr sz="2500"/>
            </a:pPr>
          </a:p>
          <a:p>
            <a:pPr>
              <a:lnSpc>
                <a:spcPct val="81000"/>
              </a:lnSpc>
              <a:defRPr sz="2500"/>
            </a:pPr>
            <a:r>
              <a:t>Violence amongst straight and same-sex couples is perpetrated at an equal rate. </a:t>
            </a:r>
          </a:p>
          <a:p>
            <a:pPr>
              <a:lnSpc>
                <a:spcPct val="81000"/>
              </a:lnSpc>
              <a:defRPr sz="2500"/>
            </a:pPr>
          </a:p>
          <a:p>
            <a:pPr>
              <a:lnSpc>
                <a:spcPct val="81000"/>
              </a:lnSpc>
              <a:defRPr sz="2500"/>
            </a:pPr>
            <a:r>
              <a:t>Yet, LGBTQ survivors have historically experienced discrimination when attempting to access services. </a:t>
            </a:r>
          </a:p>
          <a:p>
            <a:pPr>
              <a:lnSpc>
                <a:spcPct val="81000"/>
              </a:lnSpc>
              <a:defRPr sz="2500"/>
            </a:pPr>
          </a:p>
          <a:p>
            <a:pPr>
              <a:lnSpc>
                <a:spcPct val="81000"/>
              </a:lnSpc>
              <a:defRPr sz="2500"/>
            </a:pPr>
            <a:r>
              <a:t>The Violence Against Women Reauthorization Act of 2013 explicitly prohibits VAWA fund recipients from discriminating against LGBTQ victims.</a:t>
            </a:r>
          </a:p>
          <a:p>
            <a:pPr>
              <a:lnSpc>
                <a:spcPct val="81000"/>
              </a:lnSpc>
              <a:defRPr sz="2500"/>
            </a:pPr>
          </a:p>
          <a:p>
            <a:pPr>
              <a:lnSpc>
                <a:spcPct val="81000"/>
              </a:lnSpc>
              <a:defRPr sz="1500"/>
            </a:pPr>
            <a:r>
              <a:t>[Source: nnedv.org/downloads/.../</a:t>
            </a:r>
            <a:r>
              <a:rPr b="1"/>
              <a:t>VAWA</a:t>
            </a:r>
            <a:r>
              <a:t>Reauthorization_Summary_2013.pdf. Retrieved from nnedv.org.]   </a:t>
            </a:r>
          </a:p>
        </p:txBody>
      </p:sp>
    </p:spTree>
  </p:cSld>
  <p:clrMapOvr>
    <a:masterClrMapping/>
  </p:clrMapOvr>
  <p:transition xmlns:p14="http://schemas.microsoft.com/office/powerpoint/2010/main" spd="med" advClick="1" p14:dur="1000"/>
</p:sld>
</file>

<file path=ppt/slides/slide1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6" name="Shape 486"/>
          <p:cNvSpPr/>
          <p:nvPr>
            <p:ph type="title"/>
          </p:nvPr>
        </p:nvSpPr>
        <p:spPr>
          <a:xfrm>
            <a:off x="838200" y="365125"/>
            <a:ext cx="10515600" cy="1325563"/>
          </a:xfrm>
          <a:prstGeom prst="rect">
            <a:avLst/>
          </a:prstGeom>
          <a:solidFill>
            <a:srgbClr val="FFE699"/>
          </a:solidFill>
        </p:spPr>
        <p:txBody>
          <a:bodyPr/>
          <a:lstStyle/>
          <a:p>
            <a:pPr/>
            <a:r>
              <a:t>                    Serving LGBTQ Survivors:</a:t>
            </a:r>
          </a:p>
        </p:txBody>
      </p:sp>
      <p:sp>
        <p:nvSpPr>
          <p:cNvPr id="487" name="Shape 487"/>
          <p:cNvSpPr/>
          <p:nvPr>
            <p:ph type="body" idx="1"/>
          </p:nvPr>
        </p:nvSpPr>
        <p:spPr>
          <a:xfrm>
            <a:off x="838200" y="1825625"/>
            <a:ext cx="10515600" cy="4729554"/>
          </a:xfrm>
          <a:prstGeom prst="rect">
            <a:avLst/>
          </a:prstGeom>
          <a:solidFill>
            <a:srgbClr val="FFF2CC"/>
          </a:solidFill>
        </p:spPr>
        <p:txBody>
          <a:bodyPr/>
          <a:lstStyle/>
          <a:p>
            <a:pPr marL="217170" indent="-217170" defTabSz="868680">
              <a:spcBef>
                <a:spcPts val="900"/>
              </a:spcBef>
              <a:defRPr sz="2660"/>
            </a:pPr>
          </a:p>
          <a:p>
            <a:pPr marL="217170" indent="-217170" defTabSz="868680">
              <a:spcBef>
                <a:spcPts val="900"/>
              </a:spcBef>
              <a:defRPr sz="2660"/>
            </a:pPr>
            <a:r>
              <a:t>The Family Violence Prevention and Services Act (FVPSA) requires all FVPs to have an LGBTQ (Lesbian, Gay, Bisexual, Transgender, and Questioning) accessibility policy.</a:t>
            </a:r>
          </a:p>
          <a:p>
            <a:pPr marL="217170" indent="-217170" defTabSz="868680">
              <a:spcBef>
                <a:spcPts val="900"/>
              </a:spcBef>
              <a:defRPr sz="2660"/>
            </a:pPr>
          </a:p>
          <a:p>
            <a:pPr marL="217170" indent="-217170" defTabSz="868680">
              <a:spcBef>
                <a:spcPts val="900"/>
              </a:spcBef>
              <a:defRPr sz="2660"/>
            </a:pPr>
            <a:r>
              <a:t>Clients who believe they have been discriminated against by a FVP may file a complaint with HHSC’s Civil Rights Division. </a:t>
            </a:r>
          </a:p>
          <a:p>
            <a:pPr marL="217170" indent="-217170" defTabSz="868680">
              <a:spcBef>
                <a:spcPts val="900"/>
              </a:spcBef>
              <a:defRPr sz="2660"/>
            </a:pPr>
          </a:p>
          <a:p>
            <a:pPr marL="217170" indent="-217170" defTabSz="868680">
              <a:spcBef>
                <a:spcPts val="900"/>
              </a:spcBef>
              <a:defRPr sz="2660"/>
            </a:pPr>
          </a:p>
          <a:p>
            <a:pPr marL="217170" indent="-217170" defTabSz="868680">
              <a:spcBef>
                <a:spcPts val="900"/>
              </a:spcBef>
              <a:defRPr sz="2660"/>
            </a:pPr>
            <a:r>
              <a:t>[Source: http://www.hhsc.state.tx.us/help/family-violence.shtml] </a:t>
            </a:r>
          </a:p>
        </p:txBody>
      </p:sp>
    </p:spTree>
  </p:cSld>
  <p:clrMapOvr>
    <a:masterClrMapping/>
  </p:clrMapOvr>
  <p:transition xmlns:p14="http://schemas.microsoft.com/office/powerpoint/2010/main" spd="med" advClick="1" p14:dur="1000"/>
</p:sld>
</file>

<file path=ppt/slides/slide1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9" name="Shape 489"/>
          <p:cNvSpPr/>
          <p:nvPr>
            <p:ph type="title"/>
          </p:nvPr>
        </p:nvSpPr>
        <p:spPr>
          <a:xfrm>
            <a:off x="838200" y="365125"/>
            <a:ext cx="10515600" cy="1325563"/>
          </a:xfrm>
          <a:prstGeom prst="rect">
            <a:avLst/>
          </a:prstGeom>
          <a:solidFill>
            <a:srgbClr val="FFE699"/>
          </a:solidFill>
        </p:spPr>
        <p:txBody>
          <a:bodyPr/>
          <a:lstStyle/>
          <a:p>
            <a:pPr/>
            <a:r>
              <a:t>          The HHSC 2014 Contract for FVPs:</a:t>
            </a:r>
          </a:p>
        </p:txBody>
      </p:sp>
      <p:sp>
        <p:nvSpPr>
          <p:cNvPr id="490" name="Shape 490"/>
          <p:cNvSpPr/>
          <p:nvPr>
            <p:ph type="body" idx="1"/>
          </p:nvPr>
        </p:nvSpPr>
        <p:spPr>
          <a:xfrm>
            <a:off x="838200" y="1825624"/>
            <a:ext cx="10515600" cy="4765182"/>
          </a:xfrm>
          <a:prstGeom prst="rect">
            <a:avLst/>
          </a:prstGeom>
          <a:solidFill>
            <a:srgbClr val="FFF2CC"/>
          </a:solidFill>
        </p:spPr>
        <p:txBody>
          <a:bodyPr/>
          <a:lstStyle/>
          <a:p>
            <a:pPr>
              <a:lnSpc>
                <a:spcPct val="72000"/>
              </a:lnSpc>
              <a:defRPr sz="1900"/>
            </a:pPr>
          </a:p>
          <a:p>
            <a:pPr>
              <a:lnSpc>
                <a:spcPct val="72000"/>
              </a:lnSpc>
              <a:defRPr sz="1900"/>
            </a:pPr>
            <a:r>
              <a:t>“(CONTRACTOR), hereby attest and certify that the signing of this policy certification constitutes an assurance that our agency will comply with the following terms regarding the establishment of an LGBTG policy, to be put into place within 12 months of this award (August 31, 2014): </a:t>
            </a:r>
          </a:p>
          <a:p>
            <a:pPr>
              <a:lnSpc>
                <a:spcPct val="72000"/>
              </a:lnSpc>
              <a:defRPr sz="1900"/>
            </a:pPr>
          </a:p>
          <a:p>
            <a:pPr>
              <a:lnSpc>
                <a:spcPct val="72000"/>
              </a:lnSpc>
              <a:defRPr sz="1900"/>
            </a:pPr>
            <a:r>
              <a:t>Develop or revise an existing LGBTQ Accessibility Policy which ensures that the needs of lesbian, gay, bisexual, transgender, and questioning program participants are taken into consideration in our program design. </a:t>
            </a:r>
          </a:p>
          <a:p>
            <a:pPr marL="0" indent="0">
              <a:lnSpc>
                <a:spcPct val="72000"/>
              </a:lnSpc>
              <a:buSzTx/>
              <a:buNone/>
              <a:defRPr sz="1900"/>
            </a:pPr>
            <a:r>
              <a:t> </a:t>
            </a:r>
          </a:p>
          <a:p>
            <a:pPr>
              <a:lnSpc>
                <a:spcPct val="72000"/>
              </a:lnSpc>
              <a:defRPr sz="1900"/>
            </a:pPr>
            <a:r>
              <a:t>Consider, in the development of or revision of an existing policy, how our program will be inclusive of and stigmatizing toward such participants. </a:t>
            </a:r>
          </a:p>
          <a:p>
            <a:pPr marL="0" indent="0">
              <a:lnSpc>
                <a:spcPct val="72000"/>
              </a:lnSpc>
              <a:buSzTx/>
              <a:buNone/>
              <a:defRPr sz="1900"/>
            </a:pPr>
            <a:r>
              <a:t> </a:t>
            </a:r>
          </a:p>
          <a:p>
            <a:pPr>
              <a:lnSpc>
                <a:spcPct val="72000"/>
              </a:lnSpc>
              <a:defRPr sz="1900"/>
            </a:pPr>
            <a:r>
              <a:t>Establish and publicize program policies prohibiting  harassment based on race, sexual orientation, gender, gender identity (or expression), religion, and national origin.”</a:t>
            </a:r>
          </a:p>
          <a:p>
            <a:pPr>
              <a:lnSpc>
                <a:spcPct val="72000"/>
              </a:lnSpc>
              <a:defRPr sz="1900"/>
            </a:pPr>
          </a:p>
          <a:p>
            <a:pPr>
              <a:lnSpc>
                <a:spcPct val="72000"/>
              </a:lnSpc>
              <a:defRPr sz="1900"/>
            </a:pPr>
            <a:r>
              <a:t>[Source: http://www.hhsc.state.tx.us/help/family-violence.shtml] </a:t>
            </a:r>
          </a:p>
        </p:txBody>
      </p:sp>
    </p:spTree>
  </p:cSld>
  <p:clrMapOvr>
    <a:masterClrMapping/>
  </p:clrMapOvr>
  <p:transition xmlns:p14="http://schemas.microsoft.com/office/powerpoint/2010/main" spd="med" advClick="1" p14:dur="1000"/>
</p:sld>
</file>

<file path=ppt/slides/slide1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2" name="Shape 492"/>
          <p:cNvSpPr/>
          <p:nvPr>
            <p:ph type="title"/>
          </p:nvPr>
        </p:nvSpPr>
        <p:spPr>
          <a:xfrm>
            <a:off x="838200" y="365125"/>
            <a:ext cx="10515600" cy="1325563"/>
          </a:xfrm>
          <a:prstGeom prst="rect">
            <a:avLst/>
          </a:prstGeom>
          <a:solidFill>
            <a:srgbClr val="FFE699"/>
          </a:solidFill>
        </p:spPr>
        <p:txBody>
          <a:bodyPr/>
          <a:lstStyle/>
          <a:p>
            <a:pPr/>
            <a:r>
              <a:t>                  Survivors with Disabilities:</a:t>
            </a:r>
          </a:p>
        </p:txBody>
      </p:sp>
    </p:spTree>
  </p:cSld>
  <p:clrMapOvr>
    <a:masterClrMapping/>
  </p:clrMapOvr>
  <p:transition xmlns:p14="http://schemas.microsoft.com/office/powerpoint/2010/main" spd="med" advClick="1" p14:dur="1000"/>
</p:sld>
</file>

<file path=ppt/slides/slide1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4" name="Shape 494"/>
          <p:cNvSpPr/>
          <p:nvPr>
            <p:ph type="body" idx="1"/>
          </p:nvPr>
        </p:nvSpPr>
        <p:spPr>
          <a:xfrm>
            <a:off x="838200" y="819395"/>
            <a:ext cx="10515600" cy="5723909"/>
          </a:xfrm>
          <a:prstGeom prst="rect">
            <a:avLst/>
          </a:prstGeom>
          <a:solidFill>
            <a:srgbClr val="FFF2CC"/>
          </a:solidFill>
        </p:spPr>
        <p:txBody>
          <a:bodyPr/>
          <a:lstStyle/>
          <a:p>
            <a:pPr>
              <a:lnSpc>
                <a:spcPct val="72000"/>
              </a:lnSpc>
              <a:defRPr sz="2300"/>
            </a:pPr>
          </a:p>
          <a:p>
            <a:pPr>
              <a:lnSpc>
                <a:spcPct val="72000"/>
              </a:lnSpc>
              <a:defRPr sz="2300"/>
            </a:pPr>
            <a:r>
              <a:t>Individuals with disabilities are more vulnerable to victimization than are persons without disabilities.</a:t>
            </a:r>
          </a:p>
          <a:p>
            <a:pPr>
              <a:lnSpc>
                <a:spcPct val="72000"/>
              </a:lnSpc>
              <a:defRPr sz="2300"/>
            </a:pPr>
          </a:p>
          <a:p>
            <a:pPr>
              <a:lnSpc>
                <a:spcPct val="72000"/>
              </a:lnSpc>
              <a:defRPr sz="2300"/>
            </a:pPr>
            <a:r>
              <a:t>In one study, women with disabilities were 40% more likely than other women to have experienced domestic abuse. </a:t>
            </a:r>
          </a:p>
          <a:p>
            <a:pPr>
              <a:lnSpc>
                <a:spcPct val="72000"/>
              </a:lnSpc>
              <a:defRPr sz="2300"/>
            </a:pPr>
          </a:p>
          <a:p>
            <a:pPr>
              <a:lnSpc>
                <a:spcPct val="72000"/>
              </a:lnSpc>
              <a:defRPr i="1" sz="2300"/>
            </a:pPr>
            <a:r>
              <a:t>Children</a:t>
            </a:r>
            <a:r>
              <a:rPr i="0"/>
              <a:t> with disabilities are also considerably high risk for both physical and sexual abuse.</a:t>
            </a:r>
          </a:p>
          <a:p>
            <a:pPr>
              <a:lnSpc>
                <a:spcPct val="72000"/>
              </a:lnSpc>
              <a:defRPr sz="2300"/>
            </a:pPr>
          </a:p>
          <a:p>
            <a:pPr>
              <a:lnSpc>
                <a:spcPct val="72000"/>
              </a:lnSpc>
              <a:defRPr sz="2300"/>
            </a:pPr>
            <a:r>
              <a:t>Finally, men with disabilities are two times as likely as other men to experience abuse.</a:t>
            </a:r>
          </a:p>
          <a:p>
            <a:pPr>
              <a:lnSpc>
                <a:spcPct val="72000"/>
              </a:lnSpc>
              <a:defRPr sz="2300"/>
            </a:pPr>
          </a:p>
          <a:p>
            <a:pPr>
              <a:lnSpc>
                <a:spcPct val="72000"/>
              </a:lnSpc>
              <a:defRPr sz="2300"/>
            </a:pPr>
          </a:p>
          <a:p>
            <a:pPr>
              <a:lnSpc>
                <a:spcPct val="72000"/>
              </a:lnSpc>
              <a:defRPr sz="1500"/>
            </a:pPr>
            <a:r>
              <a:t>[Sources: Brownridge, D. (2006). Partner violence against women with disabilities: Prevalance, risk, and explanations.” </a:t>
            </a:r>
            <a:r>
              <a:rPr i="1"/>
              <a:t>Violence against women</a:t>
            </a:r>
            <a:r>
              <a:t>. (12)9.; Abramson, W., et al. (Ed). Violence against women with developmental or other disabilities. </a:t>
            </a:r>
            <a:r>
              <a:rPr i="1"/>
              <a:t>Impact. </a:t>
            </a:r>
            <a:r>
              <a:t>13(3); and Sobsey, D. (1994) </a:t>
            </a:r>
            <a:r>
              <a:rPr i="1"/>
              <a:t>Violence and abuse in the lives of people with disabilities. Baltimore</a:t>
            </a:r>
            <a:r>
              <a:t>, MD: Paul H. Brooks Publishing.]</a:t>
            </a:r>
          </a:p>
        </p:txBody>
      </p:sp>
    </p:spTree>
  </p:cSld>
  <p:clrMapOvr>
    <a:masterClrMapping/>
  </p:clrMapOvr>
  <p:transition xmlns:p14="http://schemas.microsoft.com/office/powerpoint/2010/main" spd="med" advClick="1" p14:dur="1000"/>
</p:sld>
</file>

<file path=ppt/slides/slide1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6" name="Shape 496"/>
          <p:cNvSpPr/>
          <p:nvPr>
            <p:ph type="title"/>
          </p:nvPr>
        </p:nvSpPr>
        <p:spPr>
          <a:xfrm>
            <a:off x="838200" y="365125"/>
            <a:ext cx="10515600" cy="1325563"/>
          </a:xfrm>
          <a:prstGeom prst="rect">
            <a:avLst/>
          </a:prstGeom>
          <a:solidFill>
            <a:srgbClr val="FFE699"/>
          </a:solidFill>
        </p:spPr>
        <p:txBody>
          <a:bodyPr/>
          <a:lstStyle>
            <a:lvl1pPr defTabSz="896111">
              <a:defRPr sz="4312"/>
            </a:lvl1pPr>
          </a:lstStyle>
          <a:p>
            <a:pPr/>
            <a:r>
              <a:t>        Activity—Peruse Local FVP Websites:</a:t>
            </a:r>
          </a:p>
        </p:txBody>
      </p:sp>
      <p:sp>
        <p:nvSpPr>
          <p:cNvPr id="497" name="Shape 497"/>
          <p:cNvSpPr/>
          <p:nvPr>
            <p:ph type="body" idx="1"/>
          </p:nvPr>
        </p:nvSpPr>
        <p:spPr>
          <a:xfrm>
            <a:off x="838200" y="1825625"/>
            <a:ext cx="10515600" cy="4351338"/>
          </a:xfrm>
          <a:prstGeom prst="rect">
            <a:avLst/>
          </a:prstGeom>
          <a:solidFill>
            <a:srgbClr val="FFF2CC"/>
          </a:solidFill>
        </p:spPr>
        <p:txBody>
          <a:bodyPr/>
          <a:lstStyle/>
          <a:p>
            <a:pPr/>
          </a:p>
          <a:p>
            <a:pPr/>
            <a:r>
              <a:t>Does your local FVP have hotline access instructions for survivors with hearing impairments?</a:t>
            </a:r>
          </a:p>
          <a:p>
            <a:pPr/>
          </a:p>
          <a:p>
            <a:pPr marL="0" indent="0">
              <a:buSzTx/>
              <a:buNone/>
            </a:pPr>
          </a:p>
          <a:p>
            <a:pPr/>
            <a:r>
              <a:t>Now, look at (Austin’s) Safe Place website:  safeplace.org. </a:t>
            </a:r>
          </a:p>
        </p:txBody>
      </p:sp>
    </p:spTree>
  </p:cSld>
  <p:clrMapOvr>
    <a:masterClrMapping/>
  </p:clrMapOvr>
  <p:transition xmlns:p14="http://schemas.microsoft.com/office/powerpoint/2010/main" spd="med" advClick="1" p14:dur="1000"/>
</p:sld>
</file>

<file path=ppt/slides/slide1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9" name="Shape 499"/>
          <p:cNvSpPr/>
          <p:nvPr>
            <p:ph type="title"/>
          </p:nvPr>
        </p:nvSpPr>
        <p:spPr>
          <a:xfrm>
            <a:off x="838200" y="365125"/>
            <a:ext cx="10515600" cy="1325563"/>
          </a:xfrm>
          <a:prstGeom prst="rect">
            <a:avLst/>
          </a:prstGeom>
          <a:solidFill>
            <a:srgbClr val="FFE699"/>
          </a:solidFill>
        </p:spPr>
        <p:txBody>
          <a:bodyPr/>
          <a:lstStyle/>
          <a:p>
            <a:pPr/>
            <a:r>
              <a:t>                    Activity—View Video Clip:</a:t>
            </a:r>
          </a:p>
        </p:txBody>
      </p:sp>
      <p:sp>
        <p:nvSpPr>
          <p:cNvPr id="500" name="Shape 500"/>
          <p:cNvSpPr/>
          <p:nvPr>
            <p:ph type="body" idx="1"/>
          </p:nvPr>
        </p:nvSpPr>
        <p:spPr>
          <a:xfrm>
            <a:off x="838200" y="1825625"/>
            <a:ext cx="10515600" cy="4351338"/>
          </a:xfrm>
          <a:prstGeom prst="rect">
            <a:avLst/>
          </a:prstGeom>
          <a:solidFill>
            <a:srgbClr val="FFF2CC"/>
          </a:solidFill>
        </p:spPr>
        <p:txBody>
          <a:bodyPr/>
          <a:lstStyle/>
          <a:p>
            <a:pPr/>
          </a:p>
          <a:p>
            <a:pPr/>
            <a:r>
              <a:t>SAFELine: 24-HOUR HOTLINE AND ONLINE CHAT:</a:t>
            </a:r>
          </a:p>
          <a:p>
            <a:pPr>
              <a:defRPr u="sng"/>
            </a:pPr>
            <a:r>
              <a:rPr>
                <a:solidFill>
                  <a:srgbClr val="0563C1"/>
                </a:solidFill>
                <a:uFill>
                  <a:solidFill>
                    <a:srgbClr val="0563C1"/>
                  </a:solidFill>
                </a:uFill>
                <a:hlinkClick r:id="rId2" invalidUrl="" action="" tgtFrame="" tooltip="" history="1" highlightClick="0" endSnd="0"/>
              </a:rPr>
              <a:t>https://www.youtube.com/watch?v=o_SPY2s1LTE</a:t>
            </a:r>
          </a:p>
        </p:txBody>
      </p:sp>
    </p:spTree>
  </p:cSld>
  <p:clrMapOvr>
    <a:masterClrMapping/>
  </p:clrMapOvr>
  <p:transition xmlns:p14="http://schemas.microsoft.com/office/powerpoint/2010/main" spd="med" advClick="1" p14:dur="1000"/>
</p:sld>
</file>

<file path=ppt/slides/slide1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2" name="Shape 502"/>
          <p:cNvSpPr/>
          <p:nvPr>
            <p:ph type="title"/>
          </p:nvPr>
        </p:nvSpPr>
        <p:spPr>
          <a:xfrm>
            <a:off x="838200" y="365125"/>
            <a:ext cx="10515600" cy="1325563"/>
          </a:xfrm>
          <a:prstGeom prst="rect">
            <a:avLst/>
          </a:prstGeom>
          <a:solidFill>
            <a:srgbClr val="FFE699"/>
          </a:solidFill>
        </p:spPr>
        <p:txBody>
          <a:bodyPr/>
          <a:lstStyle/>
          <a:p>
            <a:pPr defTabSz="832104">
              <a:defRPr sz="4004"/>
            </a:pPr>
            <a:r>
              <a:t>   Best Practices When Working with Survivors </a:t>
            </a:r>
            <a:br/>
            <a:r>
              <a:t>                            with Disabilities:</a:t>
            </a:r>
          </a:p>
        </p:txBody>
      </p:sp>
      <p:sp>
        <p:nvSpPr>
          <p:cNvPr id="503" name="Shape 503"/>
          <p:cNvSpPr/>
          <p:nvPr>
            <p:ph type="body" idx="1"/>
          </p:nvPr>
        </p:nvSpPr>
        <p:spPr>
          <a:xfrm>
            <a:off x="838200" y="1825624"/>
            <a:ext cx="10515600" cy="4848309"/>
          </a:xfrm>
          <a:prstGeom prst="rect">
            <a:avLst/>
          </a:prstGeom>
          <a:solidFill>
            <a:srgbClr val="FFF2CC"/>
          </a:solidFill>
        </p:spPr>
        <p:txBody>
          <a:bodyPr/>
          <a:lstStyle/>
          <a:p>
            <a:pPr>
              <a:lnSpc>
                <a:spcPct val="72000"/>
              </a:lnSpc>
              <a:defRPr sz="2300"/>
            </a:pPr>
          </a:p>
          <a:p>
            <a:pPr>
              <a:lnSpc>
                <a:spcPct val="72000"/>
              </a:lnSpc>
              <a:defRPr sz="2300"/>
            </a:pPr>
            <a:r>
              <a:t>1.) Use </a:t>
            </a:r>
            <a:r>
              <a:rPr i="1"/>
              <a:t>person-first</a:t>
            </a:r>
            <a:r>
              <a:t> language (ex. refer to an individual as a “person with a disability” rather than a “disabled person,” etc.).</a:t>
            </a:r>
          </a:p>
          <a:p>
            <a:pPr>
              <a:lnSpc>
                <a:spcPct val="72000"/>
              </a:lnSpc>
              <a:defRPr sz="2300"/>
            </a:pPr>
          </a:p>
          <a:p>
            <a:pPr>
              <a:lnSpc>
                <a:spcPct val="72000"/>
              </a:lnSpc>
              <a:defRPr sz="2300"/>
            </a:pPr>
            <a:r>
              <a:t>2.) Speak directly to the survivor, even when an interpreter or guardian is present.</a:t>
            </a:r>
          </a:p>
          <a:p>
            <a:pPr>
              <a:lnSpc>
                <a:spcPct val="72000"/>
              </a:lnSpc>
              <a:defRPr sz="2300"/>
            </a:pPr>
          </a:p>
          <a:p>
            <a:pPr>
              <a:lnSpc>
                <a:spcPct val="72000"/>
              </a:lnSpc>
              <a:defRPr sz="2300"/>
            </a:pPr>
            <a:r>
              <a:t>3.) Be respectful of clients’ boundaries if they decline your offers to assist them. </a:t>
            </a:r>
          </a:p>
          <a:p>
            <a:pPr>
              <a:lnSpc>
                <a:spcPct val="72000"/>
              </a:lnSpc>
              <a:defRPr sz="2300"/>
            </a:pPr>
          </a:p>
          <a:p>
            <a:pPr>
              <a:lnSpc>
                <a:spcPct val="72000"/>
              </a:lnSpc>
              <a:defRPr sz="2300"/>
            </a:pPr>
            <a:r>
              <a:t>4.) Be patient and treat the client the way you would want to be treated. </a:t>
            </a:r>
          </a:p>
          <a:p>
            <a:pPr marL="0" indent="0">
              <a:lnSpc>
                <a:spcPct val="72000"/>
              </a:lnSpc>
              <a:buSzTx/>
              <a:buNone/>
              <a:defRPr sz="2300"/>
            </a:pPr>
          </a:p>
          <a:p>
            <a:pPr marL="0" indent="0">
              <a:lnSpc>
                <a:spcPct val="72000"/>
              </a:lnSpc>
              <a:buSzTx/>
              <a:buNone/>
              <a:defRPr sz="1200"/>
            </a:pPr>
            <a:r>
              <a:t>[Source: West Virginia Sexual Assault Free Environment (WV S.A.F.E.) Project. (2010) West Virginia S.A.F.E. Training and Collaboration Toolkit—Serving Sexual Violence Victims with Disabilities. Retrieved from http://www.fris.org/Resources/PDFs-ToolKitDisabilities/Section-C/C3.%20Tips%20for%20Communicating%20with%20Persons%20with%20Disabilities.pdf]</a:t>
            </a:r>
          </a:p>
        </p:txBody>
      </p:sp>
    </p:spTree>
  </p:cSld>
  <p:clrMapOvr>
    <a:masterClrMapping/>
  </p:clrMapOvr>
  <p:transition xmlns:p14="http://schemas.microsoft.com/office/powerpoint/2010/main" spd="med" advClick="1" p14:dur="1000"/>
</p:sld>
</file>

<file path=ppt/slides/slide1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5" name="Shape 505"/>
          <p:cNvSpPr/>
          <p:nvPr>
            <p:ph type="body" idx="1"/>
          </p:nvPr>
        </p:nvSpPr>
        <p:spPr>
          <a:xfrm>
            <a:off x="838200" y="605641"/>
            <a:ext cx="10515600" cy="5571323"/>
          </a:xfrm>
          <a:prstGeom prst="rect">
            <a:avLst/>
          </a:prstGeom>
          <a:solidFill>
            <a:srgbClr val="FFF2CC"/>
          </a:solidFill>
        </p:spPr>
        <p:txBody>
          <a:bodyPr/>
          <a:lstStyle/>
          <a:p>
            <a:pPr/>
          </a:p>
          <a:p>
            <a:pPr/>
            <a:r>
              <a:t>5.) Be respectful of the survivor’s right to self-determination. </a:t>
            </a:r>
          </a:p>
          <a:p>
            <a:pPr/>
          </a:p>
          <a:p>
            <a:pPr/>
            <a:r>
              <a:t>6.) Provide informed consent/be forthcoming about mandatory reporting. </a:t>
            </a:r>
          </a:p>
          <a:p>
            <a:pPr/>
          </a:p>
          <a:p>
            <a:pPr/>
            <a:r>
              <a:t>7.)Provide services that are both accessible and accommodating. </a:t>
            </a:r>
          </a:p>
          <a:p>
            <a:pPr/>
          </a:p>
          <a:p>
            <a:pPr/>
          </a:p>
          <a:p>
            <a:pPr marL="0" indent="0">
              <a:buSzTx/>
              <a:buNone/>
              <a:defRPr sz="1500"/>
            </a:pPr>
            <a:r>
              <a:t>[Source: West Virginia Sexual Assault Free Environment (WV S.A.F.E.) Project. (2010) West Virginia S.A.F.E. Training and Collaboration Toolkit—Serving Sexual Violence Victims with Disabilities. Retrieved from http://www.fris.org/Resources/PDFs-ToolKitDisabilities/Section-C/C3.%20Tips%20for%20Communicating%20with%20Persons%20with%20Disabilities.pdf ]</a:t>
            </a:r>
          </a:p>
        </p:txBody>
      </p:sp>
    </p:spTree>
  </p:cSld>
  <p:clrMapOvr>
    <a:masterClrMapping/>
  </p:clrMapOvr>
  <p:transition xmlns:p14="http://schemas.microsoft.com/office/powerpoint/2010/main" spd="med" advClick="1" p14:dur="1000"/>
</p:sld>
</file>

<file path=ppt/slides/slide15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7" name="Shape 507"/>
          <p:cNvSpPr/>
          <p:nvPr>
            <p:ph type="body" idx="1"/>
          </p:nvPr>
        </p:nvSpPr>
        <p:spPr>
          <a:xfrm>
            <a:off x="838200" y="534389"/>
            <a:ext cx="10515600" cy="5642575"/>
          </a:xfrm>
          <a:prstGeom prst="rect">
            <a:avLst/>
          </a:prstGeom>
          <a:solidFill>
            <a:srgbClr val="FFF2CC"/>
          </a:solidFill>
        </p:spPr>
        <p:txBody>
          <a:bodyPr/>
          <a:lstStyle/>
          <a:p>
            <a:pPr marL="0" indent="0">
              <a:lnSpc>
                <a:spcPct val="72000"/>
              </a:lnSpc>
              <a:buSzTx/>
              <a:buNone/>
              <a:defRPr sz="2500"/>
            </a:pPr>
          </a:p>
          <a:p>
            <a:pPr>
              <a:lnSpc>
                <a:spcPct val="72000"/>
              </a:lnSpc>
              <a:defRPr sz="2500"/>
            </a:pPr>
            <a:r>
              <a:t>Programs should consider collaborating with and participating in cross-training with disability providers. </a:t>
            </a:r>
          </a:p>
          <a:p>
            <a:pPr>
              <a:lnSpc>
                <a:spcPct val="72000"/>
              </a:lnSpc>
              <a:defRPr sz="2500"/>
            </a:pPr>
          </a:p>
          <a:p>
            <a:pPr>
              <a:lnSpc>
                <a:spcPct val="72000"/>
              </a:lnSpc>
              <a:defRPr sz="2500"/>
            </a:pPr>
            <a:r>
              <a:t>Also, given the diverse needs of shelter clients, they should consider: </a:t>
            </a:r>
          </a:p>
          <a:p>
            <a:pPr>
              <a:lnSpc>
                <a:spcPct val="72000"/>
              </a:lnSpc>
              <a:defRPr sz="2500"/>
            </a:pPr>
          </a:p>
          <a:p>
            <a:pPr>
              <a:lnSpc>
                <a:spcPct val="72000"/>
              </a:lnSpc>
              <a:defRPr sz="2500"/>
            </a:pPr>
            <a:r>
              <a:t>Printed materials in braille </a:t>
            </a:r>
          </a:p>
          <a:p>
            <a:pPr>
              <a:lnSpc>
                <a:spcPct val="72000"/>
              </a:lnSpc>
              <a:defRPr sz="2500"/>
            </a:pPr>
          </a:p>
          <a:p>
            <a:pPr>
              <a:lnSpc>
                <a:spcPct val="72000"/>
              </a:lnSpc>
              <a:defRPr sz="2500"/>
            </a:pPr>
            <a:r>
              <a:t>Audio-recorded materials (for clients with both vision impairments </a:t>
            </a:r>
            <a:r>
              <a:rPr i="1"/>
              <a:t>and </a:t>
            </a:r>
            <a:r>
              <a:t>literacy issues)</a:t>
            </a:r>
          </a:p>
          <a:p>
            <a:pPr>
              <a:lnSpc>
                <a:spcPct val="72000"/>
              </a:lnSpc>
              <a:defRPr sz="2500"/>
            </a:pPr>
          </a:p>
          <a:p>
            <a:pPr>
              <a:lnSpc>
                <a:spcPct val="72000"/>
              </a:lnSpc>
              <a:defRPr sz="2500"/>
            </a:pPr>
            <a:r>
              <a:t>Contracting with sign-language interpreters</a:t>
            </a:r>
          </a:p>
          <a:p>
            <a:pPr marL="0" indent="0">
              <a:lnSpc>
                <a:spcPct val="72000"/>
              </a:lnSpc>
              <a:buSzTx/>
              <a:buNone/>
              <a:defRPr sz="2500"/>
            </a:pPr>
          </a:p>
          <a:p>
            <a:pPr>
              <a:lnSpc>
                <a:spcPct val="72000"/>
              </a:lnSpc>
              <a:defRPr sz="2500"/>
            </a:pPr>
            <a:r>
              <a:t>[Source: </a:t>
            </a:r>
            <a:r>
              <a:rPr u="sng">
                <a:solidFill>
                  <a:srgbClr val="0563C1"/>
                </a:solidFill>
                <a:uFill>
                  <a:solidFill>
                    <a:srgbClr val="0563C1"/>
                  </a:solidFill>
                </a:uFill>
                <a:hlinkClick r:id="rId2" invalidUrl="" action="" tgtFrame="" tooltip="" history="1" highlightClick="0" endSnd="0"/>
              </a:rPr>
              <a:t>http://www/w-c-a.org/pdfs.vawaguide.pdf</a:t>
            </a:r>
            <a:r>
              <a:t>.] </a:t>
            </a:r>
          </a:p>
        </p:txBody>
      </p:sp>
    </p:spTree>
  </p:cSld>
  <p:clrMapOvr>
    <a:masterClrMapping/>
  </p:clrMapOvr>
  <p:transition xmlns:p14="http://schemas.microsoft.com/office/powerpoint/2010/main" spd="med" advClick="1" p14:dur="1000"/>
</p:sld>
</file>

<file path=ppt/slides/slide15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9" name="Shape 509"/>
          <p:cNvSpPr/>
          <p:nvPr>
            <p:ph type="title"/>
          </p:nvPr>
        </p:nvSpPr>
        <p:spPr>
          <a:xfrm>
            <a:off x="838200" y="365125"/>
            <a:ext cx="10515600" cy="1325563"/>
          </a:xfrm>
          <a:prstGeom prst="rect">
            <a:avLst/>
          </a:prstGeom>
          <a:solidFill>
            <a:srgbClr val="FFE699"/>
          </a:solidFill>
        </p:spPr>
        <p:txBody>
          <a:bodyPr/>
          <a:lstStyle/>
          <a:p>
            <a:pPr/>
            <a:r>
              <a:t>                      Assistive Technology:</a:t>
            </a:r>
          </a:p>
        </p:txBody>
      </p:sp>
    </p:spTree>
  </p:cSld>
  <p:clrMapOvr>
    <a:masterClrMapping/>
  </p:clrMapOvr>
  <p:transition xmlns:p14="http://schemas.microsoft.com/office/powerpoint/2010/main" spd="med" advClick="1" p14:dur="1000"/>
</p:sld>
</file>

<file path=ppt/slides/slide15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1" name="Shape 511"/>
          <p:cNvSpPr/>
          <p:nvPr>
            <p:ph type="title"/>
          </p:nvPr>
        </p:nvSpPr>
        <p:spPr>
          <a:xfrm>
            <a:off x="838200" y="365125"/>
            <a:ext cx="10515600" cy="1325563"/>
          </a:xfrm>
          <a:prstGeom prst="rect">
            <a:avLst/>
          </a:prstGeom>
          <a:solidFill>
            <a:srgbClr val="FFE699"/>
          </a:solidFill>
        </p:spPr>
        <p:txBody>
          <a:bodyPr/>
          <a:lstStyle>
            <a:lvl1pPr defTabSz="868680">
              <a:defRPr sz="4180"/>
            </a:lvl1pPr>
          </a:lstStyle>
          <a:p>
            <a:pPr/>
            <a:r>
              <a:t>    (TRS) Telecommunications Relay Service: </a:t>
            </a:r>
          </a:p>
        </p:txBody>
      </p:sp>
      <p:sp>
        <p:nvSpPr>
          <p:cNvPr id="512" name="Shape 512"/>
          <p:cNvSpPr/>
          <p:nvPr>
            <p:ph type="body" idx="1"/>
          </p:nvPr>
        </p:nvSpPr>
        <p:spPr>
          <a:xfrm>
            <a:off x="838200" y="1825624"/>
            <a:ext cx="10515600" cy="4575176"/>
          </a:xfrm>
          <a:prstGeom prst="rect">
            <a:avLst/>
          </a:prstGeom>
          <a:solidFill>
            <a:srgbClr val="FFF2CC"/>
          </a:solidFill>
        </p:spPr>
        <p:txBody>
          <a:bodyPr/>
          <a:lstStyle/>
          <a:p>
            <a:pPr marL="224027" indent="-224027" defTabSz="896111">
              <a:lnSpc>
                <a:spcPct val="72000"/>
              </a:lnSpc>
              <a:spcBef>
                <a:spcPts val="900"/>
              </a:spcBef>
              <a:defRPr sz="2058"/>
            </a:pPr>
          </a:p>
          <a:p>
            <a:pPr marL="224027" indent="-224027" defTabSz="896111">
              <a:lnSpc>
                <a:spcPct val="72000"/>
              </a:lnSpc>
              <a:spcBef>
                <a:spcPts val="900"/>
              </a:spcBef>
              <a:defRPr sz="2058"/>
            </a:pPr>
            <a:r>
              <a:t>“Telecommunications Relay Service (TRS) is a telephone service that allows persons with hearing or speech disabilities to place and receive telephone calls. TRS is available in all 50 states, the District of Columbia, Puerto Rico and the U.S. territories for local and/or long distance calls. TRS providers – generally telephone companies – are compensated for the costs of providing TRS from either a state or a federal fund. There is no cost to the TRS user…TRS uses operators, called communications assistants (CAs), to facilitate telephone calls between people with hearing and speech disabilities and other individuals. A TRS call may be initiated by either a person with a hearing or speech disability, or a person without such disability. When a person with a hearing or speech disability initiates a TRS call, the person uses a teletypewriter (TTY) or other text input device to call the TRS relay center, and gives a CA the number of the party that he or she wants to call. The CA in turn places an outbound traditional voice call to that person. The CA then serves as a link for the call, relaying the text of the calling party in voice to the called party, and converting to text what the called party voices back to the calling party.” </a:t>
            </a:r>
          </a:p>
          <a:p>
            <a:pPr marL="224027" indent="-224027" defTabSz="896111">
              <a:lnSpc>
                <a:spcPct val="72000"/>
              </a:lnSpc>
              <a:spcBef>
                <a:spcPts val="900"/>
              </a:spcBef>
              <a:defRPr sz="2058"/>
            </a:pPr>
          </a:p>
          <a:p>
            <a:pPr marL="224027" indent="-224027" defTabSz="896111">
              <a:lnSpc>
                <a:spcPct val="72000"/>
              </a:lnSpc>
              <a:spcBef>
                <a:spcPts val="900"/>
              </a:spcBef>
              <a:defRPr sz="2058"/>
            </a:pPr>
            <a:r>
              <a:t>[Source: </a:t>
            </a:r>
            <a:r>
              <a:rPr u="sng">
                <a:solidFill>
                  <a:srgbClr val="0563C1"/>
                </a:solidFill>
                <a:uFill>
                  <a:solidFill>
                    <a:srgbClr val="0563C1"/>
                  </a:solidFill>
                </a:uFill>
                <a:hlinkClick r:id="rId2" invalidUrl="" action="" tgtFrame="" tooltip="" history="1" highlightClick="0" endSnd="0"/>
              </a:rPr>
              <a:t>http://www.fcc.gov/guides/telecommunications-relay-service-trs</a:t>
            </a:r>
            <a:r>
              <a:t>.] </a:t>
            </a:r>
          </a:p>
        </p:txBody>
      </p:sp>
    </p:spTree>
  </p:cSld>
  <p:clrMapOvr>
    <a:masterClrMapping/>
  </p:clrMapOvr>
  <p:transition xmlns:p14="http://schemas.microsoft.com/office/powerpoint/2010/main" spd="med" advClick="1" p14:dur="1000"/>
</p:sld>
</file>

<file path=ppt/slides/slide15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4" name="Shape 514"/>
          <p:cNvSpPr/>
          <p:nvPr>
            <p:ph type="title"/>
          </p:nvPr>
        </p:nvSpPr>
        <p:spPr>
          <a:xfrm>
            <a:off x="838200" y="365125"/>
            <a:ext cx="10515600" cy="1325563"/>
          </a:xfrm>
          <a:prstGeom prst="rect">
            <a:avLst/>
          </a:prstGeom>
          <a:solidFill>
            <a:srgbClr val="FFE699"/>
          </a:solidFill>
        </p:spPr>
        <p:txBody>
          <a:bodyPr/>
          <a:lstStyle/>
          <a:p>
            <a:pPr/>
            <a:r>
              <a:t>                                     711:</a:t>
            </a:r>
          </a:p>
        </p:txBody>
      </p:sp>
      <p:sp>
        <p:nvSpPr>
          <p:cNvPr id="515" name="Shape 515"/>
          <p:cNvSpPr/>
          <p:nvPr>
            <p:ph type="body" idx="1"/>
          </p:nvPr>
        </p:nvSpPr>
        <p:spPr>
          <a:xfrm>
            <a:off x="838200" y="1825625"/>
            <a:ext cx="10515600" cy="4351338"/>
          </a:xfrm>
          <a:prstGeom prst="rect">
            <a:avLst/>
          </a:prstGeom>
          <a:solidFill>
            <a:srgbClr val="FFF2CC"/>
          </a:solidFill>
        </p:spPr>
        <p:txBody>
          <a:bodyPr/>
          <a:lstStyle/>
          <a:p>
            <a:pPr>
              <a:lnSpc>
                <a:spcPct val="72000"/>
              </a:lnSpc>
              <a:defRPr sz="2300"/>
            </a:pPr>
            <a:r>
              <a:t>“The Federal Communications Commission has adopted use of the 711 dialing code for access to Telecommunications Relay Services (TRS). TRS permits persons with a hearing or speech disability to use the telephone system via a text telephone (TTY) or other device to call persons with or without such disabilities…If you want to call someone using TRS, use your TTY or dial 711 on your telephone, and you will automatically be connected to a TRS operator…Dialing 911 is the most familiar and effective way Americans have to find help in an emergency. The Americans with Disabilities Act (ADA) requires all Public Safety Answering Points (PSAPs) to provide direct, equal access to their emergency response services for people with disabilities who use TTYs or other devices. Therefore, in the event of an emergency, TTY users should call 911 directly and not make a TRS call via 711.”</a:t>
            </a:r>
          </a:p>
          <a:p>
            <a:pPr>
              <a:lnSpc>
                <a:spcPct val="72000"/>
              </a:lnSpc>
              <a:defRPr sz="2300"/>
            </a:pPr>
          </a:p>
          <a:p>
            <a:pPr>
              <a:lnSpc>
                <a:spcPct val="72000"/>
              </a:lnSpc>
              <a:defRPr sz="2300"/>
            </a:pPr>
            <a:r>
              <a:t>[Source: </a:t>
            </a:r>
            <a:r>
              <a:rPr u="sng">
                <a:solidFill>
                  <a:srgbClr val="0563C1"/>
                </a:solidFill>
                <a:uFill>
                  <a:solidFill>
                    <a:srgbClr val="0563C1"/>
                  </a:solidFill>
                </a:uFill>
                <a:hlinkClick r:id="rId2" invalidUrl="" action="" tgtFrame="" tooltip="" history="1" highlightClick="0" endSnd="0"/>
              </a:rPr>
              <a:t>http://www.fcc.gov/guides/711-telecommunications-relay-service</a:t>
            </a:r>
            <a:r>
              <a:t>.] </a:t>
            </a:r>
          </a:p>
        </p:txBody>
      </p:sp>
    </p:spTree>
  </p:cSld>
  <p:clrMapOvr>
    <a:masterClrMapping/>
  </p:clrMapOvr>
  <p:transition xmlns:p14="http://schemas.microsoft.com/office/powerpoint/2010/main" spd="med" advClick="1" p14:dur="1000"/>
</p:sld>
</file>

<file path=ppt/slides/slide16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7" name="Shape 517"/>
          <p:cNvSpPr/>
          <p:nvPr>
            <p:ph type="title"/>
          </p:nvPr>
        </p:nvSpPr>
        <p:spPr>
          <a:xfrm>
            <a:off x="838200" y="365125"/>
            <a:ext cx="10515600" cy="1325563"/>
          </a:xfrm>
          <a:prstGeom prst="rect">
            <a:avLst/>
          </a:prstGeom>
          <a:solidFill>
            <a:srgbClr val="FFE699"/>
          </a:solidFill>
        </p:spPr>
        <p:txBody>
          <a:bodyPr/>
          <a:lstStyle/>
          <a:p>
            <a:pPr/>
            <a:r>
              <a:t>                              TYY Phones:</a:t>
            </a:r>
          </a:p>
        </p:txBody>
      </p:sp>
      <p:sp>
        <p:nvSpPr>
          <p:cNvPr id="518" name="Shape 518"/>
          <p:cNvSpPr/>
          <p:nvPr>
            <p:ph type="body" idx="1"/>
          </p:nvPr>
        </p:nvSpPr>
        <p:spPr>
          <a:xfrm>
            <a:off x="838200" y="1825625"/>
            <a:ext cx="10515600" cy="4351338"/>
          </a:xfrm>
          <a:prstGeom prst="rect">
            <a:avLst/>
          </a:prstGeom>
          <a:solidFill>
            <a:srgbClr val="FFF2CC"/>
          </a:solidFill>
        </p:spPr>
        <p:txBody>
          <a:bodyPr/>
          <a:lstStyle/>
          <a:p>
            <a:pPr marL="224027" indent="-224027" defTabSz="896111">
              <a:lnSpc>
                <a:spcPct val="72000"/>
              </a:lnSpc>
              <a:spcBef>
                <a:spcPts val="900"/>
              </a:spcBef>
              <a:defRPr sz="1862"/>
            </a:pPr>
          </a:p>
          <a:p>
            <a:pPr marL="224027" indent="-224027" defTabSz="896111">
              <a:lnSpc>
                <a:spcPct val="72000"/>
              </a:lnSpc>
              <a:spcBef>
                <a:spcPts val="900"/>
              </a:spcBef>
              <a:defRPr b="1" sz="1862"/>
            </a:pPr>
            <a:r>
              <a:t>“</a:t>
            </a:r>
            <a:r>
              <a:rPr b="0"/>
              <a:t>TTY stands for Text Telephone. It is also sometimes called a TDD, or Telecommunication Device for the Deaf. TTY is the more widely accepted term, however, as TTYs are used by many people, not just people who are deaf. A TTY is a special device that lets people who are deaf, hard of hearing, or speech-impaired use the telephone to communicate, by allowing them to type messages back and forth to one another instead of talking and listening. A TTY is required at both ends of the conversation in order to communicate. To use a TTY, you set a telephone handset onto special acoustic cups built into the TTY (some TTY models can be plugged directly into a telephone line). Then, type the message you want to send on the TTY's keyboard. As you type, the message is sent over the phone line, just like your voice would be sent over the phone line if you talked. You can read the other person's response on the TTY's text display. If you don't have a TTY, you can still call a person who is deaf, hard of hearing, or speech-impaired by using the Telecommunications Relay Service (TRS). With TRS, a special operator types whatever you say so that the person you are calling can read your words on his or her TTY display. He or she will type back a response, which the TRS operator will read aloud for you to hear over the phone. Toll free TRS services are available 24 hours a day, 365 days a year.” </a:t>
            </a:r>
          </a:p>
          <a:p>
            <a:pPr marL="224027" indent="-224027" defTabSz="896111">
              <a:lnSpc>
                <a:spcPct val="72000"/>
              </a:lnSpc>
              <a:spcBef>
                <a:spcPts val="900"/>
              </a:spcBef>
              <a:defRPr sz="1862"/>
            </a:pPr>
          </a:p>
          <a:p>
            <a:pPr marL="224027" indent="-224027" defTabSz="896111">
              <a:lnSpc>
                <a:spcPct val="72000"/>
              </a:lnSpc>
              <a:spcBef>
                <a:spcPts val="900"/>
              </a:spcBef>
              <a:defRPr sz="1862"/>
            </a:pPr>
            <a:r>
              <a:t>[Source: </a:t>
            </a:r>
            <a:r>
              <a:rPr u="sng">
                <a:solidFill>
                  <a:srgbClr val="0563C1"/>
                </a:solidFill>
                <a:uFill>
                  <a:solidFill>
                    <a:srgbClr val="0563C1"/>
                  </a:solidFill>
                </a:uFill>
                <a:hlinkClick r:id="rId2" invalidUrl="" action="" tgtFrame="" tooltip="" history="1" highlightClick="0" endSnd="0"/>
              </a:rPr>
              <a:t>http://www.abouttty.com/</a:t>
            </a:r>
            <a:r>
              <a:t>.] </a:t>
            </a:r>
          </a:p>
        </p:txBody>
      </p:sp>
    </p:spTree>
  </p:cSld>
  <p:clrMapOvr>
    <a:masterClrMapping/>
  </p:clrMapOvr>
  <p:transition xmlns:p14="http://schemas.microsoft.com/office/powerpoint/2010/main" spd="med" advClick="1" p14:dur="1000"/>
</p:sld>
</file>

<file path=ppt/slides/slide16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0" name="Shape 520"/>
          <p:cNvSpPr/>
          <p:nvPr>
            <p:ph type="title"/>
          </p:nvPr>
        </p:nvSpPr>
        <p:spPr>
          <a:xfrm>
            <a:off x="838200" y="365125"/>
            <a:ext cx="10515600" cy="1325563"/>
          </a:xfrm>
          <a:prstGeom prst="rect">
            <a:avLst/>
          </a:prstGeom>
          <a:solidFill>
            <a:srgbClr val="FFE699"/>
          </a:solidFill>
        </p:spPr>
        <p:txBody>
          <a:bodyPr/>
          <a:lstStyle/>
          <a:p>
            <a:pPr defTabSz="877823">
              <a:defRPr sz="3743"/>
            </a:pPr>
            <a:r>
              <a:t>      Click on the Following Link to View TYY/Relay   </a:t>
            </a:r>
            <a:br/>
            <a:r>
              <a:t>                               Service Demo:</a:t>
            </a:r>
          </a:p>
        </p:txBody>
      </p:sp>
      <p:sp>
        <p:nvSpPr>
          <p:cNvPr id="521" name="Shape 521"/>
          <p:cNvSpPr/>
          <p:nvPr>
            <p:ph type="body" idx="1"/>
          </p:nvPr>
        </p:nvSpPr>
        <p:spPr>
          <a:xfrm>
            <a:off x="838200" y="1825625"/>
            <a:ext cx="10515600" cy="4351338"/>
          </a:xfrm>
          <a:prstGeom prst="rect">
            <a:avLst/>
          </a:prstGeom>
          <a:solidFill>
            <a:srgbClr val="FFF2CC"/>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https://www.youtube.com/watch?v=XZl0g-82g8g</a:t>
            </a:r>
          </a:p>
        </p:txBody>
      </p:sp>
    </p:spTree>
  </p:cSld>
  <p:clrMapOvr>
    <a:masterClrMapping/>
  </p:clrMapOvr>
  <p:transition xmlns:p14="http://schemas.microsoft.com/office/powerpoint/2010/main" spd="med" advClick="1" p14:dur="1000"/>
</p:sld>
</file>

<file path=ppt/slides/slide16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3" name="Shape 523"/>
          <p:cNvSpPr/>
          <p:nvPr>
            <p:ph type="title"/>
          </p:nvPr>
        </p:nvSpPr>
        <p:spPr>
          <a:xfrm>
            <a:off x="838200" y="365125"/>
            <a:ext cx="10515600" cy="1325563"/>
          </a:xfrm>
          <a:prstGeom prst="rect">
            <a:avLst/>
          </a:prstGeom>
          <a:solidFill>
            <a:srgbClr val="FFE699"/>
          </a:solidFill>
        </p:spPr>
        <p:txBody>
          <a:bodyPr/>
          <a:lstStyle/>
          <a:p>
            <a:pPr defTabSz="868680">
              <a:defRPr sz="4180"/>
            </a:pPr>
            <a:r>
              <a:t>    Click on the Following Link to View Other </a:t>
            </a:r>
            <a:br/>
            <a:r>
              <a:t>           Examples of Assistive Technology:</a:t>
            </a:r>
          </a:p>
        </p:txBody>
      </p:sp>
      <p:sp>
        <p:nvSpPr>
          <p:cNvPr id="524" name="Shape 524"/>
          <p:cNvSpPr/>
          <p:nvPr>
            <p:ph type="body" idx="1"/>
          </p:nvPr>
        </p:nvSpPr>
        <p:spPr>
          <a:xfrm>
            <a:off x="838200" y="1825625"/>
            <a:ext cx="10515600" cy="4351338"/>
          </a:xfrm>
          <a:prstGeom prst="rect">
            <a:avLst/>
          </a:prstGeom>
          <a:solidFill>
            <a:srgbClr val="FFF2CC"/>
          </a:solidFill>
        </p:spPr>
        <p:txBody>
          <a:bodyPr/>
          <a:lstStyle/>
          <a:p>
            <a:pPr marL="0" indent="0">
              <a:buSzTx/>
              <a:buNone/>
            </a:pPr>
          </a:p>
          <a:p>
            <a:pPr/>
            <a:r>
              <a:rPr u="sng">
                <a:solidFill>
                  <a:srgbClr val="0563C1"/>
                </a:solidFill>
                <a:uFill>
                  <a:solidFill>
                    <a:srgbClr val="0563C1"/>
                  </a:solidFill>
                </a:uFill>
                <a:hlinkClick r:id="rId2" invalidUrl="" action="" tgtFrame="" tooltip="" history="1" highlightClick="0" endSnd="0"/>
              </a:rPr>
              <a:t>http://www.assistech.com/products/Fire-Alarm-Systems.htm</a:t>
            </a:r>
          </a:p>
        </p:txBody>
      </p:sp>
    </p:spTree>
  </p:cSld>
  <p:clrMapOvr>
    <a:masterClrMapping/>
  </p:clrMapOvr>
  <p:transition xmlns:p14="http://schemas.microsoft.com/office/powerpoint/2010/main" spd="med" advClick="1" p14:dur="1000"/>
</p:sld>
</file>

<file path=ppt/slides/slide16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6" name="Shape 526"/>
          <p:cNvSpPr/>
          <p:nvPr>
            <p:ph type="title"/>
          </p:nvPr>
        </p:nvSpPr>
        <p:spPr>
          <a:xfrm>
            <a:off x="838200" y="365124"/>
            <a:ext cx="10515600" cy="880353"/>
          </a:xfrm>
          <a:prstGeom prst="rect">
            <a:avLst/>
          </a:prstGeom>
          <a:solidFill>
            <a:srgbClr val="FFD966"/>
          </a:solidFill>
        </p:spPr>
        <p:txBody>
          <a:bodyPr/>
          <a:lstStyle/>
          <a:p>
            <a:pPr/>
            <a:r>
              <a:t>                          Hidden Disabilities:</a:t>
            </a:r>
          </a:p>
        </p:txBody>
      </p:sp>
      <p:sp>
        <p:nvSpPr>
          <p:cNvPr id="527" name="Shape 527"/>
          <p:cNvSpPr/>
          <p:nvPr>
            <p:ph type="body" idx="1"/>
          </p:nvPr>
        </p:nvSpPr>
        <p:spPr>
          <a:xfrm>
            <a:off x="838200" y="1245475"/>
            <a:ext cx="10515600" cy="5470635"/>
          </a:xfrm>
          <a:prstGeom prst="rect">
            <a:avLst/>
          </a:prstGeom>
          <a:solidFill>
            <a:srgbClr val="FFF2CC"/>
          </a:solidFill>
        </p:spPr>
        <p:txBody>
          <a:bodyPr/>
          <a:lstStyle/>
          <a:p>
            <a:pPr marL="0" indent="0">
              <a:lnSpc>
                <a:spcPct val="81000"/>
              </a:lnSpc>
              <a:buSzTx/>
              <a:buNone/>
              <a:defRPr b="1"/>
            </a:pPr>
          </a:p>
          <a:p>
            <a:pPr>
              <a:lnSpc>
                <a:spcPct val="81000"/>
              </a:lnSpc>
            </a:pPr>
            <a:r>
              <a:t>The West Virginia Sexual Assault Free Environment Project defines “hidden disabilities” as those less easily detected by, or apparent to, others. This may include chronic health conditions (ex. HIV/AIDS), mental illness, or substance abuse, etc.</a:t>
            </a:r>
          </a:p>
          <a:p>
            <a:pPr>
              <a:lnSpc>
                <a:spcPct val="81000"/>
              </a:lnSpc>
            </a:pPr>
          </a:p>
          <a:p>
            <a:pPr>
              <a:lnSpc>
                <a:spcPct val="81000"/>
              </a:lnSpc>
            </a:pPr>
            <a:r>
              <a:t>Mental illness (ex. Post Traumatic Stress Disorder, anxiety, or major depression, etc.) and substance abuse may occur as a result of (or be exacerbated by) victimization.</a:t>
            </a:r>
          </a:p>
          <a:p>
            <a:pPr>
              <a:lnSpc>
                <a:spcPct val="81000"/>
              </a:lnSpc>
            </a:pPr>
          </a:p>
          <a:p>
            <a:pPr marL="0" indent="0">
              <a:lnSpc>
                <a:spcPct val="81000"/>
              </a:lnSpc>
              <a:buSzTx/>
              <a:buNone/>
            </a:pPr>
          </a:p>
          <a:p>
            <a:pPr>
              <a:lnSpc>
                <a:spcPct val="81000"/>
              </a:lnSpc>
              <a:defRPr sz="1300"/>
            </a:pPr>
            <a:r>
              <a:t>[Source: West Virginia Sexual Assault Free Environment (WV S.A.F.E.) Project. (2010) West Virginia S.A.F.E. Training and Collaboration Toolkit—Serving Sexual Violence Victims with Disabilities. Retrieved from http://www.fris.org/Resources/PDFs-ToolKitDisabilities/Section-C/C3.%20Tips%20for%20Communicating%20with%20Persons%20with%20Disabilities.pdf]</a:t>
            </a:r>
          </a:p>
        </p:txBody>
      </p:sp>
    </p:spTree>
  </p:cSld>
  <p:clrMapOvr>
    <a:masterClrMapping/>
  </p:clrMapOvr>
  <p:transition xmlns:p14="http://schemas.microsoft.com/office/powerpoint/2010/main" spd="med" advClick="1" p14:dur="1000"/>
</p:sld>
</file>

<file path=ppt/slides/slide16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9" name="Shape 529"/>
          <p:cNvSpPr/>
          <p:nvPr>
            <p:ph type="body" idx="1"/>
          </p:nvPr>
        </p:nvSpPr>
        <p:spPr>
          <a:xfrm>
            <a:off x="838200" y="878773"/>
            <a:ext cx="10515600" cy="5298190"/>
          </a:xfrm>
          <a:prstGeom prst="rect">
            <a:avLst/>
          </a:prstGeom>
          <a:solidFill>
            <a:srgbClr val="FFF2CC"/>
          </a:solidFill>
        </p:spPr>
        <p:txBody>
          <a:bodyPr/>
          <a:lstStyle/>
          <a:p>
            <a:pPr>
              <a:lnSpc>
                <a:spcPct val="72000"/>
              </a:lnSpc>
              <a:defRPr sz="2500"/>
            </a:pPr>
          </a:p>
          <a:p>
            <a:pPr>
              <a:lnSpc>
                <a:spcPct val="72000"/>
              </a:lnSpc>
              <a:defRPr sz="2500"/>
            </a:pPr>
            <a:r>
              <a:t>FVPs may not force clients to take medication.</a:t>
            </a:r>
          </a:p>
          <a:p>
            <a:pPr>
              <a:lnSpc>
                <a:spcPct val="72000"/>
              </a:lnSpc>
              <a:defRPr sz="2500"/>
            </a:pPr>
          </a:p>
          <a:p>
            <a:pPr>
              <a:lnSpc>
                <a:spcPct val="72000"/>
              </a:lnSpc>
              <a:defRPr sz="2500"/>
            </a:pPr>
            <a:r>
              <a:t>Nor, may they deny services to clients with HIV/AIDS or substance abuse histories.</a:t>
            </a:r>
          </a:p>
          <a:p>
            <a:pPr>
              <a:lnSpc>
                <a:spcPct val="72000"/>
              </a:lnSpc>
              <a:defRPr sz="2500"/>
            </a:pPr>
          </a:p>
          <a:p>
            <a:pPr>
              <a:lnSpc>
                <a:spcPct val="72000"/>
              </a:lnSpc>
              <a:defRPr sz="2500"/>
            </a:pPr>
            <a:r>
              <a:t>“A survivor’s privacy is essential and an individual’s HIV status cannot be legally shared with a third party” (nnedv.org.).  </a:t>
            </a:r>
          </a:p>
          <a:p>
            <a:pPr marL="0" indent="0">
              <a:lnSpc>
                <a:spcPct val="72000"/>
              </a:lnSpc>
              <a:buSzTx/>
              <a:buNone/>
              <a:defRPr sz="2500"/>
            </a:pPr>
          </a:p>
          <a:p>
            <a:pPr>
              <a:lnSpc>
                <a:spcPct val="72000"/>
              </a:lnSpc>
              <a:defRPr sz="2500"/>
            </a:pPr>
          </a:p>
          <a:p>
            <a:pPr>
              <a:lnSpc>
                <a:spcPct val="72000"/>
              </a:lnSpc>
              <a:defRPr sz="1300"/>
            </a:pPr>
            <a:r>
              <a:t>[Sources: Safe Place (n.d.) Disability services frequently asked questions. Retrieved from </a:t>
            </a:r>
            <a:r>
              <a:rPr u="sng">
                <a:solidFill>
                  <a:srgbClr val="0563C1"/>
                </a:solidFill>
                <a:uFill>
                  <a:solidFill>
                    <a:srgbClr val="0563C1"/>
                  </a:solidFill>
                </a:uFill>
                <a:hlinkClick r:id="rId2" invalidUrl="" action="" tgtFrame="" tooltip="" history="1" highlightClick="0" endSnd="0"/>
              </a:rPr>
              <a:t>http://safeplace.org/about/programs-and-services/disability-services-asap/</a:t>
            </a:r>
            <a:r>
              <a:t>; West Virginia Sexual Assault Free Environment (WV S.A.F.E.) Project. (2010) West Virginia S.A.F.E. Training and Collaboration Toolkit—Serving Sexual Violence Victims with Disabilities. Retrieved from http://www.fris.org/Resources/PDFs-ToolKitDisabilities/Section-C/C3.%20Tips%20for%20Communicating%20with%20Persons%20with%20Disabilities.pdf; NNEDV. (nd). HIV/AIDS Conversation Guide. Retrieved from  </a:t>
            </a:r>
            <a:r>
              <a:rPr u="sng">
                <a:solidFill>
                  <a:srgbClr val="0563C1"/>
                </a:solidFill>
                <a:uFill>
                  <a:solidFill>
                    <a:srgbClr val="0563C1"/>
                  </a:solidFill>
                </a:uFill>
                <a:hlinkClick r:id="rId3" invalidUrl="" action="" tgtFrame="" tooltip="" history="1" highlightClick="0" endSnd="0"/>
              </a:rPr>
              <a:t>http://nnedv.org/resources/dv-hiv-aids-toolkit/168-dv-hiv-aids-handouts/4328-hiv-aids-conversation-guide.html</a:t>
            </a:r>
            <a:r>
              <a:t> and Tex. Admin. Code §379.604] ]</a:t>
            </a:r>
          </a:p>
        </p:txBody>
      </p:sp>
    </p:spTree>
  </p:cSld>
  <p:clrMapOvr>
    <a:masterClrMapping/>
  </p:clrMapOvr>
  <p:transition xmlns:p14="http://schemas.microsoft.com/office/powerpoint/2010/main" spd="med" advClick="1" p14:dur="1000"/>
</p:sld>
</file>

<file path=ppt/slides/slide16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1" name="Shape 531"/>
          <p:cNvSpPr/>
          <p:nvPr>
            <p:ph type="body" idx="1"/>
          </p:nvPr>
        </p:nvSpPr>
        <p:spPr>
          <a:xfrm>
            <a:off x="838200" y="593765"/>
            <a:ext cx="10515600" cy="5583199"/>
          </a:xfrm>
          <a:prstGeom prst="rect">
            <a:avLst/>
          </a:prstGeom>
          <a:solidFill>
            <a:srgbClr val="FFF2CC"/>
          </a:solidFill>
        </p:spPr>
        <p:txBody>
          <a:bodyPr/>
          <a:lstStyle/>
          <a:p>
            <a:pPr/>
          </a:p>
          <a:p>
            <a:pPr/>
            <a:r>
              <a:t>Due to high rates of sexual victimization, domestic violence survivors are at risk of acquiring sexually transmitted infections, including HIV (the Human Immunodeficiency Virus).</a:t>
            </a:r>
          </a:p>
          <a:p>
            <a:pPr/>
          </a:p>
          <a:p>
            <a:pPr/>
            <a:r>
              <a:t>Additionally, in one study, nearly a quarter of HIV patients were physically assaulted by their partners after their diagnoses (nnedv.org).</a:t>
            </a:r>
          </a:p>
          <a:p>
            <a:pPr/>
          </a:p>
          <a:p>
            <a:pPr/>
          </a:p>
          <a:p>
            <a:pPr/>
            <a:r>
              <a:t>[Source: nnedv.org.]</a:t>
            </a:r>
          </a:p>
        </p:txBody>
      </p:sp>
    </p:spTree>
  </p:cSld>
  <p:clrMapOvr>
    <a:masterClrMapping/>
  </p:clrMapOvr>
  <p:transition xmlns:p14="http://schemas.microsoft.com/office/powerpoint/2010/main" spd="med" advClick="1" p14:dur="1000"/>
</p:sld>
</file>

<file path=ppt/slides/slide16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3" name="Shape 533"/>
          <p:cNvSpPr/>
          <p:nvPr>
            <p:ph type="title"/>
          </p:nvPr>
        </p:nvSpPr>
        <p:spPr>
          <a:xfrm>
            <a:off x="838200" y="365125"/>
            <a:ext cx="10515600" cy="1325563"/>
          </a:xfrm>
          <a:prstGeom prst="rect">
            <a:avLst/>
          </a:prstGeom>
          <a:solidFill>
            <a:srgbClr val="FFE699"/>
          </a:solidFill>
        </p:spPr>
        <p:txBody>
          <a:bodyPr/>
          <a:lstStyle/>
          <a:p>
            <a:pPr/>
            <a:r>
              <a:t>                       Universal Precautions:</a:t>
            </a:r>
          </a:p>
        </p:txBody>
      </p:sp>
      <p:sp>
        <p:nvSpPr>
          <p:cNvPr id="534" name="Shape 534"/>
          <p:cNvSpPr/>
          <p:nvPr>
            <p:ph type="body" idx="1"/>
          </p:nvPr>
        </p:nvSpPr>
        <p:spPr>
          <a:xfrm>
            <a:off x="838200" y="1825624"/>
            <a:ext cx="10515600" cy="4670180"/>
          </a:xfrm>
          <a:prstGeom prst="rect">
            <a:avLst/>
          </a:prstGeom>
          <a:solidFill>
            <a:srgbClr val="FFF2CC"/>
          </a:solidFill>
        </p:spPr>
        <p:txBody>
          <a:bodyPr/>
          <a:lstStyle/>
          <a:p>
            <a:pPr>
              <a:lnSpc>
                <a:spcPct val="72000"/>
              </a:lnSpc>
              <a:defRPr sz="2100"/>
            </a:pPr>
          </a:p>
          <a:p>
            <a:pPr>
              <a:lnSpc>
                <a:spcPct val="72000"/>
              </a:lnSpc>
              <a:defRPr sz="2100"/>
            </a:pPr>
            <a:r>
              <a:t>“Universal precautions are a set of protective measures one can take to prevent transmission of communicable diseases. Universal precautions entail avoiding contact with an individual’s blood or bodily fluids under any circumstance.  Using universal precautions in any circumstance that involves blood or bodily fluids recognizes that all people are potential carriers of a number of diseases and germs and creates a routine safety provision. All organizations should have clear policies and procedures on using universal precautions and ensure that the training and resources to follow those guidelines are available and current” (nnedv.org). </a:t>
            </a:r>
          </a:p>
          <a:p>
            <a:pPr>
              <a:lnSpc>
                <a:spcPct val="72000"/>
              </a:lnSpc>
              <a:defRPr sz="2100"/>
            </a:pPr>
          </a:p>
          <a:p>
            <a:pPr>
              <a:lnSpc>
                <a:spcPct val="72000"/>
              </a:lnSpc>
              <a:defRPr sz="2100"/>
            </a:pPr>
            <a:r>
              <a:t>Click on the following link:</a:t>
            </a:r>
          </a:p>
          <a:p>
            <a:pPr>
              <a:lnSpc>
                <a:spcPct val="72000"/>
              </a:lnSpc>
              <a:defRPr sz="2100"/>
            </a:pPr>
            <a:r>
              <a:rPr u="sng">
                <a:solidFill>
                  <a:srgbClr val="0563C1"/>
                </a:solidFill>
                <a:uFill>
                  <a:solidFill>
                    <a:srgbClr val="0563C1"/>
                  </a:solidFill>
                </a:uFill>
                <a:hlinkClick r:id="rId2" invalidUrl="" action="" tgtFrame="" tooltip="" history="1" highlightClick="0" endSnd="0"/>
              </a:rPr>
              <a:t>https://nnedv.org/mdocs-posts/positively-safe_2014_handout_universal-precautions/</a:t>
            </a:r>
          </a:p>
          <a:p>
            <a:pPr marL="0" indent="0">
              <a:lnSpc>
                <a:spcPct val="72000"/>
              </a:lnSpc>
              <a:buSzTx/>
              <a:buNone/>
              <a:defRPr sz="2100"/>
            </a:pPr>
          </a:p>
          <a:p>
            <a:pPr>
              <a:lnSpc>
                <a:spcPct val="72000"/>
              </a:lnSpc>
              <a:defRPr sz="2100"/>
            </a:pPr>
            <a:r>
              <a:t>[Source: nnedv.org.]</a:t>
            </a:r>
          </a:p>
        </p:txBody>
      </p:sp>
    </p:spTree>
  </p:cSld>
  <p:clrMapOvr>
    <a:masterClrMapping/>
  </p:clrMapOvr>
  <p:transition xmlns:p14="http://schemas.microsoft.com/office/powerpoint/2010/main" spd="med" advClick="1" p14:dur="1000"/>
</p:sld>
</file>

<file path=ppt/slides/slide16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6" name="Shape 536"/>
          <p:cNvSpPr/>
          <p:nvPr>
            <p:ph type="title"/>
          </p:nvPr>
        </p:nvSpPr>
        <p:spPr>
          <a:xfrm>
            <a:off x="838200" y="365124"/>
            <a:ext cx="10515600" cy="2211822"/>
          </a:xfrm>
          <a:prstGeom prst="rect">
            <a:avLst/>
          </a:prstGeom>
          <a:solidFill>
            <a:srgbClr val="FFE699"/>
          </a:solidFill>
        </p:spPr>
        <p:txBody>
          <a:bodyPr/>
          <a:lstStyle/>
          <a:p>
            <a:pPr defTabSz="859536">
              <a:defRPr sz="3666"/>
            </a:pPr>
            <a:br/>
            <a:r>
              <a:t>   For More Information on HIV/AIDS, Refer to the   </a:t>
            </a:r>
            <a:br/>
            <a:r>
              <a:t>    National Network to End Domestic Violence’s </a:t>
            </a:r>
            <a:br/>
            <a:r>
              <a:t>                  (NNEDV) DV-HIV/AIDS Toolkit:</a:t>
            </a:r>
          </a:p>
        </p:txBody>
      </p:sp>
      <p:sp>
        <p:nvSpPr>
          <p:cNvPr id="537" name="Shape 537"/>
          <p:cNvSpPr/>
          <p:nvPr>
            <p:ph type="body" idx="1"/>
          </p:nvPr>
        </p:nvSpPr>
        <p:spPr>
          <a:xfrm>
            <a:off x="838200" y="2790701"/>
            <a:ext cx="10515600" cy="3386262"/>
          </a:xfrm>
          <a:prstGeom prst="rect">
            <a:avLst/>
          </a:prstGeom>
          <a:solidFill>
            <a:srgbClr val="FFF2CC"/>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https://nnedv.org/dv-hivaids-toolkit/</a:t>
            </a:r>
          </a:p>
        </p:txBody>
      </p:sp>
    </p:spTree>
  </p:cSld>
  <p:clrMapOvr>
    <a:masterClrMapping/>
  </p:clrMapOvr>
  <p:transition xmlns:p14="http://schemas.microsoft.com/office/powerpoint/2010/main" spd="med" advClick="1" p14:dur="1000"/>
</p:sld>
</file>

<file path=ppt/slides/slide16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9" name="Shape 539"/>
          <p:cNvSpPr/>
          <p:nvPr>
            <p:ph type="title"/>
          </p:nvPr>
        </p:nvSpPr>
        <p:spPr>
          <a:xfrm>
            <a:off x="838200" y="365125"/>
            <a:ext cx="10515600" cy="1325563"/>
          </a:xfrm>
          <a:prstGeom prst="rect">
            <a:avLst/>
          </a:prstGeom>
          <a:solidFill>
            <a:srgbClr val="FFE699"/>
          </a:solidFill>
        </p:spPr>
        <p:txBody>
          <a:bodyPr/>
          <a:lstStyle/>
          <a:p>
            <a:pPr defTabSz="868680">
              <a:defRPr sz="4180"/>
            </a:pPr>
            <a:r>
              <a:t>                 Activity--View Video: “Making           </a:t>
            </a:r>
            <a:br/>
            <a:r>
              <a:t>         Victim Services Disability-Accessible”: </a:t>
            </a:r>
          </a:p>
        </p:txBody>
      </p:sp>
      <p:sp>
        <p:nvSpPr>
          <p:cNvPr id="540" name="Shape 540"/>
          <p:cNvSpPr/>
          <p:nvPr>
            <p:ph type="body" idx="1"/>
          </p:nvPr>
        </p:nvSpPr>
        <p:spPr>
          <a:xfrm>
            <a:off x="838200" y="1825625"/>
            <a:ext cx="10515600" cy="4351338"/>
          </a:xfrm>
          <a:prstGeom prst="rect">
            <a:avLst/>
          </a:prstGeom>
          <a:solidFill>
            <a:srgbClr val="FFF2CC"/>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a:solidFill>
                  <a:srgbClr val="000000"/>
                </a:solidFill>
                <a:uFillTx/>
              </a:defRPr>
            </a:pPr>
            <a:r>
              <a:rPr>
                <a:solidFill>
                  <a:srgbClr val="0563C1"/>
                </a:solidFill>
                <a:uFill>
                  <a:solidFill>
                    <a:srgbClr val="0563C1"/>
                  </a:solidFill>
                </a:uFill>
                <a:hlinkClick r:id="rId2" invalidUrl="" action="" tgtFrame="" tooltip="" history="1" highlightClick="0" endSnd="0"/>
              </a:rPr>
              <a:t>https://www.youtube.com/watch?v=SSDpO6NzSe4</a:t>
            </a:r>
          </a:p>
        </p:txBody>
      </p:sp>
    </p:spTree>
  </p:cSld>
  <p:clrMapOvr>
    <a:masterClrMapping/>
  </p:clrMapOvr>
  <p:transition xmlns:p14="http://schemas.microsoft.com/office/powerpoint/2010/main" spd="med" advClick="1" p14:dur="1000"/>
</p:sld>
</file>

<file path=ppt/slides/slide16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2" name="Shape 542"/>
          <p:cNvSpPr/>
          <p:nvPr>
            <p:ph type="ctrTitle"/>
          </p:nvPr>
        </p:nvSpPr>
        <p:spPr>
          <a:prstGeom prst="rect">
            <a:avLst/>
          </a:prstGeom>
          <a:solidFill>
            <a:srgbClr val="F8CBAD"/>
          </a:solidFill>
        </p:spPr>
        <p:txBody>
          <a:bodyPr/>
          <a:lstStyle/>
          <a:p>
            <a:pPr defTabSz="905255">
              <a:defRPr sz="5346"/>
            </a:pPr>
            <a:r>
              <a:t>CRIJ 5365-Module 5   </a:t>
            </a:r>
            <a:br/>
            <a:r>
              <a:t>  (Model Programming/Service Components):</a:t>
            </a:r>
          </a:p>
        </p:txBody>
      </p:sp>
    </p:spTree>
  </p:cSld>
  <p:clrMapOvr>
    <a:masterClrMapping/>
  </p:clrMapOvr>
  <p:transition xmlns:p14="http://schemas.microsoft.com/office/powerpoint/2010/main" spd="med" advClick="1" p14:dur="1000"/>
</p:sld>
</file>

<file path=ppt/slides/slide17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4" name="Shape 544"/>
          <p:cNvSpPr/>
          <p:nvPr>
            <p:ph type="body" idx="1"/>
          </p:nvPr>
        </p:nvSpPr>
        <p:spPr>
          <a:xfrm>
            <a:off x="838200" y="513566"/>
            <a:ext cx="10515600" cy="5663398"/>
          </a:xfrm>
          <a:prstGeom prst="rect">
            <a:avLst/>
          </a:prstGeom>
          <a:solidFill>
            <a:srgbClr val="F8CBAD"/>
          </a:solidFill>
        </p:spPr>
        <p:txBody>
          <a:bodyPr/>
          <a:lstStyle/>
          <a:p>
            <a:pPr marL="0" indent="0">
              <a:buSzTx/>
              <a:buNone/>
              <a:defRPr i="1"/>
            </a:pPr>
          </a:p>
          <a:p>
            <a:pPr marL="0" indent="0">
              <a:buSzTx/>
              <a:buNone/>
              <a:defRPr i="1"/>
            </a:pPr>
          </a:p>
          <a:p>
            <a:pPr marL="0" indent="0">
              <a:buSzTx/>
              <a:buNone/>
              <a:defRPr i="1"/>
            </a:pPr>
            <a:r>
              <a:t>*This course (including all power points, lectures, and assignments) is  the instructor’s intellectual property. The materials may not be copied or redistributed without her consent. The information is provided for educational purposes. It does not constitute legal advice.</a:t>
            </a:r>
          </a:p>
        </p:txBody>
      </p:sp>
    </p:spTree>
  </p:cSld>
  <p:clrMapOvr>
    <a:masterClrMapping/>
  </p:clrMapOvr>
  <p:transition xmlns:p14="http://schemas.microsoft.com/office/powerpoint/2010/main" spd="med" advClick="1" p14:dur="1000"/>
</p:sld>
</file>

<file path=ppt/slides/slide17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6" name="Shape 546"/>
          <p:cNvSpPr/>
          <p:nvPr>
            <p:ph type="body" idx="1"/>
          </p:nvPr>
        </p:nvSpPr>
        <p:spPr>
          <a:xfrm>
            <a:off x="838200" y="980661"/>
            <a:ext cx="10515600" cy="5196302"/>
          </a:xfrm>
          <a:prstGeom prst="rect">
            <a:avLst/>
          </a:prstGeom>
          <a:solidFill>
            <a:srgbClr val="FBE5D6"/>
          </a:solidFill>
        </p:spPr>
        <p:txBody>
          <a:bodyPr/>
          <a:lstStyle/>
          <a:p>
            <a:pPr/>
          </a:p>
          <a:p>
            <a:pPr/>
            <a:r>
              <a:t>In Module 1, you were asked to view the following vintage 60 Minutes clip on Austin’s Safe Place (formerly the Austin Center for Battered Women), which was among the earliest “modern-day” family violence shelters established in the United States: </a:t>
            </a:r>
            <a:r>
              <a:rPr u="sng">
                <a:solidFill>
                  <a:srgbClr val="0563C1"/>
                </a:solidFill>
                <a:uFill>
                  <a:solidFill>
                    <a:srgbClr val="0563C1"/>
                  </a:solidFill>
                </a:uFill>
                <a:hlinkClick r:id="rId2" invalidUrl="" action="" tgtFrame="" tooltip="" history="1" highlightClick="0" endSnd="0"/>
              </a:rPr>
              <a:t>http://www.youtube.com/watch?v=ISjv6Y6-6Wg</a:t>
            </a:r>
          </a:p>
          <a:p>
            <a:pPr marL="0" indent="0">
              <a:buSzTx/>
              <a:buNone/>
            </a:pPr>
          </a:p>
          <a:p>
            <a:pPr/>
            <a:r>
              <a:t>Debby Tucker, who is featured in the video, was one of the founders of the Texas Battered Women’s Movement.</a:t>
            </a:r>
          </a:p>
        </p:txBody>
      </p:sp>
    </p:spTree>
  </p:cSld>
  <p:clrMapOvr>
    <a:masterClrMapping/>
  </p:clrMapOvr>
  <p:transition xmlns:p14="http://schemas.microsoft.com/office/powerpoint/2010/main" spd="med" advClick="1" p14:dur="1000"/>
</p:sld>
</file>

<file path=ppt/slides/slide17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8" name="Shape 548"/>
          <p:cNvSpPr/>
          <p:nvPr>
            <p:ph type="title"/>
          </p:nvPr>
        </p:nvSpPr>
        <p:spPr>
          <a:xfrm>
            <a:off x="838200" y="365125"/>
            <a:ext cx="10515600" cy="1325563"/>
          </a:xfrm>
          <a:prstGeom prst="rect">
            <a:avLst/>
          </a:prstGeom>
          <a:solidFill>
            <a:srgbClr val="F8CBAD"/>
          </a:solidFill>
        </p:spPr>
        <p:txBody>
          <a:bodyPr/>
          <a:lstStyle/>
          <a:p>
            <a:pPr/>
            <a:r>
              <a:t>                   More than 40 Years Later:</a:t>
            </a:r>
          </a:p>
        </p:txBody>
      </p:sp>
      <p:sp>
        <p:nvSpPr>
          <p:cNvPr id="549" name="Shape 549"/>
          <p:cNvSpPr/>
          <p:nvPr>
            <p:ph type="body" idx="1"/>
          </p:nvPr>
        </p:nvSpPr>
        <p:spPr>
          <a:xfrm>
            <a:off x="838200" y="1825625"/>
            <a:ext cx="10515600" cy="4351338"/>
          </a:xfrm>
          <a:prstGeom prst="rect">
            <a:avLst/>
          </a:prstGeom>
          <a:solidFill>
            <a:srgbClr val="FBE5D6"/>
          </a:solidFill>
        </p:spPr>
        <p:txBody>
          <a:bodyPr/>
          <a:lstStyle/>
          <a:p>
            <a:pPr/>
            <a:r>
              <a:rPr u="sng">
                <a:solidFill>
                  <a:srgbClr val="0563C1"/>
                </a:solidFill>
                <a:uFill>
                  <a:solidFill>
                    <a:srgbClr val="0563C1"/>
                  </a:solidFill>
                </a:uFill>
                <a:hlinkClick r:id="rId2" invalidUrl="" action="" tgtFrame="" tooltip="" history="1" highlightClick="0" endSnd="0"/>
              </a:rPr>
              <a:t>https://www.youtube.com/watch?v=ck9T_7HfuI0</a:t>
            </a:r>
          </a:p>
          <a:p>
            <a:pPr marL="0" indent="0">
              <a:buSzTx/>
              <a:buNone/>
            </a:pPr>
          </a:p>
          <a:p>
            <a:pPr/>
            <a:r>
              <a:t>Based on the information in the videos, how has the agency changed?</a:t>
            </a:r>
          </a:p>
        </p:txBody>
      </p:sp>
    </p:spTree>
  </p:cSld>
  <p:clrMapOvr>
    <a:masterClrMapping/>
  </p:clrMapOvr>
  <p:transition xmlns:p14="http://schemas.microsoft.com/office/powerpoint/2010/main" spd="med" advClick="1" p14:dur="1000"/>
</p:sld>
</file>

<file path=ppt/slides/slide17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1" name="Shape 551"/>
          <p:cNvSpPr/>
          <p:nvPr>
            <p:ph type="title"/>
          </p:nvPr>
        </p:nvSpPr>
        <p:spPr>
          <a:xfrm>
            <a:off x="838200" y="365125"/>
            <a:ext cx="10515600" cy="1325563"/>
          </a:xfrm>
          <a:prstGeom prst="rect">
            <a:avLst/>
          </a:prstGeom>
          <a:solidFill>
            <a:srgbClr val="F8CBAD"/>
          </a:solidFill>
        </p:spPr>
        <p:txBody>
          <a:bodyPr/>
          <a:lstStyle>
            <a:lvl1pPr defTabSz="905255">
              <a:defRPr sz="4356"/>
            </a:lvl1pPr>
          </a:lstStyle>
          <a:p>
            <a:pPr/>
            <a:r>
              <a:t>                 Required Service Components:</a:t>
            </a:r>
          </a:p>
        </p:txBody>
      </p:sp>
      <p:sp>
        <p:nvSpPr>
          <p:cNvPr id="552" name="Shape 552"/>
          <p:cNvSpPr/>
          <p:nvPr>
            <p:ph type="body" idx="1"/>
          </p:nvPr>
        </p:nvSpPr>
        <p:spPr>
          <a:xfrm>
            <a:off x="838200" y="1825625"/>
            <a:ext cx="10515600" cy="4729554"/>
          </a:xfrm>
          <a:prstGeom prst="rect">
            <a:avLst/>
          </a:prstGeom>
          <a:solidFill>
            <a:srgbClr val="FBE5D6"/>
          </a:solidFill>
        </p:spPr>
        <p:txBody>
          <a:bodyPr/>
          <a:lstStyle/>
          <a:p>
            <a:pPr marL="217170" indent="-217170" defTabSz="868680">
              <a:spcBef>
                <a:spcPts val="900"/>
              </a:spcBef>
              <a:defRPr sz="2375"/>
            </a:pPr>
            <a:r>
              <a:t>As indicated in Module 2, Texas FVPs are required to include (at minimum) the following service components. (This is not an exhaustive list of services that may be offered). These services may be provided either directly by the FVP or through a referral process. (See Rule §379.701):</a:t>
            </a:r>
          </a:p>
          <a:p>
            <a:pPr marL="217170" indent="-217170" defTabSz="868680">
              <a:spcBef>
                <a:spcPts val="900"/>
              </a:spcBef>
              <a:defRPr sz="2375"/>
            </a:pPr>
          </a:p>
          <a:p>
            <a:pPr marL="217170" indent="-217170" defTabSz="868680">
              <a:spcBef>
                <a:spcPts val="900"/>
              </a:spcBef>
              <a:defRPr sz="2375"/>
            </a:pPr>
            <a:r>
              <a:t>  (1) round-the-clock, emergency shelter; </a:t>
            </a:r>
          </a:p>
          <a:p>
            <a:pPr marL="217170" indent="-217170" defTabSz="868680">
              <a:spcBef>
                <a:spcPts val="900"/>
              </a:spcBef>
              <a:defRPr sz="2375"/>
            </a:pPr>
            <a:r>
              <a:t>  (2) a 24-hour hotline;</a:t>
            </a:r>
          </a:p>
          <a:p>
            <a:pPr marL="217170" indent="-217170" defTabSz="868680">
              <a:spcBef>
                <a:spcPts val="900"/>
              </a:spcBef>
              <a:defRPr sz="2375"/>
            </a:pPr>
            <a:r>
              <a:t>  (3) a mechanism for accessing emergency medical care;</a:t>
            </a:r>
          </a:p>
          <a:p>
            <a:pPr marL="217170" indent="-217170" defTabSz="868680">
              <a:spcBef>
                <a:spcPts val="900"/>
              </a:spcBef>
              <a:defRPr sz="2375"/>
            </a:pPr>
            <a:r>
              <a:t>  (4) intervention services (ex. safety and service planning, etc.);</a:t>
            </a:r>
          </a:p>
          <a:p>
            <a:pPr marL="217170" indent="-217170" defTabSz="868680">
              <a:spcBef>
                <a:spcPts val="900"/>
              </a:spcBef>
              <a:defRPr sz="2375"/>
            </a:pPr>
          </a:p>
          <a:p>
            <a:pPr marL="217170" indent="-217170" defTabSz="868680">
              <a:spcBef>
                <a:spcPts val="900"/>
              </a:spcBef>
              <a:defRPr sz="1140"/>
            </a:pPr>
            <a:r>
              <a:t>[Source: </a:t>
            </a:r>
            <a:r>
              <a:rPr u="sng">
                <a:solidFill>
                  <a:srgbClr val="0563C1"/>
                </a:solidFill>
                <a:uFill>
                  <a:solidFill>
                    <a:srgbClr val="0563C1"/>
                  </a:solidFill>
                </a:uFill>
                <a:hlinkClick r:id="rId2" invalidUrl="" action="" tgtFrame="" tooltip="" history="1" highlightClick="0" endSnd="0"/>
              </a:rPr>
              <a:t>http://info.sos.state.tx.us/pls/pub/readtac$ext.TacPage?sl=R&amp;app=9&amp;p_dir=&amp;p_rloc=&amp;p_tloc=&amp;p_ploc=&amp;pg=1&amp;p_tac=&amp;ti=1&amp;pt=15&amp;ch=379&amp;rl=701</a:t>
            </a:r>
            <a:r>
              <a:t>.]</a:t>
            </a:r>
          </a:p>
        </p:txBody>
      </p:sp>
    </p:spTree>
  </p:cSld>
  <p:clrMapOvr>
    <a:masterClrMapping/>
  </p:clrMapOvr>
  <p:transition xmlns:p14="http://schemas.microsoft.com/office/powerpoint/2010/main" spd="med" advClick="1" p14:dur="1000"/>
</p:sld>
</file>

<file path=ppt/slides/slide17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4" name="Shape 554"/>
          <p:cNvSpPr/>
          <p:nvPr>
            <p:ph type="body" idx="1"/>
          </p:nvPr>
        </p:nvSpPr>
        <p:spPr>
          <a:xfrm>
            <a:off x="838200" y="498763"/>
            <a:ext cx="10515600" cy="6175170"/>
          </a:xfrm>
          <a:prstGeom prst="rect">
            <a:avLst/>
          </a:prstGeom>
          <a:solidFill>
            <a:srgbClr val="FBE5D6"/>
          </a:solidFill>
        </p:spPr>
        <p:txBody>
          <a:bodyPr/>
          <a:lstStyle/>
          <a:p>
            <a:pPr/>
          </a:p>
          <a:p>
            <a:pPr/>
            <a:r>
              <a:t>  (5) emergency transportation;</a:t>
            </a:r>
          </a:p>
          <a:p>
            <a:pPr/>
            <a:r>
              <a:t>  (6) legal advocacy; </a:t>
            </a:r>
          </a:p>
          <a:p>
            <a:pPr/>
            <a:r>
              <a:t>  (7) information concerning children’s educational arrangements;</a:t>
            </a:r>
          </a:p>
          <a:p>
            <a:pPr/>
            <a:r>
              <a:t>  (8) employment assistance programming; and</a:t>
            </a:r>
          </a:p>
          <a:p>
            <a:pPr/>
            <a:r>
              <a:t>  (9) community referrals.</a:t>
            </a:r>
          </a:p>
          <a:p>
            <a:pPr/>
          </a:p>
          <a:p>
            <a:pPr/>
            <a:r>
              <a:t>As noted in a prior module, services are strictly voluntary. FVPs may not require residents to participate in any programming.</a:t>
            </a:r>
          </a:p>
          <a:p>
            <a:pPr/>
          </a:p>
          <a:p>
            <a:pPr/>
            <a:r>
              <a:t>[Source: HHSC Rule §379.701]</a:t>
            </a:r>
          </a:p>
        </p:txBody>
      </p:sp>
    </p:spTree>
  </p:cSld>
  <p:clrMapOvr>
    <a:masterClrMapping/>
  </p:clrMapOvr>
  <p:transition xmlns:p14="http://schemas.microsoft.com/office/powerpoint/2010/main" spd="med" advClick="1" p14:dur="1000"/>
</p:sld>
</file>

<file path=ppt/slides/slide17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6" name="Shape 556"/>
          <p:cNvSpPr/>
          <p:nvPr>
            <p:ph type="title"/>
          </p:nvPr>
        </p:nvSpPr>
        <p:spPr>
          <a:xfrm>
            <a:off x="838200" y="365125"/>
            <a:ext cx="10515600" cy="1325563"/>
          </a:xfrm>
          <a:prstGeom prst="rect">
            <a:avLst/>
          </a:prstGeom>
          <a:solidFill>
            <a:srgbClr val="F8CBAD"/>
          </a:solidFill>
        </p:spPr>
        <p:txBody>
          <a:bodyPr/>
          <a:lstStyle/>
          <a:p>
            <a:pPr/>
            <a:r>
              <a:t>                Length of Stay (Rule §379.627):</a:t>
            </a:r>
          </a:p>
        </p:txBody>
      </p:sp>
      <p:sp>
        <p:nvSpPr>
          <p:cNvPr id="557" name="Shape 557"/>
          <p:cNvSpPr/>
          <p:nvPr>
            <p:ph type="body" idx="1"/>
          </p:nvPr>
        </p:nvSpPr>
        <p:spPr>
          <a:xfrm>
            <a:off x="838200" y="1825624"/>
            <a:ext cx="10515600" cy="4670180"/>
          </a:xfrm>
          <a:prstGeom prst="rect">
            <a:avLst/>
          </a:prstGeom>
          <a:solidFill>
            <a:srgbClr val="FBE5D6"/>
          </a:solidFill>
        </p:spPr>
        <p:txBody>
          <a:bodyPr/>
          <a:lstStyle/>
          <a:p>
            <a:pPr/>
          </a:p>
          <a:p>
            <a:pPr/>
            <a:r>
              <a:t>Per HHSC Rule §379.627, FVPs are not required to have a maximum length of stay. </a:t>
            </a:r>
          </a:p>
          <a:p>
            <a:pPr/>
          </a:p>
          <a:p>
            <a:pPr/>
            <a:r>
              <a:t>If they do, they must then have a policy explaining their rationale for imposing a time limit. </a:t>
            </a:r>
          </a:p>
          <a:p>
            <a:pPr/>
          </a:p>
          <a:p>
            <a:pPr/>
          </a:p>
          <a:p>
            <a:pPr/>
            <a:r>
              <a:t>[Source: HHSC Rule §379.627]</a:t>
            </a:r>
          </a:p>
        </p:txBody>
      </p:sp>
    </p:spTree>
  </p:cSld>
  <p:clrMapOvr>
    <a:masterClrMapping/>
  </p:clrMapOvr>
  <p:transition xmlns:p14="http://schemas.microsoft.com/office/powerpoint/2010/main" spd="med" advClick="1" p14:dur="1000"/>
</p:sld>
</file>

<file path=ppt/slides/slide17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9" name="Shape 559"/>
          <p:cNvSpPr/>
          <p:nvPr>
            <p:ph type="title"/>
          </p:nvPr>
        </p:nvSpPr>
        <p:spPr>
          <a:xfrm>
            <a:off x="838200" y="365125"/>
            <a:ext cx="10515600" cy="1325563"/>
          </a:xfrm>
          <a:prstGeom prst="rect">
            <a:avLst/>
          </a:prstGeom>
          <a:solidFill>
            <a:srgbClr val="F8CBAD"/>
          </a:solidFill>
        </p:spPr>
        <p:txBody>
          <a:bodyPr/>
          <a:lstStyle>
            <a:lvl1pPr defTabSz="868680">
              <a:defRPr sz="4180"/>
            </a:lvl1pPr>
          </a:lstStyle>
          <a:p>
            <a:pPr/>
            <a:r>
              <a:t>            Clients’ Belongings (Rule §379.629):</a:t>
            </a:r>
          </a:p>
        </p:txBody>
      </p:sp>
      <p:sp>
        <p:nvSpPr>
          <p:cNvPr id="560" name="Shape 560"/>
          <p:cNvSpPr/>
          <p:nvPr>
            <p:ph type="body" idx="1"/>
          </p:nvPr>
        </p:nvSpPr>
        <p:spPr>
          <a:xfrm>
            <a:off x="838200" y="1825624"/>
            <a:ext cx="10515600" cy="4753305"/>
          </a:xfrm>
          <a:prstGeom prst="rect">
            <a:avLst/>
          </a:prstGeom>
          <a:solidFill>
            <a:srgbClr val="FBE5D6"/>
          </a:solidFill>
        </p:spPr>
        <p:txBody>
          <a:bodyPr/>
          <a:lstStyle/>
          <a:p>
            <a:pPr>
              <a:lnSpc>
                <a:spcPct val="81000"/>
              </a:lnSpc>
            </a:pPr>
            <a:r>
              <a:t>What happens when former residents leave their belongings at the shelter? </a:t>
            </a:r>
          </a:p>
          <a:p>
            <a:pPr>
              <a:lnSpc>
                <a:spcPct val="81000"/>
              </a:lnSpc>
            </a:pPr>
          </a:p>
          <a:p>
            <a:pPr>
              <a:lnSpc>
                <a:spcPct val="81000"/>
              </a:lnSpc>
            </a:pPr>
            <a:r>
              <a:t>According to HHSC, FVPs must develop policies and procedures related to the handling, safe-keeping, and disposal of clients’ belongings. </a:t>
            </a:r>
          </a:p>
          <a:p>
            <a:pPr>
              <a:lnSpc>
                <a:spcPct val="81000"/>
              </a:lnSpc>
            </a:pPr>
          </a:p>
          <a:p>
            <a:pPr>
              <a:lnSpc>
                <a:spcPct val="81000"/>
              </a:lnSpc>
            </a:pPr>
            <a:r>
              <a:t>Clients must be informed of these policies in advance. </a:t>
            </a:r>
          </a:p>
          <a:p>
            <a:pPr>
              <a:lnSpc>
                <a:spcPct val="81000"/>
              </a:lnSpc>
            </a:pPr>
          </a:p>
          <a:p>
            <a:pPr>
              <a:lnSpc>
                <a:spcPct val="81000"/>
              </a:lnSpc>
            </a:pPr>
            <a:r>
              <a:t>[Source: HHSC Rule §379.629]</a:t>
            </a:r>
            <a:br/>
          </a:p>
        </p:txBody>
      </p:sp>
    </p:spTree>
  </p:cSld>
  <p:clrMapOvr>
    <a:masterClrMapping/>
  </p:clrMapOvr>
  <p:transition xmlns:p14="http://schemas.microsoft.com/office/powerpoint/2010/main" spd="med" advClick="1" p14:dur="1000"/>
</p:sld>
</file>

<file path=ppt/slides/slide17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2" name="Shape 562"/>
          <p:cNvSpPr/>
          <p:nvPr>
            <p:ph type="title"/>
          </p:nvPr>
        </p:nvSpPr>
        <p:spPr>
          <a:xfrm>
            <a:off x="838200" y="365125"/>
            <a:ext cx="10515600" cy="1325563"/>
          </a:xfrm>
          <a:prstGeom prst="rect">
            <a:avLst/>
          </a:prstGeom>
          <a:solidFill>
            <a:srgbClr val="F8CBAD"/>
          </a:solidFill>
        </p:spPr>
        <p:txBody>
          <a:bodyPr/>
          <a:lstStyle/>
          <a:p>
            <a:pPr/>
            <a:r>
              <a:t>                      24-Hour Crisis Hotline:</a:t>
            </a:r>
          </a:p>
        </p:txBody>
      </p:sp>
    </p:spTree>
  </p:cSld>
  <p:clrMapOvr>
    <a:masterClrMapping/>
  </p:clrMapOvr>
  <p:transition xmlns:p14="http://schemas.microsoft.com/office/powerpoint/2010/main" spd="med" advClick="1" p14:dur="1000"/>
</p:sld>
</file>

<file path=ppt/slides/slide17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4" name="Shape 564"/>
          <p:cNvSpPr/>
          <p:nvPr>
            <p:ph type="title"/>
          </p:nvPr>
        </p:nvSpPr>
        <p:spPr>
          <a:xfrm>
            <a:off x="838200" y="365125"/>
            <a:ext cx="10515600" cy="1325563"/>
          </a:xfrm>
          <a:prstGeom prst="rect">
            <a:avLst/>
          </a:prstGeom>
          <a:solidFill>
            <a:srgbClr val="F8CBAD"/>
          </a:solidFill>
        </p:spPr>
        <p:txBody>
          <a:bodyPr/>
          <a:lstStyle/>
          <a:p>
            <a:pPr/>
            <a:r>
              <a:t>                        Activity—View Clip:</a:t>
            </a:r>
          </a:p>
        </p:txBody>
      </p:sp>
      <p:sp>
        <p:nvSpPr>
          <p:cNvPr id="565" name="Shape 565"/>
          <p:cNvSpPr/>
          <p:nvPr>
            <p:ph type="body" idx="1"/>
          </p:nvPr>
        </p:nvSpPr>
        <p:spPr>
          <a:xfrm>
            <a:off x="838200" y="1825625"/>
            <a:ext cx="10515600" cy="4351338"/>
          </a:xfrm>
          <a:prstGeom prst="rect">
            <a:avLst/>
          </a:prstGeom>
          <a:solidFill>
            <a:srgbClr val="FBE5D6"/>
          </a:solidFill>
        </p:spPr>
        <p:txBody>
          <a:bodyPr/>
          <a:lstStyle/>
          <a:p>
            <a:pPr/>
            <a:r>
              <a:rPr u="sng">
                <a:solidFill>
                  <a:srgbClr val="0563C1"/>
                </a:solidFill>
                <a:uFill>
                  <a:solidFill>
                    <a:srgbClr val="0563C1"/>
                  </a:solidFill>
                </a:uFill>
                <a:hlinkClick r:id="rId2" invalidUrl="" action="" tgtFrame="" tooltip="" history="1" highlightClick="0" endSnd="0"/>
              </a:rPr>
              <a:t>http://www.youtube.com/watch?v=uOwQ_mdAg6c</a:t>
            </a:r>
          </a:p>
          <a:p>
            <a:pPr/>
          </a:p>
          <a:p>
            <a:pPr/>
            <a:r>
              <a:t>What are your thoughts after viewing the video? </a:t>
            </a:r>
          </a:p>
          <a:p>
            <a:pPr/>
          </a:p>
          <a:p>
            <a:pPr/>
            <a:r>
              <a:t>How might this process be improved to better meet survivors’ needs?</a:t>
            </a:r>
          </a:p>
        </p:txBody>
      </p:sp>
    </p:spTree>
  </p:cSld>
  <p:clrMapOvr>
    <a:masterClrMapping/>
  </p:clrMapOvr>
  <p:transition xmlns:p14="http://schemas.microsoft.com/office/powerpoint/2010/main" spd="med" advClick="1" p14:dur="1000"/>
</p:sld>
</file>

<file path=ppt/slides/slide17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7" name="Shape 567"/>
          <p:cNvSpPr/>
          <p:nvPr>
            <p:ph type="body" idx="1"/>
          </p:nvPr>
        </p:nvSpPr>
        <p:spPr>
          <a:xfrm>
            <a:off x="838200" y="712519"/>
            <a:ext cx="10515600" cy="5464444"/>
          </a:xfrm>
          <a:prstGeom prst="rect">
            <a:avLst/>
          </a:prstGeom>
          <a:solidFill>
            <a:srgbClr val="FBE5D6"/>
          </a:solidFill>
        </p:spPr>
        <p:txBody>
          <a:bodyPr/>
          <a:lstStyle/>
          <a:p>
            <a:pPr/>
          </a:p>
          <a:p>
            <a:pPr/>
          </a:p>
          <a:p>
            <a:pPr/>
            <a:r>
              <a:t>The crisis hotline is often a survivor’s first point of contact with a Family Violence Program. </a:t>
            </a:r>
          </a:p>
          <a:p>
            <a:pPr/>
          </a:p>
          <a:p>
            <a:pPr/>
            <a:r>
              <a:t>The advocate on the other end of the line may be the first person the survivor has ever reached out to for help. </a:t>
            </a:r>
          </a:p>
          <a:p>
            <a:pPr/>
          </a:p>
          <a:p>
            <a:pPr/>
            <a:r>
              <a:t>As noted in Module 4, FVPs are required to provide referrals when the shelter is full.   </a:t>
            </a:r>
          </a:p>
        </p:txBody>
      </p:sp>
    </p:spTree>
  </p:cSld>
  <p:clrMapOvr>
    <a:masterClrMapping/>
  </p:clrMapOvr>
  <p:transition xmlns:p14="http://schemas.microsoft.com/office/powerpoint/2010/main" spd="med" advClick="1" p14:dur="1000"/>
</p:sld>
</file>

<file path=ppt/slides/slide18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9" name="Shape 569"/>
          <p:cNvSpPr/>
          <p:nvPr>
            <p:ph type="title"/>
          </p:nvPr>
        </p:nvSpPr>
        <p:spPr>
          <a:xfrm>
            <a:off x="838200" y="365125"/>
            <a:ext cx="10515600" cy="1325563"/>
          </a:xfrm>
          <a:prstGeom prst="rect">
            <a:avLst/>
          </a:prstGeom>
          <a:solidFill>
            <a:srgbClr val="F8CBAD"/>
          </a:solidFill>
        </p:spPr>
        <p:txBody>
          <a:bodyPr/>
          <a:lstStyle/>
          <a:p>
            <a:pPr defTabSz="868680">
              <a:defRPr sz="4180"/>
            </a:pPr>
            <a:r>
              <a:t>         24-Hour Crisis Hotline Requirements </a:t>
            </a:r>
            <a:br/>
            <a:r>
              <a:t>                       (HHSC Rule §379.704):</a:t>
            </a:r>
          </a:p>
        </p:txBody>
      </p:sp>
      <p:sp>
        <p:nvSpPr>
          <p:cNvPr id="570" name="Shape 570"/>
          <p:cNvSpPr/>
          <p:nvPr>
            <p:ph type="body" idx="1"/>
          </p:nvPr>
        </p:nvSpPr>
        <p:spPr>
          <a:xfrm>
            <a:off x="838200" y="1825624"/>
            <a:ext cx="10515600" cy="4919560"/>
          </a:xfrm>
          <a:prstGeom prst="rect">
            <a:avLst/>
          </a:prstGeom>
          <a:solidFill>
            <a:srgbClr val="FBE5D6"/>
          </a:solidFill>
        </p:spPr>
        <p:txBody>
          <a:bodyPr/>
          <a:lstStyle/>
          <a:p>
            <a:pPr marL="0" indent="0">
              <a:lnSpc>
                <a:spcPct val="72000"/>
              </a:lnSpc>
              <a:buSzTx/>
              <a:buNone/>
              <a:defRPr sz="1900"/>
            </a:pPr>
          </a:p>
          <a:p>
            <a:pPr>
              <a:lnSpc>
                <a:spcPct val="72000"/>
              </a:lnSpc>
              <a:defRPr sz="1900"/>
            </a:pPr>
            <a:r>
              <a:t>FVPs are required to operate a 24-hour hotline. The hotline must be staffed “by an individual trained in crisis intervention or who has immediate access to someone who has had this training.”</a:t>
            </a:r>
          </a:p>
          <a:p>
            <a:pPr>
              <a:lnSpc>
                <a:spcPct val="72000"/>
              </a:lnSpc>
              <a:defRPr sz="1900"/>
            </a:pPr>
          </a:p>
          <a:p>
            <a:pPr>
              <a:lnSpc>
                <a:spcPct val="72000"/>
              </a:lnSpc>
              <a:defRPr sz="1900"/>
            </a:pPr>
            <a:r>
              <a:t>FVPs must:</a:t>
            </a:r>
          </a:p>
          <a:p>
            <a:pPr>
              <a:lnSpc>
                <a:spcPct val="72000"/>
              </a:lnSpc>
              <a:defRPr sz="1900"/>
            </a:pPr>
            <a:r>
              <a:t>protect caller confidentiality;</a:t>
            </a:r>
          </a:p>
          <a:p>
            <a:pPr>
              <a:lnSpc>
                <a:spcPct val="72000"/>
              </a:lnSpc>
              <a:defRPr sz="1900"/>
            </a:pPr>
            <a:r>
              <a:t>accept collect calls (including calls from the county jail, etc.);</a:t>
            </a:r>
          </a:p>
          <a:p>
            <a:pPr>
              <a:lnSpc>
                <a:spcPct val="72000"/>
              </a:lnSpc>
              <a:defRPr sz="1900"/>
            </a:pPr>
            <a:r>
              <a:t>refrain from using automated messages;</a:t>
            </a:r>
          </a:p>
          <a:p>
            <a:pPr>
              <a:lnSpc>
                <a:spcPct val="72000"/>
              </a:lnSpc>
              <a:defRPr sz="1900"/>
            </a:pPr>
            <a:r>
              <a:t>publicize the hotline number both on the agency’s website and in “all telephone directories within the…service area.” </a:t>
            </a:r>
          </a:p>
          <a:p>
            <a:pPr>
              <a:lnSpc>
                <a:spcPct val="72000"/>
              </a:lnSpc>
              <a:defRPr sz="1900"/>
            </a:pPr>
            <a:r>
              <a:t>have (at minimum) two separate phone lines dedicated to the crisis hotline; and</a:t>
            </a:r>
          </a:p>
          <a:p>
            <a:pPr>
              <a:lnSpc>
                <a:spcPct val="72000"/>
              </a:lnSpc>
              <a:defRPr sz="1900"/>
            </a:pPr>
            <a:r>
              <a:t>“provide meaningful (hotline) access” to persons with disabilities and limited English language proficiency.</a:t>
            </a:r>
          </a:p>
          <a:p>
            <a:pPr>
              <a:lnSpc>
                <a:spcPct val="72000"/>
              </a:lnSpc>
              <a:defRPr sz="1900"/>
            </a:pPr>
          </a:p>
          <a:p>
            <a:pPr>
              <a:lnSpc>
                <a:spcPct val="72000"/>
              </a:lnSpc>
              <a:defRPr sz="1900"/>
            </a:pPr>
            <a:r>
              <a:t>[Source: HHSC Rule §379.704]</a:t>
            </a:r>
          </a:p>
        </p:txBody>
      </p:sp>
    </p:spTree>
  </p:cSld>
  <p:clrMapOvr>
    <a:masterClrMapping/>
  </p:clrMapOvr>
  <p:transition xmlns:p14="http://schemas.microsoft.com/office/powerpoint/2010/main" spd="med" advClick="1" p14:dur="1000"/>
</p:sld>
</file>

<file path=ppt/slides/slide18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2" name="Shape 572"/>
          <p:cNvSpPr/>
          <p:nvPr>
            <p:ph type="body" idx="1"/>
          </p:nvPr>
        </p:nvSpPr>
        <p:spPr>
          <a:xfrm>
            <a:off x="838200" y="807521"/>
            <a:ext cx="10515600" cy="5369443"/>
          </a:xfrm>
          <a:prstGeom prst="rect">
            <a:avLst/>
          </a:prstGeom>
          <a:solidFill>
            <a:srgbClr val="FBE5D6"/>
          </a:solidFill>
        </p:spPr>
        <p:txBody>
          <a:bodyPr/>
          <a:lstStyle/>
          <a:p>
            <a:pPr/>
          </a:p>
          <a:p>
            <a:pPr/>
            <a:r>
              <a:t>To ensure meaningful access to the crisis hotline for clients with limited English proficiency, some FVPs contract with third-party interpreters, including the Language FON.</a:t>
            </a:r>
          </a:p>
          <a:p>
            <a:pPr/>
          </a:p>
          <a:p>
            <a:pPr/>
            <a:r>
              <a:t>When using third-party interpreters, programs must consider how to best maintain caller confidentiality. </a:t>
            </a:r>
          </a:p>
          <a:p>
            <a:pPr/>
          </a:p>
          <a:p>
            <a:pPr/>
            <a:r>
              <a:t>(Language FON translators are required to maintain callers’ confidentiality as a condition of their employment.)</a:t>
            </a:r>
          </a:p>
        </p:txBody>
      </p:sp>
    </p:spTree>
  </p:cSld>
  <p:clrMapOvr>
    <a:masterClrMapping/>
  </p:clrMapOvr>
  <p:transition xmlns:p14="http://schemas.microsoft.com/office/powerpoint/2010/main" spd="med" advClick="1" p14:dur="1000"/>
</p:sld>
</file>

<file path=ppt/slides/slide18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4" name="Shape 574"/>
          <p:cNvSpPr/>
          <p:nvPr>
            <p:ph type="body" idx="1"/>
          </p:nvPr>
        </p:nvSpPr>
        <p:spPr>
          <a:xfrm>
            <a:off x="838200" y="593765"/>
            <a:ext cx="10515600" cy="5583199"/>
          </a:xfrm>
          <a:prstGeom prst="rect">
            <a:avLst/>
          </a:prstGeom>
          <a:solidFill>
            <a:srgbClr val="FBE5D6"/>
          </a:solidFill>
        </p:spPr>
        <p:txBody>
          <a:bodyPr/>
          <a:lstStyle/>
          <a:p>
            <a:pPr/>
          </a:p>
          <a:p>
            <a:pPr/>
            <a:r>
              <a:t>Most FVPs do not have caller-ID (to protect callers’ anonymity). If they do, however, they must take steps to prevent third party access to records with identifying information.</a:t>
            </a:r>
          </a:p>
          <a:p>
            <a:pPr marL="0" indent="0">
              <a:buSzTx/>
              <a:buNone/>
            </a:pPr>
            <a:r>
              <a:t>  </a:t>
            </a:r>
          </a:p>
          <a:p>
            <a:pPr/>
            <a:r>
              <a:t>Finally, FVPs must “provide caller ID blocks” on phone lines used by residents to make any outgoing calls. (The FVP number may only be unblocked with the clients’ explicit permission).</a:t>
            </a:r>
          </a:p>
          <a:p>
            <a:pPr/>
          </a:p>
          <a:p>
            <a:pPr/>
          </a:p>
          <a:p>
            <a:pPr/>
            <a:r>
              <a:t>[Source: HHSC Rule §379.704]</a:t>
            </a:r>
          </a:p>
        </p:txBody>
      </p:sp>
    </p:spTree>
  </p:cSld>
  <p:clrMapOvr>
    <a:masterClrMapping/>
  </p:clrMapOvr>
  <p:transition xmlns:p14="http://schemas.microsoft.com/office/powerpoint/2010/main" spd="med" advClick="1" p14:dur="1000"/>
</p:sld>
</file>

<file path=ppt/slides/slide18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6" name="Shape 576"/>
          <p:cNvSpPr/>
          <p:nvPr>
            <p:ph type="title"/>
          </p:nvPr>
        </p:nvSpPr>
        <p:spPr>
          <a:xfrm>
            <a:off x="838200" y="365125"/>
            <a:ext cx="10515600" cy="1325563"/>
          </a:xfrm>
          <a:prstGeom prst="rect">
            <a:avLst/>
          </a:prstGeom>
          <a:solidFill>
            <a:srgbClr val="F8CBAD"/>
          </a:solidFill>
        </p:spPr>
        <p:txBody>
          <a:bodyPr/>
          <a:lstStyle/>
          <a:p>
            <a:pPr/>
            <a:r>
              <a:t>                   Hotline Training/Protocol:</a:t>
            </a:r>
          </a:p>
        </p:txBody>
      </p:sp>
      <p:sp>
        <p:nvSpPr>
          <p:cNvPr id="577" name="Shape 577"/>
          <p:cNvSpPr/>
          <p:nvPr>
            <p:ph type="body" idx="1"/>
          </p:nvPr>
        </p:nvSpPr>
        <p:spPr>
          <a:xfrm>
            <a:off x="838200" y="1825624"/>
            <a:ext cx="10515600" cy="4872059"/>
          </a:xfrm>
          <a:prstGeom prst="rect">
            <a:avLst/>
          </a:prstGeom>
          <a:solidFill>
            <a:srgbClr val="FBE5D6"/>
          </a:solidFill>
        </p:spPr>
        <p:txBody>
          <a:bodyPr/>
          <a:lstStyle/>
          <a:p>
            <a:pPr marL="219455" indent="-219455" defTabSz="877823">
              <a:lnSpc>
                <a:spcPct val="72000"/>
              </a:lnSpc>
              <a:spcBef>
                <a:spcPts val="900"/>
              </a:spcBef>
              <a:defRPr sz="1632"/>
            </a:pPr>
            <a:r>
              <a:t>The following hotline protocol was excerpted from the Arizona Coalition Against Domestic Violence’s Best Practice Training Manual:</a:t>
            </a:r>
            <a:endParaRPr sz="2016"/>
          </a:p>
          <a:p>
            <a:pPr marL="219455" indent="-219455" defTabSz="877823">
              <a:lnSpc>
                <a:spcPct val="72000"/>
              </a:lnSpc>
              <a:spcBef>
                <a:spcPts val="900"/>
              </a:spcBef>
              <a:defRPr sz="2112"/>
            </a:pPr>
          </a:p>
          <a:p>
            <a:pPr marL="219455" indent="-219455" defTabSz="877823">
              <a:lnSpc>
                <a:spcPct val="72000"/>
              </a:lnSpc>
              <a:spcBef>
                <a:spcPts val="900"/>
              </a:spcBef>
              <a:defRPr sz="1632"/>
            </a:pPr>
            <a:r>
              <a:t>“Depending on the availability of staff, calls may need to be prioritized according to need and safety level.  The following are steps, in order, of what to address when taking and prioritizing a hotline call. </a:t>
            </a:r>
            <a:endParaRPr sz="2016"/>
          </a:p>
          <a:p>
            <a:pPr marL="219455" indent="-219455" defTabSz="877823">
              <a:lnSpc>
                <a:spcPct val="72000"/>
              </a:lnSpc>
              <a:spcBef>
                <a:spcPts val="900"/>
              </a:spcBef>
              <a:defRPr sz="2112"/>
            </a:pPr>
          </a:p>
          <a:p>
            <a:pPr marL="219455" indent="-219455" defTabSz="877823">
              <a:lnSpc>
                <a:spcPct val="72000"/>
              </a:lnSpc>
              <a:spcBef>
                <a:spcPts val="900"/>
              </a:spcBef>
              <a:defRPr b="1" sz="1632" u="sng"/>
            </a:pPr>
            <a:r>
              <a:t>1.) Identify – </a:t>
            </a:r>
            <a:r>
              <a:rPr b="0" u="none"/>
              <a:t>Staff should always identify themselves to the caller.  For example, ‘This is a domestic violence hotline.  How can I help you?’  They should then determine the nature of the call.    </a:t>
            </a:r>
            <a:endParaRPr sz="2016"/>
          </a:p>
          <a:p>
            <a:pPr marL="219455" indent="-219455" defTabSz="877823">
              <a:lnSpc>
                <a:spcPct val="72000"/>
              </a:lnSpc>
              <a:spcBef>
                <a:spcPts val="900"/>
              </a:spcBef>
              <a:defRPr sz="2112"/>
            </a:pPr>
          </a:p>
          <a:p>
            <a:pPr marL="219455" indent="-219455" defTabSz="877823">
              <a:lnSpc>
                <a:spcPct val="72000"/>
              </a:lnSpc>
              <a:spcBef>
                <a:spcPts val="900"/>
              </a:spcBef>
              <a:defRPr b="1" sz="1632" u="sng"/>
            </a:pPr>
            <a:r>
              <a:t>2.) Safety </a:t>
            </a:r>
            <a:r>
              <a:rPr u="none"/>
              <a:t>– </a:t>
            </a:r>
            <a:r>
              <a:rPr b="0" u="none"/>
              <a:t>The first priority is to assess the person’s safety.  Staff should assess whether or not the caller is safe at the moment or if there is someone there that may or has hurt them.  Staff can ask, ‘Are you in a safe place where you can talk?’  Callers may not always be able to tell staff directly whether or not they are safe.  Staff can ask callers to provide them with a number between 1 and 10 to signify that it is not safe to talk at the moment.  If callers are in immediate danger, staff can instruct them to hang-up and call 9-1-1, or the local police.  If the person is not safe, and cannot or does not want to call 9-1-1, staff can attempt to find out what the caller needs and how to help (i.e., call for an ambulance, police, welfare check, etc.).  The caller may want to stay on the line while hotline staff is contacting someone for them (ACADV, 2000, p.28).”</a:t>
            </a:r>
            <a:endParaRPr sz="2016"/>
          </a:p>
          <a:p>
            <a:pPr marL="219455" indent="-219455" defTabSz="877823">
              <a:lnSpc>
                <a:spcPct val="72000"/>
              </a:lnSpc>
              <a:spcBef>
                <a:spcPts val="900"/>
              </a:spcBef>
              <a:defRPr sz="2112"/>
            </a:pPr>
          </a:p>
          <a:p>
            <a:pPr marL="219455" indent="-219455" defTabSz="877823">
              <a:lnSpc>
                <a:spcPct val="72000"/>
              </a:lnSpc>
              <a:spcBef>
                <a:spcPts val="900"/>
              </a:spcBef>
              <a:defRPr sz="1344"/>
            </a:pPr>
            <a:r>
              <a:t>[Source: Arizona Coalition Against Domestic Violence. (2000). </a:t>
            </a:r>
            <a:r>
              <a:rPr i="1"/>
              <a:t>Best practices manual for domestic violence programs. </a:t>
            </a:r>
            <a:r>
              <a:t>Retrieved from: </a:t>
            </a:r>
            <a:r>
              <a:rPr u="sng">
                <a:solidFill>
                  <a:srgbClr val="0563C1"/>
                </a:solidFill>
                <a:uFill>
                  <a:solidFill>
                    <a:srgbClr val="0563C1"/>
                  </a:solidFill>
                </a:uFill>
                <a:hlinkClick r:id="rId2" invalidUrl="" action="" tgtFrame="" tooltip="" history="1" highlightClick="0" endSnd="0"/>
              </a:rPr>
              <a:t> http://vawnet.org/domestic-violence/summary.php?doc_id=897&amp;find_type=web_desc_GC</a:t>
            </a:r>
            <a:r>
              <a:t> .]</a:t>
            </a:r>
          </a:p>
        </p:txBody>
      </p:sp>
    </p:spTree>
  </p:cSld>
  <p:clrMapOvr>
    <a:masterClrMapping/>
  </p:clrMapOvr>
  <p:transition xmlns:p14="http://schemas.microsoft.com/office/powerpoint/2010/main" spd="med" advClick="1" p14:dur="1000"/>
</p:sld>
</file>

<file path=ppt/slides/slide18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9" name="Shape 579"/>
          <p:cNvSpPr/>
          <p:nvPr>
            <p:ph type="body" idx="1"/>
          </p:nvPr>
        </p:nvSpPr>
        <p:spPr>
          <a:xfrm>
            <a:off x="838200" y="534389"/>
            <a:ext cx="10515600" cy="6127669"/>
          </a:xfrm>
          <a:prstGeom prst="rect">
            <a:avLst/>
          </a:prstGeom>
          <a:solidFill>
            <a:srgbClr val="FBE5D6"/>
          </a:solidFill>
        </p:spPr>
        <p:txBody>
          <a:bodyPr/>
          <a:lstStyle/>
          <a:p>
            <a:pPr>
              <a:lnSpc>
                <a:spcPct val="72000"/>
              </a:lnSpc>
              <a:defRPr b="1" sz="1900"/>
            </a:pPr>
          </a:p>
          <a:p>
            <a:pPr>
              <a:lnSpc>
                <a:spcPct val="72000"/>
              </a:lnSpc>
              <a:defRPr b="1" sz="1900"/>
            </a:pPr>
            <a:r>
              <a:t>“3.) </a:t>
            </a:r>
            <a:r>
              <a:rPr u="sng"/>
              <a:t>Need – </a:t>
            </a:r>
            <a:r>
              <a:rPr b="0"/>
              <a:t>If it is safe for the caller to talk, staff should listen to the caller’s reason for calling and assess the situation.  Gathering information will help staff provide the caller with appropriate, comprehensive services.  If the caller asks for information or states she does not understand her situation, staff should explain the dynamics of domestic violence and let her know there are services available.  Staff may be aware of more available resources and information than the caller may realize.  Because many callers may not be aware of such resources, it is important that staff gather enough information from the caller to determine appropriate referrals.  Ask the caller what are her needs, why did she call today or how can you help her.  Staff should recognize that the person might not know how to express her needs or wants.  Staff should ask about steps the caller has already taken, if she has any children, and about her and her family’s safety level.  Information collected can be used to create the best plan with the person.    </a:t>
            </a:r>
          </a:p>
          <a:p>
            <a:pPr>
              <a:lnSpc>
                <a:spcPct val="72000"/>
              </a:lnSpc>
              <a:defRPr sz="1900"/>
            </a:pPr>
          </a:p>
          <a:p>
            <a:pPr>
              <a:lnSpc>
                <a:spcPct val="72000"/>
              </a:lnSpc>
              <a:defRPr b="1" sz="1900" u="sng"/>
            </a:pPr>
            <a:r>
              <a:t>4.) Listen – </a:t>
            </a:r>
            <a:r>
              <a:rPr b="0" u="none"/>
              <a:t>The caller may or may not be interested in seeking services initially, but staff should spend time educating her about domestic violence and listening to and validating her responses about how the information on domestic violence relates to her situation.  Staff should not turn a caller away or shut her out because she is not sure what she wants or she is not immediately interested in services.  It is not staff’s job to dictate what a caller should do or what services she needs.  Sometimes staff acting as a sounding board to listen to her situation is all a caller may need.  Staff can provide the tools a caller needs for safety or, if requested, information about ‘taking a next step.’  The caller may not want to leave her abusive relationship, and staff should support her decision (ACADV, 2000, pp. 28-29).”</a:t>
            </a:r>
          </a:p>
          <a:p>
            <a:pPr>
              <a:lnSpc>
                <a:spcPct val="72000"/>
              </a:lnSpc>
              <a:defRPr sz="1900"/>
            </a:pPr>
          </a:p>
          <a:p>
            <a:pPr>
              <a:lnSpc>
                <a:spcPct val="72000"/>
              </a:lnSpc>
              <a:defRPr sz="1000"/>
            </a:pPr>
            <a:r>
              <a:t>[Source: Arizona Coalition Against Domestic Violence. (2000). </a:t>
            </a:r>
            <a:r>
              <a:rPr i="1"/>
              <a:t>Best practices manual for domestic violence programs</a:t>
            </a:r>
            <a:r>
              <a:t>. Retrieved from: </a:t>
            </a:r>
            <a:r>
              <a:rPr u="sng">
                <a:solidFill>
                  <a:srgbClr val="0563C1"/>
                </a:solidFill>
                <a:uFill>
                  <a:solidFill>
                    <a:srgbClr val="0563C1"/>
                  </a:solidFill>
                </a:uFill>
                <a:hlinkClick r:id="rId2" invalidUrl="" action="" tgtFrame="" tooltip="" history="1" highlightClick="0" endSnd="0"/>
              </a:rPr>
              <a:t> http://vawnet.org/domestic-violence/summary.php?doc_id=897&amp;find_type=web_desc_GC</a:t>
            </a:r>
            <a:r>
              <a:t> .]</a:t>
            </a:r>
          </a:p>
        </p:txBody>
      </p:sp>
    </p:spTree>
  </p:cSld>
  <p:clrMapOvr>
    <a:masterClrMapping/>
  </p:clrMapOvr>
  <p:transition xmlns:p14="http://schemas.microsoft.com/office/powerpoint/2010/main" spd="med" advClick="1" p14:dur="1000"/>
</p:sld>
</file>

<file path=ppt/slides/slide18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1" name="Shape 581"/>
          <p:cNvSpPr/>
          <p:nvPr>
            <p:ph type="body" idx="1"/>
          </p:nvPr>
        </p:nvSpPr>
        <p:spPr>
          <a:xfrm>
            <a:off x="838200" y="950026"/>
            <a:ext cx="10515600" cy="5700156"/>
          </a:xfrm>
          <a:prstGeom prst="rect">
            <a:avLst/>
          </a:prstGeom>
          <a:solidFill>
            <a:srgbClr val="FBE5D6"/>
          </a:solidFill>
        </p:spPr>
        <p:txBody>
          <a:bodyPr/>
          <a:lstStyle/>
          <a:p>
            <a:pPr>
              <a:lnSpc>
                <a:spcPct val="72000"/>
              </a:lnSpc>
              <a:defRPr b="1" sz="1900" u="sng"/>
            </a:pPr>
          </a:p>
          <a:p>
            <a:pPr>
              <a:lnSpc>
                <a:spcPct val="72000"/>
              </a:lnSpc>
              <a:defRPr b="1" sz="1900" u="sng"/>
            </a:pPr>
            <a:r>
              <a:t>“5.) Resources </a:t>
            </a:r>
            <a:r>
              <a:rPr b="0" u="none"/>
              <a:t>– If the caller is asking for services or is open to learning about available resources, staff should provide her with resource information and link her to appropriate agencies.  Staff should explain the strengths and limitations of each program, what the caller can expect, and what documentation or information she will need to provide in order to receive services.  When discussing resources, staff should make sure the caller will be able to access these services, and if not, assist her to find transportation or alternate means to obtain services...If she is going to be entering a shelter program, let her know what she should bring if she is able, and directions to get to the shelter if she is not being transported.  </a:t>
            </a:r>
          </a:p>
          <a:p>
            <a:pPr>
              <a:lnSpc>
                <a:spcPct val="72000"/>
              </a:lnSpc>
              <a:defRPr sz="1900"/>
            </a:pPr>
            <a:r>
              <a:t>When providing resources, it is important for staff to be realistic about what is available and the limitations of the services.  Staff should provide callers with information about what to expect and possible responses to potential scenarios if her needs are not addressed.  Staff can also link her with a case manager or an advocate, if appropriate and available.  When working with community agencies, staff should be clear about the need for release of information and confidentiality forms while maintaining good relationships.  Staff should hold other agencies accountable for providing services or support when appropriate.  </a:t>
            </a:r>
          </a:p>
          <a:p>
            <a:pPr>
              <a:lnSpc>
                <a:spcPct val="72000"/>
              </a:lnSpc>
              <a:defRPr sz="1900"/>
            </a:pPr>
            <a:r>
              <a:t>Programs should keep track of information and data on each call.  Each program should be consistent with other hotlines or programs in the agency, and conform to financial or contract requirements.  Information should be collected in a simple unobtrusive manner, and allow for anonymity by callers, even if the caller is an agency. (ACADV 2000, p. 29).” </a:t>
            </a:r>
          </a:p>
          <a:p>
            <a:pPr>
              <a:lnSpc>
                <a:spcPct val="72000"/>
              </a:lnSpc>
              <a:defRPr sz="1900"/>
            </a:pPr>
          </a:p>
          <a:p>
            <a:pPr>
              <a:lnSpc>
                <a:spcPct val="72000"/>
              </a:lnSpc>
              <a:defRPr sz="1100"/>
            </a:pPr>
            <a:r>
              <a:t>[Source: Arizona Coalition Against Domestic Violence. (2000). </a:t>
            </a:r>
            <a:r>
              <a:rPr i="1"/>
              <a:t>Best practices manual for domestic violence programs</a:t>
            </a:r>
            <a:r>
              <a:t>. Retrieved from: </a:t>
            </a:r>
            <a:r>
              <a:rPr u="sng">
                <a:solidFill>
                  <a:srgbClr val="0563C1"/>
                </a:solidFill>
                <a:uFill>
                  <a:solidFill>
                    <a:srgbClr val="0563C1"/>
                  </a:solidFill>
                </a:uFill>
                <a:hlinkClick r:id="rId2" invalidUrl="" action="" tgtFrame="" tooltip="" history="1" highlightClick="0" endSnd="0"/>
              </a:rPr>
              <a:t> http://vawnet.org/domestic-violence/summary.php?doc_id=897&amp;find_type=web_desc_GC</a:t>
            </a:r>
            <a:r>
              <a:t> .]</a:t>
            </a:r>
          </a:p>
        </p:txBody>
      </p:sp>
    </p:spTree>
  </p:cSld>
  <p:clrMapOvr>
    <a:masterClrMapping/>
  </p:clrMapOvr>
  <p:transition xmlns:p14="http://schemas.microsoft.com/office/powerpoint/2010/main" spd="med" advClick="1" p14:dur="1000"/>
</p:sld>
</file>

<file path=ppt/slides/slide18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3" name="Shape 583"/>
          <p:cNvSpPr/>
          <p:nvPr>
            <p:ph type="title"/>
          </p:nvPr>
        </p:nvSpPr>
        <p:spPr>
          <a:xfrm>
            <a:off x="838200" y="365125"/>
            <a:ext cx="10515600" cy="1325563"/>
          </a:xfrm>
          <a:prstGeom prst="rect">
            <a:avLst/>
          </a:prstGeom>
          <a:solidFill>
            <a:srgbClr val="F8CBAD"/>
          </a:solidFill>
        </p:spPr>
        <p:txBody>
          <a:bodyPr/>
          <a:lstStyle>
            <a:lvl1pPr defTabSz="868680">
              <a:defRPr sz="4180"/>
            </a:lvl1pPr>
          </a:lstStyle>
          <a:p>
            <a:pPr/>
            <a:r>
              <a:t>       Access to Medical Care (Rule §379.706): </a:t>
            </a:r>
          </a:p>
        </p:txBody>
      </p:sp>
      <p:sp>
        <p:nvSpPr>
          <p:cNvPr id="584" name="Shape 584"/>
          <p:cNvSpPr/>
          <p:nvPr>
            <p:ph type="body" idx="1"/>
          </p:nvPr>
        </p:nvSpPr>
        <p:spPr>
          <a:xfrm>
            <a:off x="838200" y="1825625"/>
            <a:ext cx="10515600" cy="4634552"/>
          </a:xfrm>
          <a:prstGeom prst="rect">
            <a:avLst/>
          </a:prstGeom>
          <a:solidFill>
            <a:srgbClr val="FBE5D6"/>
          </a:solidFill>
        </p:spPr>
        <p:txBody>
          <a:bodyPr/>
          <a:lstStyle/>
          <a:p>
            <a:pPr>
              <a:lnSpc>
                <a:spcPct val="72000"/>
              </a:lnSpc>
              <a:defRPr sz="2500"/>
            </a:pPr>
          </a:p>
          <a:p>
            <a:pPr>
              <a:lnSpc>
                <a:spcPct val="72000"/>
              </a:lnSpc>
              <a:defRPr sz="2500"/>
            </a:pPr>
            <a:r>
              <a:t>FVPs are not healthcare providers.</a:t>
            </a:r>
          </a:p>
          <a:p>
            <a:pPr>
              <a:lnSpc>
                <a:spcPct val="72000"/>
              </a:lnSpc>
              <a:defRPr sz="2500"/>
            </a:pPr>
          </a:p>
          <a:p>
            <a:pPr>
              <a:lnSpc>
                <a:spcPct val="72000"/>
              </a:lnSpc>
              <a:defRPr sz="2500"/>
            </a:pPr>
            <a:r>
              <a:t>Staff are not authorized to provide medical advice. Nor may they dispense or administer medication. </a:t>
            </a:r>
          </a:p>
          <a:p>
            <a:pPr>
              <a:lnSpc>
                <a:spcPct val="72000"/>
              </a:lnSpc>
              <a:defRPr sz="2500"/>
            </a:pPr>
          </a:p>
          <a:p>
            <a:pPr>
              <a:lnSpc>
                <a:spcPct val="72000"/>
              </a:lnSpc>
              <a:defRPr sz="2500"/>
            </a:pPr>
            <a:r>
              <a:t>Rather, shelters are required to maintain a list of medical providers in their service areas and to develop a policy related to medical transportation (ex. Will residents will be transported to health care facilities via ambulance or another method?)</a:t>
            </a:r>
          </a:p>
          <a:p>
            <a:pPr>
              <a:lnSpc>
                <a:spcPct val="72000"/>
              </a:lnSpc>
              <a:defRPr sz="2500"/>
            </a:pPr>
          </a:p>
          <a:p>
            <a:pPr>
              <a:lnSpc>
                <a:spcPct val="72000"/>
              </a:lnSpc>
              <a:defRPr sz="2500"/>
            </a:pPr>
            <a:r>
              <a:t>[Source: HHSC Rule §379.706] </a:t>
            </a:r>
          </a:p>
        </p:txBody>
      </p:sp>
    </p:spTree>
  </p:cSld>
  <p:clrMapOvr>
    <a:masterClrMapping/>
  </p:clrMapOvr>
  <p:transition xmlns:p14="http://schemas.microsoft.com/office/powerpoint/2010/main" spd="med" advClick="1" p14:dur="1000"/>
</p:sld>
</file>

<file path=ppt/slides/slide18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6" name="Shape 586"/>
          <p:cNvSpPr/>
          <p:nvPr>
            <p:ph type="title"/>
          </p:nvPr>
        </p:nvSpPr>
        <p:spPr>
          <a:xfrm>
            <a:off x="838200" y="365125"/>
            <a:ext cx="10515600" cy="1325563"/>
          </a:xfrm>
          <a:prstGeom prst="rect">
            <a:avLst/>
          </a:prstGeom>
          <a:solidFill>
            <a:srgbClr val="F8CBAD"/>
          </a:solidFill>
        </p:spPr>
        <p:txBody>
          <a:bodyPr/>
          <a:lstStyle>
            <a:lvl1pPr defTabSz="905255">
              <a:defRPr sz="4356"/>
            </a:lvl1pPr>
          </a:lstStyle>
          <a:p>
            <a:pPr/>
            <a:r>
              <a:t>                Legal Services (Rule §379.717): </a:t>
            </a:r>
          </a:p>
        </p:txBody>
      </p:sp>
      <p:sp>
        <p:nvSpPr>
          <p:cNvPr id="587" name="Shape 587"/>
          <p:cNvSpPr/>
          <p:nvPr>
            <p:ph type="body" idx="1"/>
          </p:nvPr>
        </p:nvSpPr>
        <p:spPr>
          <a:xfrm>
            <a:off x="838200" y="1825624"/>
            <a:ext cx="10515600" cy="4658304"/>
          </a:xfrm>
          <a:prstGeom prst="rect">
            <a:avLst/>
          </a:prstGeom>
          <a:solidFill>
            <a:srgbClr val="FBE5D6"/>
          </a:solidFill>
        </p:spPr>
        <p:txBody>
          <a:bodyPr/>
          <a:lstStyle/>
          <a:p>
            <a:pPr marL="219455" indent="-219455" defTabSz="877823">
              <a:lnSpc>
                <a:spcPct val="81000"/>
              </a:lnSpc>
              <a:spcBef>
                <a:spcPts val="900"/>
              </a:spcBef>
              <a:defRPr sz="2688"/>
            </a:pPr>
          </a:p>
          <a:p>
            <a:pPr marL="219455" indent="-219455" defTabSz="877823">
              <a:lnSpc>
                <a:spcPct val="81000"/>
              </a:lnSpc>
              <a:spcBef>
                <a:spcPts val="900"/>
              </a:spcBef>
              <a:defRPr sz="2688"/>
            </a:pPr>
            <a:r>
              <a:t>FVPs are required to maintain a list of criminal justice agencies and local legal aid programs.</a:t>
            </a:r>
          </a:p>
          <a:p>
            <a:pPr marL="219455" indent="-219455" defTabSz="877823">
              <a:lnSpc>
                <a:spcPct val="81000"/>
              </a:lnSpc>
              <a:spcBef>
                <a:spcPts val="900"/>
              </a:spcBef>
              <a:defRPr sz="2688"/>
            </a:pPr>
          </a:p>
          <a:p>
            <a:pPr marL="219455" indent="-219455" defTabSz="877823">
              <a:lnSpc>
                <a:spcPct val="81000"/>
              </a:lnSpc>
              <a:spcBef>
                <a:spcPts val="900"/>
              </a:spcBef>
              <a:defRPr sz="2688"/>
            </a:pPr>
            <a:r>
              <a:t> They must also support and accompany clients “in pursuit of their legal options,” “ensure legal advocacy services are available and specific to the needs of victims of family violence,” and “encourage the justice system to respond consistently to the needs of victims of family violence and to hold batterers accountable.” </a:t>
            </a:r>
          </a:p>
          <a:p>
            <a:pPr marL="219455" indent="-219455" defTabSz="877823">
              <a:lnSpc>
                <a:spcPct val="81000"/>
              </a:lnSpc>
              <a:spcBef>
                <a:spcPts val="900"/>
              </a:spcBef>
              <a:defRPr sz="2688"/>
            </a:pPr>
          </a:p>
          <a:p>
            <a:pPr marL="219455" indent="-219455" defTabSz="877823">
              <a:lnSpc>
                <a:spcPct val="81000"/>
              </a:lnSpc>
              <a:spcBef>
                <a:spcPts val="900"/>
              </a:spcBef>
              <a:defRPr sz="2688"/>
            </a:pPr>
            <a:r>
              <a:t>[Source: HHSC Rule §379.717]</a:t>
            </a:r>
          </a:p>
        </p:txBody>
      </p:sp>
    </p:spTree>
  </p:cSld>
  <p:clrMapOvr>
    <a:masterClrMapping/>
  </p:clrMapOvr>
  <p:transition xmlns:p14="http://schemas.microsoft.com/office/powerpoint/2010/main" spd="med" advClick="1" p14:dur="1000"/>
</p:sld>
</file>

<file path=ppt/slides/slide18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9" name="Shape 589"/>
          <p:cNvSpPr/>
          <p:nvPr>
            <p:ph type="body" idx="1"/>
          </p:nvPr>
        </p:nvSpPr>
        <p:spPr>
          <a:xfrm>
            <a:off x="838198" y="685800"/>
            <a:ext cx="10981767" cy="5491163"/>
          </a:xfrm>
          <a:prstGeom prst="rect">
            <a:avLst/>
          </a:prstGeom>
          <a:solidFill>
            <a:srgbClr val="FBE5D6"/>
          </a:solidFill>
        </p:spPr>
        <p:txBody>
          <a:bodyPr/>
          <a:lstStyle/>
          <a:p>
            <a:pPr marL="226313" indent="-226313" defTabSz="905255">
              <a:lnSpc>
                <a:spcPct val="72000"/>
              </a:lnSpc>
              <a:spcBef>
                <a:spcPts val="900"/>
              </a:spcBef>
              <a:defRPr sz="2277" u="sng"/>
            </a:pPr>
            <a:r>
              <a:t>“Legal advocates </a:t>
            </a:r>
            <a:r>
              <a:rPr u="none"/>
              <a:t>help survivors access legal systems by accompanying them to (file) a complaint,…attend a court proceeding, or (communicate) with legal system personnel.” </a:t>
            </a:r>
          </a:p>
          <a:p>
            <a:pPr marL="226313" indent="-226313" defTabSz="905255">
              <a:lnSpc>
                <a:spcPct val="72000"/>
              </a:lnSpc>
              <a:spcBef>
                <a:spcPts val="900"/>
              </a:spcBef>
              <a:defRPr sz="2277" u="sng"/>
            </a:pPr>
          </a:p>
          <a:p>
            <a:pPr marL="226313" indent="-226313" defTabSz="905255">
              <a:lnSpc>
                <a:spcPct val="72000"/>
              </a:lnSpc>
              <a:spcBef>
                <a:spcPts val="900"/>
              </a:spcBef>
              <a:defRPr sz="2277" u="sng"/>
            </a:pPr>
            <a:r>
              <a:t>“Legal advocates DO NOT give legal advice </a:t>
            </a:r>
            <a:r>
              <a:rPr u="none"/>
              <a:t>(unless they are attorneys) but rather provide the survivor with </a:t>
            </a:r>
            <a:r>
              <a:t>general information</a:t>
            </a:r>
            <a:r>
              <a:rPr u="none"/>
              <a:t>.” </a:t>
            </a:r>
          </a:p>
          <a:p>
            <a:pPr marL="226313" indent="-226313" defTabSz="905255">
              <a:lnSpc>
                <a:spcPct val="72000"/>
              </a:lnSpc>
              <a:spcBef>
                <a:spcPts val="900"/>
              </a:spcBef>
              <a:defRPr sz="2277"/>
            </a:pPr>
          </a:p>
          <a:p>
            <a:pPr marL="226313" indent="-226313" defTabSz="905255">
              <a:lnSpc>
                <a:spcPct val="72000"/>
              </a:lnSpc>
              <a:spcBef>
                <a:spcPts val="900"/>
              </a:spcBef>
              <a:defRPr sz="2277"/>
            </a:pPr>
            <a:r>
              <a:t>It is essential for FVPs to familiarize themselves with state laws on the </a:t>
            </a:r>
            <a:r>
              <a:rPr u="sng"/>
              <a:t>unauthorized practice of law (UPL)</a:t>
            </a:r>
            <a:r>
              <a:t>. </a:t>
            </a:r>
          </a:p>
          <a:p>
            <a:pPr marL="226313" indent="-226313" defTabSz="905255">
              <a:lnSpc>
                <a:spcPct val="72000"/>
              </a:lnSpc>
              <a:spcBef>
                <a:spcPts val="900"/>
              </a:spcBef>
              <a:defRPr sz="2277"/>
            </a:pPr>
          </a:p>
          <a:p>
            <a:pPr marL="226313" indent="-226313" defTabSz="905255">
              <a:lnSpc>
                <a:spcPct val="72000"/>
              </a:lnSpc>
              <a:spcBef>
                <a:spcPts val="900"/>
              </a:spcBef>
              <a:defRPr sz="2277"/>
            </a:pPr>
            <a:r>
              <a:t>In Texas, see:  Texas Penal Code § 38.123. </a:t>
            </a:r>
          </a:p>
          <a:p>
            <a:pPr marL="226313" indent="-226313" defTabSz="905255">
              <a:lnSpc>
                <a:spcPct val="72000"/>
              </a:lnSpc>
              <a:spcBef>
                <a:spcPts val="900"/>
              </a:spcBef>
              <a:defRPr sz="2277"/>
            </a:pPr>
            <a:r>
              <a:t>Specific questions regarding UPL may be directed to either the Texas Council on Family Violence’s Legal Advocates’ Network or the Battered Women’s Justice Project (for advocates in other states). </a:t>
            </a:r>
          </a:p>
          <a:p>
            <a:pPr marL="226313" indent="-226313" defTabSz="905255">
              <a:lnSpc>
                <a:spcPct val="72000"/>
              </a:lnSpc>
              <a:spcBef>
                <a:spcPts val="900"/>
              </a:spcBef>
              <a:defRPr sz="2277"/>
            </a:pPr>
          </a:p>
          <a:p>
            <a:pPr marL="226313" indent="-226313" defTabSz="905255">
              <a:lnSpc>
                <a:spcPct val="72000"/>
              </a:lnSpc>
              <a:spcBef>
                <a:spcPts val="900"/>
              </a:spcBef>
              <a:defRPr sz="2277"/>
            </a:pPr>
            <a:r>
              <a:t>[Source: Texas Council on Family Violence. (2010). </a:t>
            </a:r>
            <a:r>
              <a:rPr i="1"/>
              <a:t>2010 Texas Advocates’ Guide</a:t>
            </a:r>
            <a:r>
              <a:t>.]</a:t>
            </a:r>
          </a:p>
        </p:txBody>
      </p:sp>
    </p:spTree>
  </p:cSld>
  <p:clrMapOvr>
    <a:masterClrMapping/>
  </p:clrMapOvr>
  <p:transition xmlns:p14="http://schemas.microsoft.com/office/powerpoint/2010/main" spd="med" advClick="1" p14:dur="1000"/>
</p:sld>
</file>

<file path=ppt/slides/slide18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1" name="Shape 591"/>
          <p:cNvSpPr/>
          <p:nvPr>
            <p:ph type="title"/>
          </p:nvPr>
        </p:nvSpPr>
        <p:spPr>
          <a:xfrm>
            <a:off x="838200" y="365125"/>
            <a:ext cx="10515600" cy="1325563"/>
          </a:xfrm>
          <a:prstGeom prst="rect">
            <a:avLst/>
          </a:prstGeom>
          <a:solidFill>
            <a:srgbClr val="F8CBAD"/>
          </a:solidFill>
        </p:spPr>
        <p:txBody>
          <a:bodyPr/>
          <a:lstStyle/>
          <a:p>
            <a:pPr/>
            <a:r>
              <a:t>        Unauthorized Practice of Law (UPL):</a:t>
            </a:r>
          </a:p>
        </p:txBody>
      </p:sp>
      <p:sp>
        <p:nvSpPr>
          <p:cNvPr id="592" name="Shape 592"/>
          <p:cNvSpPr/>
          <p:nvPr>
            <p:ph type="body" idx="1"/>
          </p:nvPr>
        </p:nvSpPr>
        <p:spPr>
          <a:xfrm>
            <a:off x="838200" y="1825624"/>
            <a:ext cx="10515600" cy="4872060"/>
          </a:xfrm>
          <a:prstGeom prst="rect">
            <a:avLst/>
          </a:prstGeom>
          <a:solidFill>
            <a:srgbClr val="FBE5D6"/>
          </a:solidFill>
        </p:spPr>
        <p:txBody>
          <a:bodyPr/>
          <a:lstStyle/>
          <a:p>
            <a:pPr marL="226313" indent="-226313" defTabSz="905255">
              <a:lnSpc>
                <a:spcPct val="72000"/>
              </a:lnSpc>
              <a:spcBef>
                <a:spcPts val="900"/>
              </a:spcBef>
              <a:defRPr sz="2277"/>
            </a:pPr>
            <a:r>
              <a:t>“UPL is a great concern for legal advocates working with victims of domestic violence. Oftentimes, clients do not understand that the advocate is not an attorney. Even when they are informed orally, they might still refer to the advocate as ‘my attorney’ or the ‘attorney at the shelter.’ When this happens, advocates run the risk of being accused of unauthorized practice of law by attorneys, judges, the clients themselves or other people in the community. This is a serious allegation and can lead to an investigation of the individual by the Supreme Court o Texas’ Unauthorized Practice of Law committee. Therefore, in addition to other precautions that programs and legal advocates to take to avoid this issue, the </a:t>
            </a:r>
            <a:r>
              <a:rPr u="sng"/>
              <a:t>Legal Advocates’ Network encourages all programs to include a disclosure statement in their client files which informs clients the advocate is not an attorney. With the form included in each client’s fie, along with the client’s signature stating they understand the statement and have received a copy, an advocate will have an additional layer of protection against a UPL complaint, should it ever occur</a:t>
            </a:r>
            <a:r>
              <a:t>” (p. 3).</a:t>
            </a:r>
          </a:p>
          <a:p>
            <a:pPr marL="226313" indent="-226313" defTabSz="905255">
              <a:lnSpc>
                <a:spcPct val="72000"/>
              </a:lnSpc>
              <a:spcBef>
                <a:spcPts val="900"/>
              </a:spcBef>
              <a:defRPr sz="2277"/>
            </a:pPr>
          </a:p>
          <a:p>
            <a:pPr marL="226313" indent="-226313" defTabSz="905255">
              <a:lnSpc>
                <a:spcPct val="72000"/>
              </a:lnSpc>
              <a:spcBef>
                <a:spcPts val="900"/>
              </a:spcBef>
              <a:defRPr sz="2277"/>
            </a:pPr>
            <a:r>
              <a:t>[Source: Texas Council on Family Violence. (2010). </a:t>
            </a:r>
            <a:r>
              <a:rPr i="1"/>
              <a:t>2010 Texas Advocates’ Guide</a:t>
            </a:r>
            <a:r>
              <a:t>.]</a:t>
            </a:r>
          </a:p>
        </p:txBody>
      </p:sp>
    </p:spTree>
  </p:cSld>
  <p:clrMapOvr>
    <a:masterClrMapping/>
  </p:clrMapOvr>
  <p:transition xmlns:p14="http://schemas.microsoft.com/office/powerpoint/2010/main" spd="med" advClick="1" p14:dur="1000"/>
</p:sld>
</file>

<file path=ppt/slides/slide19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4" name="Shape 594"/>
          <p:cNvSpPr/>
          <p:nvPr>
            <p:ph type="title"/>
          </p:nvPr>
        </p:nvSpPr>
        <p:spPr>
          <a:xfrm>
            <a:off x="838200" y="365125"/>
            <a:ext cx="10515600" cy="2473078"/>
          </a:xfrm>
          <a:prstGeom prst="rect">
            <a:avLst/>
          </a:prstGeom>
          <a:solidFill>
            <a:srgbClr val="F8CBAD"/>
          </a:solidFill>
        </p:spPr>
        <p:txBody>
          <a:bodyPr/>
          <a:lstStyle/>
          <a:p>
            <a:pPr defTabSz="850391">
              <a:defRPr sz="4092"/>
            </a:pPr>
            <a:r>
              <a:t>       Intervention Services--Counseling, Case </a:t>
            </a:r>
            <a:br/>
            <a:r>
              <a:t>      Management, Support Groups, and Legal </a:t>
            </a:r>
            <a:br/>
            <a:r>
              <a:t>                                  Advocacy: </a:t>
            </a:r>
          </a:p>
        </p:txBody>
      </p:sp>
    </p:spTree>
  </p:cSld>
  <p:clrMapOvr>
    <a:masterClrMapping/>
  </p:clrMapOvr>
  <p:transition xmlns:p14="http://schemas.microsoft.com/office/powerpoint/2010/main" spd="med" advClick="1" p14:dur="1000"/>
</p:sld>
</file>

<file path=ppt/slides/slide19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6" name="Shape 596"/>
          <p:cNvSpPr/>
          <p:nvPr>
            <p:ph type="title"/>
          </p:nvPr>
        </p:nvSpPr>
        <p:spPr>
          <a:xfrm>
            <a:off x="838200" y="365125"/>
            <a:ext cx="10515600" cy="1325563"/>
          </a:xfrm>
          <a:prstGeom prst="rect">
            <a:avLst/>
          </a:prstGeom>
          <a:solidFill>
            <a:srgbClr val="F8CBAD"/>
          </a:solidFill>
        </p:spPr>
        <p:txBody>
          <a:bodyPr/>
          <a:lstStyle>
            <a:lvl1pPr defTabSz="868680">
              <a:defRPr sz="4180"/>
            </a:lvl1pPr>
          </a:lstStyle>
          <a:p>
            <a:pPr/>
            <a:r>
              <a:t>  Individual Service Plan (ISP) (Rule §379.710):</a:t>
            </a:r>
          </a:p>
        </p:txBody>
      </p:sp>
      <p:sp>
        <p:nvSpPr>
          <p:cNvPr id="597" name="Shape 597"/>
          <p:cNvSpPr/>
          <p:nvPr>
            <p:ph type="body" idx="1"/>
          </p:nvPr>
        </p:nvSpPr>
        <p:spPr>
          <a:xfrm>
            <a:off x="838200" y="1825625"/>
            <a:ext cx="10515600" cy="4351338"/>
          </a:xfrm>
          <a:prstGeom prst="rect">
            <a:avLst/>
          </a:prstGeom>
          <a:solidFill>
            <a:srgbClr val="FBE5D6"/>
          </a:solidFill>
        </p:spPr>
        <p:txBody>
          <a:bodyPr/>
          <a:lstStyle/>
          <a:p>
            <a:pPr>
              <a:lnSpc>
                <a:spcPct val="81000"/>
              </a:lnSpc>
            </a:pPr>
          </a:p>
          <a:p>
            <a:pPr>
              <a:lnSpc>
                <a:spcPct val="81000"/>
              </a:lnSpc>
            </a:pPr>
            <a:r>
              <a:t>Shelter staff must complete an Individual Service Plan (ISP) with each resident to better identify his/her needs. </a:t>
            </a:r>
          </a:p>
          <a:p>
            <a:pPr>
              <a:lnSpc>
                <a:spcPct val="81000"/>
              </a:lnSpc>
            </a:pPr>
          </a:p>
          <a:p>
            <a:pPr marL="0" indent="0">
              <a:lnSpc>
                <a:spcPct val="81000"/>
              </a:lnSpc>
              <a:buSzTx/>
              <a:buNone/>
            </a:pPr>
          </a:p>
          <a:p>
            <a:pPr>
              <a:lnSpc>
                <a:spcPct val="81000"/>
              </a:lnSpc>
            </a:pPr>
          </a:p>
          <a:p>
            <a:pPr>
              <a:lnSpc>
                <a:spcPct val="81000"/>
              </a:lnSpc>
            </a:pPr>
          </a:p>
          <a:p>
            <a:pPr>
              <a:lnSpc>
                <a:spcPct val="81000"/>
              </a:lnSpc>
            </a:pPr>
          </a:p>
          <a:p>
            <a:pPr>
              <a:lnSpc>
                <a:spcPct val="81000"/>
              </a:lnSpc>
            </a:pPr>
            <a:r>
              <a:t>[Rule §379.710]</a:t>
            </a:r>
          </a:p>
        </p:txBody>
      </p:sp>
    </p:spTree>
  </p:cSld>
  <p:clrMapOvr>
    <a:masterClrMapping/>
  </p:clrMapOvr>
  <p:transition xmlns:p14="http://schemas.microsoft.com/office/powerpoint/2010/main" spd="med" advClick="1" p14:dur="1000"/>
</p:sld>
</file>

<file path=ppt/slides/slide19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9" name="Shape 599"/>
          <p:cNvSpPr/>
          <p:nvPr>
            <p:ph type="body" idx="1"/>
          </p:nvPr>
        </p:nvSpPr>
        <p:spPr>
          <a:xfrm>
            <a:off x="838200" y="1825623"/>
            <a:ext cx="10515600" cy="4860185"/>
          </a:xfrm>
          <a:prstGeom prst="rect">
            <a:avLst/>
          </a:prstGeom>
          <a:solidFill>
            <a:srgbClr val="FBE5D6"/>
          </a:solidFill>
        </p:spPr>
        <p:txBody>
          <a:bodyPr/>
          <a:lstStyle/>
          <a:p>
            <a:pPr>
              <a:lnSpc>
                <a:spcPct val="72000"/>
              </a:lnSpc>
              <a:defRPr sz="1700"/>
            </a:pPr>
            <a:r>
              <a:t>“Within 72 hours of the intake, the case manager should develop a plan of action with the participant… Every plan is individual and should be based on the individual’s personal goals and preferences.  No plan can be completed without the participant’s presence and active participation.  When the plan is completed, the participant should sign it and receive a copy.  Case managers should also communicate with other staff members so everyone is working together, rather than pulling in different directions, for the resident.  The plan should then be assessed on an ongoing basis.  The following are some suggestions about preparing and carrying out the case management planning process: Develop goals with the participant.  Include only realistic goals that can be accomplished within the confines of the program to avoid overwhelming the participant. Start with short-term goals, beginning with hourly, daily, weekly, etc.  If the person is in crisis, it may be difficult to organize and plan an entire day.  Short-term goals will help participants accomplish tasks so they can feel productive and goal oriented.  It also builds confidence in the process and encourages a sense of accomplishment. As participants are able to handle more, the planning should involve larger/longer term goals, such as getting a job or finding an apartment.  This process builds on successes, gradually overcomes barriers, and allows for work on weaknesses along the way. Prioritize goals with the participant based on urgency and the participant’s ability to focus on each task.  Because everyone has a different experience with structure, there may be a viable reason for a participant not being able to complete a task.  Establish immediate/current needs and assist participants achieve them… Case managers should have knowledge of the resources available and maintain current information.  It is important for programs to partner with community agencies…Staff’s job is not to “fix” or take over residents’ lives” (ACADV, 2000, pp. 71-72).</a:t>
            </a:r>
            <a:endParaRPr sz="4000"/>
          </a:p>
          <a:p>
            <a:pPr>
              <a:lnSpc>
                <a:spcPct val="72000"/>
              </a:lnSpc>
              <a:defRPr sz="900"/>
            </a:pPr>
          </a:p>
          <a:p>
            <a:pPr>
              <a:lnSpc>
                <a:spcPct val="72000"/>
              </a:lnSpc>
              <a:defRPr sz="1100"/>
            </a:pPr>
            <a:r>
              <a:t>[Source: Arizona Coalition Against Domestic Violence. (2000). </a:t>
            </a:r>
            <a:r>
              <a:rPr i="1"/>
              <a:t>Best practices manual for domestic violence programs.</a:t>
            </a:r>
            <a:r>
              <a:t> Retrieved from: </a:t>
            </a:r>
            <a:r>
              <a:rPr u="sng">
                <a:solidFill>
                  <a:srgbClr val="0563C1"/>
                </a:solidFill>
                <a:uFill>
                  <a:solidFill>
                    <a:srgbClr val="0563C1"/>
                  </a:solidFill>
                </a:uFill>
                <a:hlinkClick r:id="rId2" invalidUrl="" action="" tgtFrame="" tooltip="" history="1" highlightClick="0" endSnd="0"/>
              </a:rPr>
              <a:t> http://vawnet.org/domestic violence/</a:t>
            </a:r>
            <a:r>
              <a:rPr u="sng">
                <a:solidFill>
                  <a:srgbClr val="0563C1"/>
                </a:solidFill>
                <a:uFill>
                  <a:solidFill>
                    <a:srgbClr val="0563C1"/>
                  </a:solidFill>
                </a:uFill>
                <a:hlinkClick r:id="rId2" invalidUrl="" action="" tgtFrame="" tooltip="" history="1" highlightClick="0" endSnd="0"/>
              </a:rPr>
              <a:t>summary.php?doc_id</a:t>
            </a:r>
            <a:r>
              <a:rPr u="sng">
                <a:solidFill>
                  <a:srgbClr val="0563C1"/>
                </a:solidFill>
                <a:uFill>
                  <a:solidFill>
                    <a:srgbClr val="0563C1"/>
                  </a:solidFill>
                </a:uFill>
                <a:hlinkClick r:id="rId2" invalidUrl="" action="" tgtFrame="" tooltip="" history="1" highlightClick="0" endSnd="0"/>
              </a:rPr>
              <a:t>=897&amp;find_type=</a:t>
            </a:r>
            <a:r>
              <a:rPr u="sng">
                <a:solidFill>
                  <a:srgbClr val="0563C1"/>
                </a:solidFill>
                <a:uFill>
                  <a:solidFill>
                    <a:srgbClr val="0563C1"/>
                  </a:solidFill>
                </a:uFill>
                <a:hlinkClick r:id="rId2" invalidUrl="" action="" tgtFrame="" tooltip="" history="1" highlightClick="0" endSnd="0"/>
              </a:rPr>
              <a:t>web_desc_GC</a:t>
            </a:r>
          </a:p>
        </p:txBody>
      </p:sp>
      <p:sp>
        <p:nvSpPr>
          <p:cNvPr id="600" name="Shape 600"/>
          <p:cNvSpPr/>
          <p:nvPr>
            <p:ph type="title"/>
          </p:nvPr>
        </p:nvSpPr>
        <p:spPr>
          <a:xfrm>
            <a:off x="838200" y="365125"/>
            <a:ext cx="10515600" cy="1325563"/>
          </a:xfrm>
          <a:prstGeom prst="rect">
            <a:avLst/>
          </a:prstGeom>
          <a:solidFill>
            <a:srgbClr val="F8CBAD"/>
          </a:solidFill>
        </p:spPr>
        <p:txBody>
          <a:bodyPr/>
          <a:lstStyle/>
          <a:p>
            <a:pPr/>
            <a:r>
              <a:t>                       Case Management:</a:t>
            </a:r>
          </a:p>
        </p:txBody>
      </p:sp>
    </p:spTree>
  </p:cSld>
  <p:clrMapOvr>
    <a:masterClrMapping/>
  </p:clrMapOvr>
  <p:transition xmlns:p14="http://schemas.microsoft.com/office/powerpoint/2010/main" spd="med" advClick="1" p14:dur="1000"/>
</p:sld>
</file>

<file path=ppt/slides/slide19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2" name="Shape 602"/>
          <p:cNvSpPr/>
          <p:nvPr>
            <p:ph type="title"/>
          </p:nvPr>
        </p:nvSpPr>
        <p:spPr>
          <a:xfrm>
            <a:off x="838200" y="365125"/>
            <a:ext cx="10515600" cy="1325563"/>
          </a:xfrm>
          <a:prstGeom prst="rect">
            <a:avLst/>
          </a:prstGeom>
          <a:solidFill>
            <a:srgbClr val="F8CBAD"/>
          </a:solidFill>
        </p:spPr>
        <p:txBody>
          <a:bodyPr/>
          <a:lstStyle>
            <a:lvl1pPr defTabSz="868680">
              <a:defRPr sz="4180"/>
            </a:lvl1pPr>
          </a:lstStyle>
          <a:p>
            <a:pPr/>
            <a:r>
              <a:t> Job Readiness Programming (Rule §379.719):</a:t>
            </a:r>
          </a:p>
        </p:txBody>
      </p:sp>
      <p:sp>
        <p:nvSpPr>
          <p:cNvPr id="603" name="Shape 603"/>
          <p:cNvSpPr/>
          <p:nvPr>
            <p:ph type="body" idx="1"/>
          </p:nvPr>
        </p:nvSpPr>
        <p:spPr>
          <a:xfrm>
            <a:off x="838200" y="1825625"/>
            <a:ext cx="10515600" cy="4598926"/>
          </a:xfrm>
          <a:prstGeom prst="rect">
            <a:avLst/>
          </a:prstGeom>
          <a:solidFill>
            <a:srgbClr val="FBE5D6"/>
          </a:solidFill>
        </p:spPr>
        <p:txBody>
          <a:bodyPr/>
          <a:lstStyle/>
          <a:p>
            <a:pPr/>
            <a:r>
              <a:t>FVPs are required to provide clients with the following (either directly or by referral): </a:t>
            </a:r>
          </a:p>
          <a:p>
            <a:pPr/>
          </a:p>
          <a:p>
            <a:pPr/>
            <a:r>
              <a:t>1.) professional/interviewing attire (with the exception of corporate uniforms); and</a:t>
            </a:r>
          </a:p>
          <a:p>
            <a:pPr/>
          </a:p>
          <a:p>
            <a:pPr/>
            <a:r>
              <a:t>2.) assistance with resume-writing and job searches. </a:t>
            </a:r>
          </a:p>
          <a:p>
            <a:pPr/>
          </a:p>
          <a:p>
            <a:pPr/>
            <a:r>
              <a:t>[Source: HHSC Rule §379.719]</a:t>
            </a:r>
          </a:p>
        </p:txBody>
      </p:sp>
    </p:spTree>
  </p:cSld>
  <p:clrMapOvr>
    <a:masterClrMapping/>
  </p:clrMapOvr>
  <p:transition xmlns:p14="http://schemas.microsoft.com/office/powerpoint/2010/main" spd="med" advClick="1" p14:dur="1000"/>
</p:sld>
</file>

<file path=ppt/slides/slide19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5" name="Shape 605"/>
          <p:cNvSpPr/>
          <p:nvPr>
            <p:ph type="body" idx="1"/>
          </p:nvPr>
        </p:nvSpPr>
        <p:spPr>
          <a:xfrm>
            <a:off x="838200" y="1080655"/>
            <a:ext cx="10515600" cy="5096308"/>
          </a:xfrm>
          <a:prstGeom prst="rect">
            <a:avLst/>
          </a:prstGeom>
          <a:solidFill>
            <a:srgbClr val="FBE5D6"/>
          </a:solidFill>
        </p:spPr>
        <p:txBody>
          <a:bodyPr/>
          <a:lstStyle/>
          <a:p>
            <a:pPr/>
          </a:p>
          <a:p>
            <a:pPr/>
            <a:r>
              <a:t>Some FVPs offer financial literacy classes and provide housing and employment advocacy.</a:t>
            </a:r>
          </a:p>
        </p:txBody>
      </p:sp>
    </p:spTree>
  </p:cSld>
  <p:clrMapOvr>
    <a:masterClrMapping/>
  </p:clrMapOvr>
  <p:transition xmlns:p14="http://schemas.microsoft.com/office/powerpoint/2010/main" spd="med" advClick="1" p14:dur="1000"/>
</p:sld>
</file>

<file path=ppt/slides/slide19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7" name="Shape 607"/>
          <p:cNvSpPr/>
          <p:nvPr>
            <p:ph type="title"/>
          </p:nvPr>
        </p:nvSpPr>
        <p:spPr>
          <a:xfrm>
            <a:off x="484093" y="500062"/>
            <a:ext cx="11483789" cy="1325564"/>
          </a:xfrm>
          <a:prstGeom prst="rect">
            <a:avLst/>
          </a:prstGeom>
          <a:solidFill>
            <a:srgbClr val="F8CBAD"/>
          </a:solidFill>
        </p:spPr>
        <p:txBody>
          <a:bodyPr/>
          <a:lstStyle/>
          <a:p>
            <a:pPr defTabSz="658368">
              <a:defRPr sz="2808"/>
            </a:pPr>
            <a:r>
              <a:t>                    </a:t>
            </a:r>
            <a:br/>
            <a:r>
              <a:t>                         Survivor-Defined Advocacy:</a:t>
            </a:r>
            <a:br/>
          </a:p>
        </p:txBody>
      </p:sp>
      <p:sp>
        <p:nvSpPr>
          <p:cNvPr id="608" name="Shape 608"/>
          <p:cNvSpPr/>
          <p:nvPr>
            <p:ph type="body" idx="1"/>
          </p:nvPr>
        </p:nvSpPr>
        <p:spPr>
          <a:xfrm>
            <a:off x="484094" y="2042555"/>
            <a:ext cx="11483789" cy="4627186"/>
          </a:xfrm>
          <a:prstGeom prst="rect">
            <a:avLst/>
          </a:prstGeom>
          <a:solidFill>
            <a:srgbClr val="FBE5D6"/>
          </a:solidFill>
        </p:spPr>
        <p:txBody>
          <a:bodyPr/>
          <a:lstStyle/>
          <a:p>
            <a:pPr marL="0" indent="0">
              <a:buSzTx/>
              <a:buNone/>
            </a:pPr>
          </a:p>
          <a:p>
            <a:pPr/>
            <a:r>
              <a:t>Survivor-defined advocacy is an approach that…</a:t>
            </a:r>
          </a:p>
          <a:p>
            <a:pPr/>
            <a:r>
              <a:t>addresses </a:t>
            </a:r>
            <a:r>
              <a:rPr i="1"/>
              <a:t>individual</a:t>
            </a:r>
            <a:r>
              <a:t> survivors’ experiences.</a:t>
            </a:r>
          </a:p>
          <a:p>
            <a:pPr/>
            <a:r>
              <a:t>Respects survivors as the experts on their lives. </a:t>
            </a:r>
          </a:p>
          <a:p>
            <a:pPr/>
            <a:r>
              <a:t>Is predicated on an understanding of the survivor’s right to self- determination.</a:t>
            </a:r>
          </a:p>
          <a:p>
            <a:pPr/>
            <a:r>
              <a:t>It is</a:t>
            </a:r>
            <a:r>
              <a:rPr u="sng"/>
              <a:t> empowerment-based</a:t>
            </a:r>
            <a:r>
              <a:t> and focuses on the survivor’s own inner strengths.</a:t>
            </a:r>
          </a:p>
        </p:txBody>
      </p:sp>
    </p:spTree>
  </p:cSld>
  <p:clrMapOvr>
    <a:masterClrMapping/>
  </p:clrMapOvr>
  <p:transition xmlns:p14="http://schemas.microsoft.com/office/powerpoint/2010/main" spd="med" advClick="1" p14:dur="1000"/>
</p:sld>
</file>

<file path=ppt/slides/slide19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10" name="Shape 610"/>
          <p:cNvSpPr/>
          <p:nvPr>
            <p:ph type="body" idx="1"/>
          </p:nvPr>
        </p:nvSpPr>
        <p:spPr>
          <a:xfrm>
            <a:off x="838200" y="605641"/>
            <a:ext cx="10515600" cy="5571323"/>
          </a:xfrm>
          <a:prstGeom prst="rect">
            <a:avLst/>
          </a:prstGeom>
          <a:solidFill>
            <a:srgbClr val="FBE5D6"/>
          </a:solidFill>
        </p:spPr>
        <p:txBody>
          <a:bodyPr/>
          <a:lstStyle/>
          <a:p>
            <a:pPr/>
          </a:p>
          <a:p>
            <a:pPr/>
            <a:r>
              <a:t>The advocate believes the survivor and validates her experiences, providing non-judgmental support.</a:t>
            </a:r>
          </a:p>
          <a:p>
            <a:pPr/>
          </a:p>
          <a:p>
            <a:pPr/>
            <a:r>
              <a:t>The advocate </a:t>
            </a:r>
            <a:r>
              <a:rPr u="sng"/>
              <a:t>does not give advice</a:t>
            </a:r>
            <a:r>
              <a:t>.</a:t>
            </a:r>
          </a:p>
          <a:p>
            <a:pPr/>
          </a:p>
          <a:p>
            <a:pPr/>
            <a:r>
              <a:t>The advocate provides information and referrals--helping the survivor to explore options.</a:t>
            </a:r>
          </a:p>
        </p:txBody>
      </p:sp>
    </p:spTree>
  </p:cSld>
  <p:clrMapOvr>
    <a:masterClrMapping/>
  </p:clrMapOvr>
  <p:transition xmlns:p14="http://schemas.microsoft.com/office/powerpoint/2010/main" spd="med" advClick="1" p14:dur="1000"/>
</p:sld>
</file>

<file path=ppt/slides/slide19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12" name="Shape 612"/>
          <p:cNvSpPr/>
          <p:nvPr>
            <p:ph type="title"/>
          </p:nvPr>
        </p:nvSpPr>
        <p:spPr>
          <a:xfrm>
            <a:off x="838200" y="365125"/>
            <a:ext cx="10515600" cy="1325563"/>
          </a:xfrm>
          <a:prstGeom prst="rect">
            <a:avLst/>
          </a:prstGeom>
          <a:solidFill>
            <a:srgbClr val="F8CBAD"/>
          </a:solidFill>
        </p:spPr>
        <p:txBody>
          <a:bodyPr/>
          <a:lstStyle/>
          <a:p>
            <a:pPr defTabSz="402336">
              <a:defRPr sz="1716"/>
            </a:pPr>
            <a:br/>
            <a:br/>
            <a:r>
              <a:t>                Peer Counseling/Crisis Intervention: </a:t>
            </a:r>
            <a:br/>
            <a:br/>
          </a:p>
        </p:txBody>
      </p:sp>
      <p:sp>
        <p:nvSpPr>
          <p:cNvPr id="613" name="Shape 613"/>
          <p:cNvSpPr/>
          <p:nvPr>
            <p:ph type="body" idx="1"/>
          </p:nvPr>
        </p:nvSpPr>
        <p:spPr>
          <a:xfrm>
            <a:off x="838200" y="1825625"/>
            <a:ext cx="10515600" cy="4351338"/>
          </a:xfrm>
          <a:prstGeom prst="rect">
            <a:avLst/>
          </a:prstGeom>
          <a:solidFill>
            <a:srgbClr val="FBE5D6"/>
          </a:solidFill>
        </p:spPr>
        <p:txBody>
          <a:bodyPr/>
          <a:lstStyle/>
          <a:p>
            <a:pPr/>
          </a:p>
        </p:txBody>
      </p:sp>
    </p:spTree>
  </p:cSld>
  <p:clrMapOvr>
    <a:masterClrMapping/>
  </p:clrMapOvr>
  <p:transition xmlns:p14="http://schemas.microsoft.com/office/powerpoint/2010/main" spd="med" advClick="1" p14:dur="1000"/>
</p:sld>
</file>

<file path=ppt/slides/slide19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15" name="Shape 615"/>
          <p:cNvSpPr/>
          <p:nvPr>
            <p:ph type="body" idx="1"/>
          </p:nvPr>
        </p:nvSpPr>
        <p:spPr>
          <a:xfrm>
            <a:off x="790699" y="744969"/>
            <a:ext cx="10515601" cy="5620206"/>
          </a:xfrm>
          <a:prstGeom prst="rect">
            <a:avLst/>
          </a:prstGeom>
          <a:solidFill>
            <a:srgbClr val="FBE5D6"/>
          </a:solidFill>
        </p:spPr>
        <p:txBody>
          <a:bodyPr/>
          <a:lstStyle/>
          <a:p>
            <a:pPr>
              <a:lnSpc>
                <a:spcPct val="81000"/>
              </a:lnSpc>
            </a:pPr>
          </a:p>
          <a:p>
            <a:pPr>
              <a:lnSpc>
                <a:spcPct val="81000"/>
              </a:lnSpc>
            </a:pPr>
            <a:r>
              <a:t>In many FVPs, counseling and crisis intervention is provided by advocates, or “peer counselors.”</a:t>
            </a:r>
          </a:p>
          <a:p>
            <a:pPr>
              <a:lnSpc>
                <a:spcPct val="81000"/>
              </a:lnSpc>
            </a:pPr>
          </a:p>
          <a:p>
            <a:pPr>
              <a:lnSpc>
                <a:spcPct val="81000"/>
              </a:lnSpc>
            </a:pPr>
            <a:r>
              <a:t>Moreover, depending on the particular program, a single staff member may be responsible for providing both peer counseling and case management.</a:t>
            </a:r>
          </a:p>
          <a:p>
            <a:pPr>
              <a:lnSpc>
                <a:spcPct val="81000"/>
              </a:lnSpc>
            </a:pPr>
          </a:p>
          <a:p>
            <a:pPr>
              <a:lnSpc>
                <a:spcPct val="81000"/>
              </a:lnSpc>
            </a:pPr>
            <a:r>
              <a:t>(Some FVPs do employ licensed therapists. However, due to cost-considerations and residents’ short shelter stays, often licensed/professional therapists work with former shelter clients on a non-residential basis. Many FVPs have both residential and non-residential programs).    </a:t>
            </a:r>
          </a:p>
        </p:txBody>
      </p:sp>
    </p:spTree>
  </p:cSld>
  <p:clrMapOvr>
    <a:masterClrMapping/>
  </p:clrMapOvr>
  <p:transition xmlns:p14="http://schemas.microsoft.com/office/powerpoint/2010/main" spd="med" advClick="1" p14:dur="1000"/>
</p:sld>
</file>

<file path=ppt/slides/slide19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17" name="Shape 617"/>
          <p:cNvSpPr/>
          <p:nvPr>
            <p:ph type="body" idx="1"/>
          </p:nvPr>
        </p:nvSpPr>
        <p:spPr>
          <a:xfrm>
            <a:off x="838200" y="712517"/>
            <a:ext cx="10515600" cy="5973291"/>
          </a:xfrm>
          <a:prstGeom prst="rect">
            <a:avLst/>
          </a:prstGeom>
          <a:solidFill>
            <a:srgbClr val="FBE5D6"/>
          </a:solidFill>
        </p:spPr>
        <p:txBody>
          <a:bodyPr/>
          <a:lstStyle/>
          <a:p>
            <a:pPr>
              <a:lnSpc>
                <a:spcPct val="72000"/>
              </a:lnSpc>
              <a:defRPr sz="1900"/>
            </a:pPr>
          </a:p>
          <a:p>
            <a:pPr>
              <a:lnSpc>
                <a:spcPct val="72000"/>
              </a:lnSpc>
              <a:defRPr sz="1900"/>
            </a:pPr>
            <a:r>
              <a:t>“In a domestic violence setting, counseling can be a means to educate someone on the myths and realities of the dynamics involved with domestic violence, necessary coping skills and stress management.  Counseling in this setting can also provide support, affirmation and validation for someone experiencing domestic violence and the emotions she may be feeling.  In addition, this can be a good time to talk about safety planning for an individual or family.  Domestic violence counseling should be a time not only to focus on the person’s feelings and emotional state, but also her needs, which can then be prioritized with consideration to her current situation.  For example, a woman who has been in a crisis shelter for two days and does not want to return to her abusive partner may need to think about filing for divorce.  However, her emotional and basic needs may need to be nurtured first before she can think about filing any court documents.  As an individual’s or family’s needs are assessed, it will also be determined if the individual or family has a need to process her/their situation or for case management services (i.e. housing, legal issues, medical needs, education/job placement, etc.).  Many times these services can only be provided on a short-term basis (due to program length or duration of contact with the program participant); unless there is a continued outreach program that can continue to support a past program participant.  With such a short-term focus, it may be difficult to address all the needs of a participant, but knowing this can help encourage the program to plan ahead to efficiently address participant needs.”  </a:t>
            </a:r>
          </a:p>
          <a:p>
            <a:pPr>
              <a:lnSpc>
                <a:spcPct val="72000"/>
              </a:lnSpc>
              <a:defRPr sz="1900"/>
            </a:pPr>
          </a:p>
          <a:p>
            <a:pPr>
              <a:lnSpc>
                <a:spcPct val="72000"/>
              </a:lnSpc>
              <a:defRPr sz="1900"/>
            </a:pPr>
          </a:p>
          <a:p>
            <a:pPr>
              <a:lnSpc>
                <a:spcPct val="72000"/>
              </a:lnSpc>
              <a:defRPr sz="1400"/>
            </a:pPr>
            <a:r>
              <a:t>[Source: Arizona Coalition Against Domestic Violence. (2000). </a:t>
            </a:r>
            <a:r>
              <a:rPr i="1"/>
              <a:t>Best practices manual for domestic violence programs.</a:t>
            </a:r>
            <a:r>
              <a:t> Retrieved from: </a:t>
            </a:r>
            <a:r>
              <a:rPr u="sng">
                <a:solidFill>
                  <a:srgbClr val="0563C1"/>
                </a:solidFill>
                <a:uFill>
                  <a:solidFill>
                    <a:srgbClr val="0563C1"/>
                  </a:solidFill>
                </a:uFill>
                <a:hlinkClick r:id="rId2" invalidUrl="" action="" tgtFrame="" tooltip="" history="1" highlightClick="0" endSnd="0"/>
              </a:rPr>
              <a:t> http://vawnet.org/domestic violence/</a:t>
            </a:r>
            <a:r>
              <a:rPr u="sng">
                <a:solidFill>
                  <a:srgbClr val="0563C1"/>
                </a:solidFill>
                <a:uFill>
                  <a:solidFill>
                    <a:srgbClr val="0563C1"/>
                  </a:solidFill>
                </a:uFill>
                <a:hlinkClick r:id="rId2" invalidUrl="" action="" tgtFrame="" tooltip="" history="1" highlightClick="0" endSnd="0"/>
              </a:rPr>
              <a:t>summary.php?doc_id</a:t>
            </a:r>
            <a:r>
              <a:rPr u="sng">
                <a:solidFill>
                  <a:srgbClr val="0563C1"/>
                </a:solidFill>
                <a:uFill>
                  <a:solidFill>
                    <a:srgbClr val="0563C1"/>
                  </a:solidFill>
                </a:uFill>
                <a:hlinkClick r:id="rId2" invalidUrl="" action="" tgtFrame="" tooltip="" history="1" highlightClick="0" endSnd="0"/>
              </a:rPr>
              <a:t>=897&amp;find_type=</a:t>
            </a:r>
            <a:r>
              <a:rPr u="sng">
                <a:solidFill>
                  <a:srgbClr val="0563C1"/>
                </a:solidFill>
                <a:uFill>
                  <a:solidFill>
                    <a:srgbClr val="0563C1"/>
                  </a:solidFill>
                </a:uFill>
                <a:hlinkClick r:id="rId2" invalidUrl="" action="" tgtFrame="" tooltip="" history="1" highlightClick="0" endSnd="0"/>
              </a:rPr>
              <a:t>web_desc_GC</a:t>
            </a:r>
            <a:r>
              <a:t>.]</a:t>
            </a:r>
          </a:p>
        </p:txBody>
      </p:sp>
    </p:spTree>
  </p:cSld>
  <p:clrMapOvr>
    <a:masterClrMapping/>
  </p:clrMapOvr>
  <p:transition xmlns:p14="http://schemas.microsoft.com/office/powerpoint/2010/main" spd="med" advClick="1" p14:dur="1000"/>
</p:sld>
</file>

<file path=ppt/slides/slide20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19" name="Shape 619"/>
          <p:cNvSpPr/>
          <p:nvPr>
            <p:ph type="body" idx="1"/>
          </p:nvPr>
        </p:nvSpPr>
        <p:spPr>
          <a:xfrm>
            <a:off x="850076" y="285006"/>
            <a:ext cx="10515601" cy="6234548"/>
          </a:xfrm>
          <a:prstGeom prst="rect">
            <a:avLst/>
          </a:prstGeom>
          <a:solidFill>
            <a:srgbClr val="FBE5D6"/>
          </a:solidFill>
        </p:spPr>
        <p:txBody>
          <a:bodyPr/>
          <a:lstStyle/>
          <a:p>
            <a:pPr>
              <a:lnSpc>
                <a:spcPct val="72000"/>
              </a:lnSpc>
              <a:defRPr sz="1500"/>
            </a:pPr>
          </a:p>
          <a:p>
            <a:pPr>
              <a:lnSpc>
                <a:spcPct val="72000"/>
              </a:lnSpc>
              <a:defRPr sz="1500"/>
            </a:pPr>
            <a:r>
              <a:t>“When providing counseling services it is very important for staff to listen to the individual and avoid labeling or making generalized statements about her situation.  The following are good tips for providing counseling: </a:t>
            </a:r>
          </a:p>
          <a:p>
            <a:pPr>
              <a:lnSpc>
                <a:spcPct val="72000"/>
              </a:lnSpc>
              <a:defRPr sz="1500"/>
            </a:pPr>
            <a:r>
              <a:t>*Engage in active listening, facilitate a discussion </a:t>
            </a:r>
          </a:p>
          <a:p>
            <a:pPr>
              <a:lnSpc>
                <a:spcPct val="72000"/>
              </a:lnSpc>
              <a:defRPr sz="1500"/>
            </a:pPr>
            <a:r>
              <a:t>*Don't lecture </a:t>
            </a:r>
          </a:p>
          <a:p>
            <a:pPr>
              <a:lnSpc>
                <a:spcPct val="72000"/>
              </a:lnSpc>
              <a:defRPr sz="1500"/>
            </a:pPr>
            <a:r>
              <a:t>*Be aware of power dynamics (a power imbalance automatically exists by nature of the staff/resident relationship) </a:t>
            </a:r>
          </a:p>
          <a:p>
            <a:pPr>
              <a:lnSpc>
                <a:spcPct val="72000"/>
              </a:lnSpc>
              <a:defRPr sz="1500"/>
            </a:pPr>
            <a:r>
              <a:t>*Remain goal-oriented </a:t>
            </a:r>
          </a:p>
          <a:p>
            <a:pPr>
              <a:lnSpc>
                <a:spcPct val="72000"/>
              </a:lnSpc>
              <a:defRPr sz="1500"/>
            </a:pPr>
            <a:r>
              <a:t>*Affirm the positive</a:t>
            </a:r>
          </a:p>
          <a:p>
            <a:pPr>
              <a:lnSpc>
                <a:spcPct val="72000"/>
              </a:lnSpc>
              <a:defRPr sz="1500"/>
            </a:pPr>
            <a:r>
              <a:t>*Be strength-based and empowering </a:t>
            </a:r>
          </a:p>
          <a:p>
            <a:pPr>
              <a:lnSpc>
                <a:spcPct val="72000"/>
              </a:lnSpc>
              <a:defRPr sz="1500"/>
            </a:pPr>
            <a:r>
              <a:t>*Be realistic about choices and possible consequences </a:t>
            </a:r>
          </a:p>
          <a:p>
            <a:pPr>
              <a:lnSpc>
                <a:spcPct val="72000"/>
              </a:lnSpc>
              <a:defRPr sz="1500"/>
            </a:pPr>
            <a:r>
              <a:t>*Recognize the person is an expert on her life as she sees it at the time </a:t>
            </a:r>
          </a:p>
          <a:p>
            <a:pPr>
              <a:lnSpc>
                <a:spcPct val="72000"/>
              </a:lnSpc>
              <a:defRPr sz="1500"/>
            </a:pPr>
            <a:r>
              <a:t>*Approach the person in the present, where she is, then go forward </a:t>
            </a:r>
          </a:p>
          <a:p>
            <a:pPr>
              <a:lnSpc>
                <a:spcPct val="72000"/>
              </a:lnSpc>
              <a:defRPr sz="1500"/>
            </a:pPr>
            <a:r>
              <a:t>*Set short-term goals with the person </a:t>
            </a:r>
          </a:p>
          <a:p>
            <a:pPr>
              <a:lnSpc>
                <a:spcPct val="72000"/>
              </a:lnSpc>
              <a:defRPr sz="1500"/>
            </a:pPr>
            <a:r>
              <a:t>*Assess the progress (client driven) </a:t>
            </a:r>
          </a:p>
          <a:p>
            <a:pPr>
              <a:lnSpc>
                <a:spcPct val="72000"/>
              </a:lnSpc>
              <a:defRPr sz="1500"/>
            </a:pPr>
            <a:r>
              <a:t>*Avoid making decisions for someone, a person should be empowered to make her own decisions </a:t>
            </a:r>
          </a:p>
          <a:p>
            <a:pPr>
              <a:lnSpc>
                <a:spcPct val="72000"/>
              </a:lnSpc>
              <a:defRPr sz="1500"/>
            </a:pPr>
            <a:r>
              <a:t>*Celebrate all accomplishments  </a:t>
            </a:r>
          </a:p>
          <a:p>
            <a:pPr>
              <a:lnSpc>
                <a:spcPct val="72000"/>
              </a:lnSpc>
              <a:defRPr sz="1500"/>
            </a:pPr>
            <a:r>
              <a:t>It is also important to consider how an agency will document counseling sessions in a participant’s file (see Data Collection/Record Keeping in SHELTER).  Programs should consider funding and/or contract requirements to maintain documentation on program activities as well as the fact that information may be requested or used for court records.   Because information might be used in a court case, staff should avoid labeling individuals and only provide the minimal amount of details needed or acceptable for the program.”</a:t>
            </a:r>
          </a:p>
          <a:p>
            <a:pPr>
              <a:lnSpc>
                <a:spcPct val="72000"/>
              </a:lnSpc>
              <a:defRPr sz="1500"/>
            </a:pPr>
          </a:p>
          <a:p>
            <a:pPr>
              <a:lnSpc>
                <a:spcPct val="72000"/>
              </a:lnSpc>
              <a:defRPr sz="1500"/>
            </a:pPr>
            <a:r>
              <a:t>[Source: Arizona Coalition Against Domestic Violence. (2000). </a:t>
            </a:r>
            <a:r>
              <a:rPr i="1"/>
              <a:t>Best practices manual for domestic violence programs.</a:t>
            </a:r>
            <a:r>
              <a:t> Retrieved from: </a:t>
            </a:r>
            <a:r>
              <a:rPr u="sng">
                <a:solidFill>
                  <a:srgbClr val="0563C1"/>
                </a:solidFill>
                <a:uFill>
                  <a:solidFill>
                    <a:srgbClr val="0563C1"/>
                  </a:solidFill>
                </a:uFill>
                <a:hlinkClick r:id="rId2" invalidUrl="" action="" tgtFrame="" tooltip="" history="1" highlightClick="0" endSnd="0"/>
              </a:rPr>
              <a:t> http://vawnet.org/domestic violence/</a:t>
            </a:r>
            <a:r>
              <a:rPr u="sng">
                <a:solidFill>
                  <a:srgbClr val="0563C1"/>
                </a:solidFill>
                <a:uFill>
                  <a:solidFill>
                    <a:srgbClr val="0563C1"/>
                  </a:solidFill>
                </a:uFill>
                <a:hlinkClick r:id="rId2" invalidUrl="" action="" tgtFrame="" tooltip="" history="1" highlightClick="0" endSnd="0"/>
              </a:rPr>
              <a:t>summary.php?doc_id</a:t>
            </a:r>
            <a:r>
              <a:rPr u="sng">
                <a:solidFill>
                  <a:srgbClr val="0563C1"/>
                </a:solidFill>
                <a:uFill>
                  <a:solidFill>
                    <a:srgbClr val="0563C1"/>
                  </a:solidFill>
                </a:uFill>
                <a:hlinkClick r:id="rId2" invalidUrl="" action="" tgtFrame="" tooltip="" history="1" highlightClick="0" endSnd="0"/>
              </a:rPr>
              <a:t>=897&amp;find_type=</a:t>
            </a:r>
            <a:r>
              <a:rPr u="sng">
                <a:solidFill>
                  <a:srgbClr val="0563C1"/>
                </a:solidFill>
                <a:uFill>
                  <a:solidFill>
                    <a:srgbClr val="0563C1"/>
                  </a:solidFill>
                </a:uFill>
                <a:hlinkClick r:id="rId2" invalidUrl="" action="" tgtFrame="" tooltip="" history="1" highlightClick="0" endSnd="0"/>
              </a:rPr>
              <a:t>web_desc_GC</a:t>
            </a:r>
            <a:r>
              <a:t>.]</a:t>
            </a:r>
          </a:p>
        </p:txBody>
      </p:sp>
    </p:spTree>
  </p:cSld>
  <p:clrMapOvr>
    <a:masterClrMapping/>
  </p:clrMapOvr>
  <p:transition xmlns:p14="http://schemas.microsoft.com/office/powerpoint/2010/main" spd="med" advClick="1" p14:dur="1000"/>
</p:sld>
</file>

<file path=ppt/slides/slide20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1" name="Shape 621"/>
          <p:cNvSpPr/>
          <p:nvPr>
            <p:ph type="title"/>
          </p:nvPr>
        </p:nvSpPr>
        <p:spPr>
          <a:xfrm>
            <a:off x="838200" y="365125"/>
            <a:ext cx="10515600" cy="1325563"/>
          </a:xfrm>
          <a:prstGeom prst="rect">
            <a:avLst/>
          </a:prstGeom>
          <a:solidFill>
            <a:srgbClr val="F8CBAD"/>
          </a:solidFill>
        </p:spPr>
        <p:txBody>
          <a:bodyPr/>
          <a:lstStyle/>
          <a:p>
            <a:pPr defTabSz="841247">
              <a:defRPr sz="4048"/>
            </a:pPr>
            <a:r>
              <a:t>       National Center on Domestic and Sexual </a:t>
            </a:r>
            <a:br/>
            <a:r>
              <a:t>              Violence (NCDSV) Safety Plan:</a:t>
            </a:r>
          </a:p>
        </p:txBody>
      </p:sp>
      <p:sp>
        <p:nvSpPr>
          <p:cNvPr id="622" name="Shape 622"/>
          <p:cNvSpPr/>
          <p:nvPr>
            <p:ph type="body" idx="1"/>
          </p:nvPr>
        </p:nvSpPr>
        <p:spPr>
          <a:xfrm>
            <a:off x="838200" y="1825625"/>
            <a:ext cx="10515600" cy="4351338"/>
          </a:xfrm>
          <a:prstGeom prst="rect">
            <a:avLst/>
          </a:prstGeom>
          <a:solidFill>
            <a:srgbClr val="FBE5D6"/>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http://www.ncdsv.org/images/NCDSV_DVSafetyPlan_updated2013.pdf</a:t>
            </a:r>
          </a:p>
        </p:txBody>
      </p:sp>
    </p:spTree>
  </p:cSld>
  <p:clrMapOvr>
    <a:masterClrMapping/>
  </p:clrMapOvr>
  <p:transition xmlns:p14="http://schemas.microsoft.com/office/powerpoint/2010/main" spd="med" advClick="1" p14:dur="1000"/>
</p:sld>
</file>

<file path=ppt/slides/slide20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4" name="Shape 624"/>
          <p:cNvSpPr/>
          <p:nvPr>
            <p:ph type="title"/>
          </p:nvPr>
        </p:nvSpPr>
        <p:spPr>
          <a:xfrm>
            <a:off x="838200" y="365125"/>
            <a:ext cx="10515600" cy="1325563"/>
          </a:xfrm>
          <a:prstGeom prst="rect">
            <a:avLst/>
          </a:prstGeom>
          <a:solidFill>
            <a:srgbClr val="F8CBAD"/>
          </a:solidFill>
        </p:spPr>
        <p:txBody>
          <a:bodyPr/>
          <a:lstStyle/>
          <a:p>
            <a:pPr defTabSz="859536">
              <a:defRPr sz="4136"/>
            </a:pPr>
            <a:r>
              <a:t>  What is Crisis Intervention and How Does it </a:t>
            </a:r>
            <a:br/>
            <a:r>
              <a:t>                    Differ From “Therapy”? </a:t>
            </a:r>
          </a:p>
        </p:txBody>
      </p:sp>
    </p:spTree>
  </p:cSld>
  <p:clrMapOvr>
    <a:masterClrMapping/>
  </p:clrMapOvr>
  <p:transition xmlns:p14="http://schemas.microsoft.com/office/powerpoint/2010/main" spd="med" advClick="1" p14:dur="1000"/>
</p:sld>
</file>

<file path=ppt/slides/slide20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6" name="Shape 626"/>
          <p:cNvSpPr/>
          <p:nvPr>
            <p:ph type="body" idx="1"/>
          </p:nvPr>
        </p:nvSpPr>
        <p:spPr>
          <a:xfrm>
            <a:off x="865093" y="951564"/>
            <a:ext cx="10515601" cy="5287871"/>
          </a:xfrm>
          <a:prstGeom prst="rect">
            <a:avLst/>
          </a:prstGeom>
          <a:solidFill>
            <a:srgbClr val="FBE5D6"/>
          </a:solidFill>
        </p:spPr>
        <p:txBody>
          <a:bodyPr/>
          <a:lstStyle/>
          <a:p>
            <a:pPr>
              <a:lnSpc>
                <a:spcPct val="81000"/>
              </a:lnSpc>
              <a:defRPr u="sng"/>
            </a:pPr>
            <a:r>
              <a:t>Therapy</a:t>
            </a:r>
            <a:r>
              <a:rPr u="none"/>
              <a:t>:</a:t>
            </a:r>
            <a:endParaRPr u="none"/>
          </a:p>
          <a:p>
            <a:pPr lvl="1" marL="685800" indent="-228600">
              <a:lnSpc>
                <a:spcPct val="81000"/>
              </a:lnSpc>
              <a:spcBef>
                <a:spcPts val="500"/>
              </a:spcBef>
              <a:defRPr sz="2400"/>
            </a:pPr>
            <a:r>
              <a:t>long-term </a:t>
            </a:r>
          </a:p>
          <a:p>
            <a:pPr lvl="1" marL="685800" indent="-228600">
              <a:lnSpc>
                <a:spcPct val="81000"/>
              </a:lnSpc>
              <a:spcBef>
                <a:spcPts val="500"/>
              </a:spcBef>
              <a:defRPr sz="2400"/>
            </a:pPr>
            <a:r>
              <a:t>provided by a licensed clinician </a:t>
            </a:r>
          </a:p>
          <a:p>
            <a:pPr>
              <a:lnSpc>
                <a:spcPct val="81000"/>
              </a:lnSpc>
            </a:pPr>
            <a:endParaRPr sz="2400"/>
          </a:p>
          <a:p>
            <a:pPr>
              <a:lnSpc>
                <a:spcPct val="81000"/>
              </a:lnSpc>
              <a:defRPr u="sng"/>
            </a:pPr>
            <a:r>
              <a:t>Crisis intervention:</a:t>
            </a:r>
          </a:p>
          <a:p>
            <a:pPr lvl="1" marL="685800" indent="-228600">
              <a:lnSpc>
                <a:spcPct val="81000"/>
              </a:lnSpc>
              <a:spcBef>
                <a:spcPts val="500"/>
              </a:spcBef>
              <a:defRPr sz="2400" u="sng"/>
            </a:pPr>
            <a:r>
              <a:t>short-term</a:t>
            </a:r>
          </a:p>
          <a:p>
            <a:pPr lvl="1" marL="685800" indent="-228600">
              <a:lnSpc>
                <a:spcPct val="81000"/>
              </a:lnSpc>
              <a:spcBef>
                <a:spcPts val="500"/>
              </a:spcBef>
              <a:defRPr sz="2400"/>
            </a:pPr>
            <a:r>
              <a:t>occurs at the beginning of the healing process </a:t>
            </a:r>
          </a:p>
          <a:p>
            <a:pPr lvl="1" marL="685800" indent="-228600">
              <a:lnSpc>
                <a:spcPct val="81000"/>
              </a:lnSpc>
              <a:spcBef>
                <a:spcPts val="500"/>
              </a:spcBef>
              <a:defRPr sz="2400"/>
            </a:pPr>
            <a:r>
              <a:t>designed to help stabilize and empower the client in the immediate aftermath of a crisis</a:t>
            </a:r>
          </a:p>
          <a:p>
            <a:pPr lvl="1" marL="685800" indent="-228600">
              <a:lnSpc>
                <a:spcPct val="81000"/>
              </a:lnSpc>
              <a:spcBef>
                <a:spcPts val="500"/>
              </a:spcBef>
              <a:defRPr sz="2400"/>
            </a:pPr>
            <a:r>
              <a:t>does not necessarily require a license (crisis intervention may be provided by clinicians, advocates, and first responders, alike).</a:t>
            </a:r>
          </a:p>
          <a:p>
            <a:pPr lvl="1" marL="0" indent="457200">
              <a:lnSpc>
                <a:spcPct val="81000"/>
              </a:lnSpc>
              <a:spcBef>
                <a:spcPts val="500"/>
              </a:spcBef>
              <a:buSzTx/>
              <a:buNone/>
              <a:defRPr sz="2400"/>
            </a:pPr>
          </a:p>
          <a:p>
            <a:pPr lvl="1" marL="0" indent="457200">
              <a:lnSpc>
                <a:spcPct val="81000"/>
              </a:lnSpc>
              <a:spcBef>
                <a:spcPts val="500"/>
              </a:spcBef>
              <a:buSzTx/>
              <a:buNone/>
              <a:defRPr sz="2400"/>
            </a:pPr>
            <a:r>
              <a:t>[Source: Cavaiola, A.A. and Colford, J.E. (2006). </a:t>
            </a:r>
            <a:r>
              <a:rPr i="1"/>
              <a:t>A practical guide to crisis intervention</a:t>
            </a:r>
            <a:r>
              <a:t>. California: Wadsworth.]</a:t>
            </a:r>
          </a:p>
        </p:txBody>
      </p:sp>
    </p:spTree>
  </p:cSld>
  <p:clrMapOvr>
    <a:masterClrMapping/>
  </p:clrMapOvr>
  <p:transition xmlns:p14="http://schemas.microsoft.com/office/powerpoint/2010/main" spd="med" advClick="1" p14:dur="1000"/>
</p:sld>
</file>

<file path=ppt/slides/slide20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8" name="Shape 628"/>
          <p:cNvSpPr/>
          <p:nvPr>
            <p:ph type="title"/>
          </p:nvPr>
        </p:nvSpPr>
        <p:spPr>
          <a:xfrm>
            <a:off x="838200" y="365125"/>
            <a:ext cx="10515600" cy="1325563"/>
          </a:xfrm>
          <a:prstGeom prst="rect">
            <a:avLst/>
          </a:prstGeom>
          <a:solidFill>
            <a:srgbClr val="F8CBAD"/>
          </a:solidFill>
        </p:spPr>
        <p:txBody>
          <a:bodyPr/>
          <a:lstStyle/>
          <a:p>
            <a:pPr/>
            <a:r>
              <a:t>             Support Groups (Rule §379.711):</a:t>
            </a:r>
          </a:p>
        </p:txBody>
      </p:sp>
      <p:sp>
        <p:nvSpPr>
          <p:cNvPr id="629" name="Shape 629"/>
          <p:cNvSpPr/>
          <p:nvPr>
            <p:ph type="body" idx="1"/>
          </p:nvPr>
        </p:nvSpPr>
        <p:spPr>
          <a:xfrm>
            <a:off x="838200" y="1825625"/>
            <a:ext cx="10515600" cy="4351338"/>
          </a:xfrm>
          <a:prstGeom prst="rect">
            <a:avLst/>
          </a:prstGeom>
          <a:solidFill>
            <a:srgbClr val="FBE5D6"/>
          </a:solidFill>
        </p:spPr>
        <p:txBody>
          <a:bodyPr/>
          <a:lstStyle/>
          <a:p>
            <a:pPr/>
          </a:p>
          <a:p>
            <a:pPr/>
            <a:r>
              <a:t>FVPs must facilitate at least one optional weekly support group for adult residents.</a:t>
            </a:r>
          </a:p>
          <a:p>
            <a:pPr/>
          </a:p>
          <a:p>
            <a:pPr/>
          </a:p>
          <a:p>
            <a:pPr/>
          </a:p>
          <a:p>
            <a:pPr/>
          </a:p>
          <a:p>
            <a:pPr/>
            <a:r>
              <a:t>[Source: HHSC §379.711]</a:t>
            </a:r>
          </a:p>
        </p:txBody>
      </p:sp>
    </p:spTree>
  </p:cSld>
  <p:clrMapOvr>
    <a:masterClrMapping/>
  </p:clrMapOvr>
  <p:transition xmlns:p14="http://schemas.microsoft.com/office/powerpoint/2010/main" spd="med" advClick="1" p14:dur="1000"/>
</p:sld>
</file>

<file path=ppt/slides/slide20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1" name="Shape 631"/>
          <p:cNvSpPr/>
          <p:nvPr>
            <p:ph type="body" idx="1"/>
          </p:nvPr>
        </p:nvSpPr>
        <p:spPr>
          <a:xfrm>
            <a:off x="838200" y="783771"/>
            <a:ext cx="10515600" cy="5807034"/>
          </a:xfrm>
          <a:prstGeom prst="rect">
            <a:avLst/>
          </a:prstGeom>
          <a:solidFill>
            <a:srgbClr val="FBE5D6"/>
          </a:solidFill>
        </p:spPr>
        <p:txBody>
          <a:bodyPr/>
          <a:lstStyle/>
          <a:p>
            <a:pPr marL="221742" indent="-221742" defTabSz="886968">
              <a:lnSpc>
                <a:spcPct val="81000"/>
              </a:lnSpc>
              <a:spcBef>
                <a:spcPts val="900"/>
              </a:spcBef>
              <a:defRPr sz="2716"/>
            </a:pPr>
            <a:r>
              <a:t>“A support group can provide an opportunity for personal growth, socialization, education, prevention or to work toward a group goal.  When support groups are designed for use with domestic violence victims, they can also be a safe place for participants to express themselves (especially feelings they may not feel safe to express at home), share and normalize experiences, and link with a larger community and peers. Because domestic violence presents many issues, a domestic violence support group may not have one group purpose or issue to address.  Some issues that could present in a domestic violence support group include, how to identify domestic violence; defining domestic violence; safety planning; how to leave safely; effects on children; support services; criminal justice response; housing; or the reaction of family, work or community.”</a:t>
            </a:r>
          </a:p>
          <a:p>
            <a:pPr marL="221742" indent="-221742" defTabSz="886968">
              <a:lnSpc>
                <a:spcPct val="81000"/>
              </a:lnSpc>
              <a:spcBef>
                <a:spcPts val="900"/>
              </a:spcBef>
              <a:defRPr sz="2716"/>
            </a:pPr>
          </a:p>
          <a:p>
            <a:pPr marL="221742" indent="-221742" defTabSz="886968">
              <a:lnSpc>
                <a:spcPct val="81000"/>
              </a:lnSpc>
              <a:spcBef>
                <a:spcPts val="900"/>
              </a:spcBef>
              <a:defRPr sz="1455"/>
            </a:pPr>
            <a:r>
              <a:t>[Source: Arizona Coalition Against Domestic Violence. (2000). </a:t>
            </a:r>
            <a:r>
              <a:rPr i="1"/>
              <a:t>Best practices manual for domestic violence programs.</a:t>
            </a:r>
            <a:r>
              <a:t> Retrieved from: </a:t>
            </a:r>
            <a:r>
              <a:rPr u="sng">
                <a:solidFill>
                  <a:srgbClr val="0563C1"/>
                </a:solidFill>
                <a:uFill>
                  <a:solidFill>
                    <a:srgbClr val="0563C1"/>
                  </a:solidFill>
                </a:uFill>
                <a:hlinkClick r:id="rId2" invalidUrl="" action="" tgtFrame="" tooltip="" history="1" highlightClick="0" endSnd="0"/>
              </a:rPr>
              <a:t> http://vawnet.org/domestic violence/</a:t>
            </a:r>
            <a:r>
              <a:rPr u="sng">
                <a:solidFill>
                  <a:srgbClr val="0563C1"/>
                </a:solidFill>
                <a:uFill>
                  <a:solidFill>
                    <a:srgbClr val="0563C1"/>
                  </a:solidFill>
                </a:uFill>
                <a:hlinkClick r:id="rId2" invalidUrl="" action="" tgtFrame="" tooltip="" history="1" highlightClick="0" endSnd="0"/>
              </a:rPr>
              <a:t>summary.php?doc_id</a:t>
            </a:r>
            <a:r>
              <a:rPr u="sng">
                <a:solidFill>
                  <a:srgbClr val="0563C1"/>
                </a:solidFill>
                <a:uFill>
                  <a:solidFill>
                    <a:srgbClr val="0563C1"/>
                  </a:solidFill>
                </a:uFill>
                <a:hlinkClick r:id="rId2" invalidUrl="" action="" tgtFrame="" tooltip="" history="1" highlightClick="0" endSnd="0"/>
              </a:rPr>
              <a:t>=897&amp;find_type=</a:t>
            </a:r>
            <a:r>
              <a:rPr u="sng">
                <a:solidFill>
                  <a:srgbClr val="0563C1"/>
                </a:solidFill>
                <a:uFill>
                  <a:solidFill>
                    <a:srgbClr val="0563C1"/>
                  </a:solidFill>
                </a:uFill>
                <a:hlinkClick r:id="rId2" invalidUrl="" action="" tgtFrame="" tooltip="" history="1" highlightClick="0" endSnd="0"/>
              </a:rPr>
              <a:t>web_desc_GC</a:t>
            </a:r>
            <a:r>
              <a:t>.]</a:t>
            </a:r>
          </a:p>
        </p:txBody>
      </p:sp>
    </p:spTree>
  </p:cSld>
  <p:clrMapOvr>
    <a:masterClrMapping/>
  </p:clrMapOvr>
  <p:transition xmlns:p14="http://schemas.microsoft.com/office/powerpoint/2010/main" spd="med" advClick="1" p14:dur="1000"/>
</p:sld>
</file>

<file path=ppt/slides/slide20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3" name="Shape 633"/>
          <p:cNvSpPr/>
          <p:nvPr>
            <p:ph type="title"/>
          </p:nvPr>
        </p:nvSpPr>
        <p:spPr>
          <a:xfrm>
            <a:off x="838200" y="365125"/>
            <a:ext cx="10515600" cy="1325563"/>
          </a:xfrm>
          <a:prstGeom prst="rect">
            <a:avLst/>
          </a:prstGeom>
          <a:solidFill>
            <a:srgbClr val="F8CBAD"/>
          </a:solidFill>
        </p:spPr>
        <p:txBody>
          <a:bodyPr/>
          <a:lstStyle>
            <a:lvl1pPr defTabSz="896111">
              <a:defRPr sz="4312"/>
            </a:lvl1pPr>
          </a:lstStyle>
          <a:p>
            <a:pPr/>
            <a:r>
              <a:t>     Community Education (Rule §379.631):</a:t>
            </a:r>
          </a:p>
        </p:txBody>
      </p:sp>
      <p:sp>
        <p:nvSpPr>
          <p:cNvPr id="634" name="Shape 634"/>
          <p:cNvSpPr/>
          <p:nvPr>
            <p:ph type="body" idx="1"/>
          </p:nvPr>
        </p:nvSpPr>
        <p:spPr>
          <a:xfrm>
            <a:off x="838200" y="1825625"/>
            <a:ext cx="10515600" cy="4351338"/>
          </a:xfrm>
          <a:prstGeom prst="rect">
            <a:avLst/>
          </a:prstGeom>
          <a:solidFill>
            <a:srgbClr val="FBE5D6"/>
          </a:solidFill>
        </p:spPr>
        <p:txBody>
          <a:bodyPr/>
          <a:lstStyle/>
          <a:p>
            <a:pPr/>
            <a:r>
              <a:t>FVPs must have community education policies and procedures. </a:t>
            </a:r>
          </a:p>
          <a:p>
            <a:pPr/>
          </a:p>
          <a:p>
            <a:pPr/>
            <a:r>
              <a:t>They must provide educational outreach to a broad, cross-section of the community, targeting “as many diverse groups as possible.” </a:t>
            </a:r>
          </a:p>
          <a:p>
            <a:pPr/>
          </a:p>
          <a:p>
            <a:pPr/>
          </a:p>
          <a:p>
            <a:pPr/>
          </a:p>
          <a:p>
            <a:pPr/>
            <a:r>
              <a:t>[Source: HHSC Rule §379.631]</a:t>
            </a:r>
          </a:p>
        </p:txBody>
      </p:sp>
    </p:spTree>
  </p:cSld>
  <p:clrMapOvr>
    <a:masterClrMapping/>
  </p:clrMapOvr>
  <p:transition xmlns:p14="http://schemas.microsoft.com/office/powerpoint/2010/main" spd="med" advClick="1" p14:dur="1000"/>
</p:sld>
</file>

<file path=ppt/slides/slide20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6" name="Shape 636"/>
          <p:cNvSpPr/>
          <p:nvPr>
            <p:ph type="title"/>
          </p:nvPr>
        </p:nvSpPr>
        <p:spPr>
          <a:xfrm>
            <a:off x="838200" y="365125"/>
            <a:ext cx="10515600" cy="1325563"/>
          </a:xfrm>
          <a:prstGeom prst="rect">
            <a:avLst/>
          </a:prstGeom>
          <a:solidFill>
            <a:srgbClr val="F8CBAD"/>
          </a:solidFill>
        </p:spPr>
        <p:txBody>
          <a:bodyPr/>
          <a:lstStyle/>
          <a:p>
            <a:pPr defTabSz="832104">
              <a:defRPr sz="4004"/>
            </a:pPr>
            <a:r>
              <a:t> Information about Educational Arrangements </a:t>
            </a:r>
            <a:br/>
            <a:r>
              <a:t>                    for Children (Rule §379.718):</a:t>
            </a:r>
          </a:p>
        </p:txBody>
      </p:sp>
      <p:sp>
        <p:nvSpPr>
          <p:cNvPr id="637" name="Shape 637"/>
          <p:cNvSpPr/>
          <p:nvPr>
            <p:ph type="body" idx="1"/>
          </p:nvPr>
        </p:nvSpPr>
        <p:spPr>
          <a:xfrm>
            <a:off x="838200" y="1825625"/>
            <a:ext cx="10515600" cy="4622676"/>
          </a:xfrm>
          <a:prstGeom prst="rect">
            <a:avLst/>
          </a:prstGeom>
          <a:solidFill>
            <a:srgbClr val="FBE5D6"/>
          </a:solidFill>
        </p:spPr>
        <p:txBody>
          <a:bodyPr/>
          <a:lstStyle/>
          <a:p>
            <a:pPr>
              <a:lnSpc>
                <a:spcPct val="72000"/>
              </a:lnSpc>
              <a:defRPr sz="2500"/>
            </a:pPr>
          </a:p>
          <a:p>
            <a:pPr>
              <a:lnSpc>
                <a:spcPct val="72000"/>
              </a:lnSpc>
              <a:defRPr sz="2500"/>
            </a:pPr>
            <a:r>
              <a:t>FVPs must provide adult residents with information concerning educational arrangements for children.</a:t>
            </a:r>
          </a:p>
          <a:p>
            <a:pPr>
              <a:lnSpc>
                <a:spcPct val="72000"/>
              </a:lnSpc>
              <a:defRPr sz="2500"/>
            </a:pPr>
          </a:p>
          <a:p>
            <a:pPr>
              <a:lnSpc>
                <a:spcPct val="72000"/>
              </a:lnSpc>
              <a:defRPr sz="2500"/>
            </a:pPr>
            <a:r>
              <a:t>(Upon request), they are required to accompany parents to school meetings, to assist them with school enrollment, and to “act as a liaison…regarding (protective order) provisions…that may…affect the child's safety.”</a:t>
            </a:r>
          </a:p>
          <a:p>
            <a:pPr>
              <a:lnSpc>
                <a:spcPct val="72000"/>
              </a:lnSpc>
              <a:defRPr sz="2500"/>
            </a:pPr>
          </a:p>
          <a:p>
            <a:pPr>
              <a:lnSpc>
                <a:spcPct val="72000"/>
              </a:lnSpc>
              <a:defRPr sz="2500"/>
            </a:pPr>
            <a:r>
              <a:t>[More specific information on children’s programming will be addressed in a later module.]</a:t>
            </a:r>
          </a:p>
          <a:p>
            <a:pPr>
              <a:lnSpc>
                <a:spcPct val="72000"/>
              </a:lnSpc>
              <a:defRPr sz="2500"/>
            </a:pPr>
          </a:p>
          <a:p>
            <a:pPr>
              <a:lnSpc>
                <a:spcPct val="72000"/>
              </a:lnSpc>
              <a:defRPr sz="2500"/>
            </a:pPr>
            <a:r>
              <a:t>[Source: HHSC Rule §379.718]</a:t>
            </a:r>
          </a:p>
        </p:txBody>
      </p:sp>
    </p:spTree>
  </p:cSld>
  <p:clrMapOvr>
    <a:masterClrMapping/>
  </p:clrMapOvr>
  <p:transition xmlns:p14="http://schemas.microsoft.com/office/powerpoint/2010/main" spd="med" advClick="1" p14:dur="1000"/>
</p:sld>
</file>

<file path=ppt/slides/slide20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9" name="Shape 639"/>
          <p:cNvSpPr/>
          <p:nvPr>
            <p:ph type="title"/>
          </p:nvPr>
        </p:nvSpPr>
        <p:spPr>
          <a:xfrm>
            <a:off x="838200" y="365125"/>
            <a:ext cx="10515600" cy="1325563"/>
          </a:xfrm>
          <a:prstGeom prst="rect">
            <a:avLst/>
          </a:prstGeom>
          <a:solidFill>
            <a:srgbClr val="F8CBAD"/>
          </a:solidFill>
        </p:spPr>
        <p:txBody>
          <a:bodyPr/>
          <a:lstStyle/>
          <a:p>
            <a:pPr defTabSz="868680">
              <a:defRPr sz="4180"/>
            </a:pPr>
            <a:r>
              <a:t>              Activity—View Clip on Providing </a:t>
            </a:r>
            <a:br/>
            <a:r>
              <a:t>                     “Compassionate Care”:</a:t>
            </a:r>
          </a:p>
        </p:txBody>
      </p:sp>
      <p:sp>
        <p:nvSpPr>
          <p:cNvPr id="640" name="Shape 640"/>
          <p:cNvSpPr/>
          <p:nvPr>
            <p:ph type="body" idx="1"/>
          </p:nvPr>
        </p:nvSpPr>
        <p:spPr>
          <a:xfrm>
            <a:off x="838200" y="1825625"/>
            <a:ext cx="10515600" cy="4351338"/>
          </a:xfrm>
          <a:prstGeom prst="rect">
            <a:avLst/>
          </a:prstGeom>
          <a:solidFill>
            <a:srgbClr val="FBE5D6"/>
          </a:solidFill>
        </p:spPr>
        <p:txBody>
          <a:bodyPr/>
          <a:lstStyle/>
          <a:p>
            <a:pPr/>
            <a:r>
              <a:rPr u="sng">
                <a:solidFill>
                  <a:srgbClr val="0563C1"/>
                </a:solidFill>
                <a:uFill>
                  <a:solidFill>
                    <a:srgbClr val="0563C1"/>
                  </a:solidFill>
                </a:uFill>
                <a:hlinkClick r:id="rId2" invalidUrl="" action="" tgtFrame="" tooltip="" history="1" highlightClick="0" endSnd="0"/>
              </a:rPr>
              <a:t>https://www.youtube.com/watch?v=fM8it2buLzE</a:t>
            </a:r>
            <a:r>
              <a:t> </a:t>
            </a:r>
          </a:p>
        </p:txBody>
      </p:sp>
    </p:spTree>
  </p:cSld>
  <p:clrMapOvr>
    <a:masterClrMapping/>
  </p:clrMapOvr>
  <p:transition xmlns:p14="http://schemas.microsoft.com/office/powerpoint/2010/main" spd="med" advClick="1" p14:dur="1000"/>
</p:sld>
</file>

<file path=ppt/slides/slide20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42" name="Shape 642"/>
          <p:cNvSpPr/>
          <p:nvPr>
            <p:ph type="ctrTitle"/>
          </p:nvPr>
        </p:nvSpPr>
        <p:spPr>
          <a:xfrm>
            <a:off x="1524000" y="2345634"/>
            <a:ext cx="9144000" cy="2150165"/>
          </a:xfrm>
          <a:prstGeom prst="rect">
            <a:avLst/>
          </a:prstGeom>
          <a:solidFill>
            <a:srgbClr val="FFD966"/>
          </a:solidFill>
        </p:spPr>
        <p:txBody>
          <a:bodyPr/>
          <a:lstStyle/>
          <a:p>
            <a:pPr defTabSz="822959">
              <a:defRPr sz="4860"/>
            </a:pPr>
            <a:br/>
            <a:r>
              <a:t>CRIJ 5365—Module 6 (Client Rights, Etc.):</a:t>
            </a:r>
          </a:p>
        </p:txBody>
      </p:sp>
    </p:spTree>
  </p:cSld>
  <p:clrMapOvr>
    <a:masterClrMapping/>
  </p:clrMapOvr>
  <p:transition xmlns:p14="http://schemas.microsoft.com/office/powerpoint/2010/main" spd="med" advClick="1" p14:dur="1000"/>
</p:sld>
</file>

<file path=ppt/slides/slide2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44" name="Shape 644"/>
          <p:cNvSpPr/>
          <p:nvPr>
            <p:ph type="body" idx="1"/>
          </p:nvPr>
        </p:nvSpPr>
        <p:spPr>
          <a:xfrm>
            <a:off x="838200" y="1000125"/>
            <a:ext cx="10515600" cy="5176838"/>
          </a:xfrm>
          <a:prstGeom prst="rect">
            <a:avLst/>
          </a:prstGeom>
          <a:solidFill>
            <a:srgbClr val="FFF2CC"/>
          </a:solidFill>
        </p:spPr>
        <p:txBody>
          <a:bodyPr/>
          <a:lstStyle/>
          <a:p>
            <a:pPr marL="0" indent="0">
              <a:buSzTx/>
              <a:buNone/>
              <a:defRPr i="1"/>
            </a:pPr>
          </a:p>
          <a:p>
            <a:pPr marL="0" indent="0">
              <a:buSzTx/>
              <a:buNone/>
              <a:defRPr i="1"/>
            </a:pPr>
          </a:p>
          <a:p>
            <a:pPr marL="0" indent="0">
              <a:buSzTx/>
              <a:buNone/>
              <a:defRPr i="1"/>
            </a:pPr>
            <a:r>
              <a:t> *This course (including all power points, lectures, and assignments) is   </a:t>
            </a:r>
          </a:p>
          <a:p>
            <a:pPr marL="0" indent="0">
              <a:buSzTx/>
              <a:buNone/>
              <a:defRPr i="1"/>
            </a:pPr>
            <a:r>
              <a:t> the instructor’s intellectual property. The materials may not be copied </a:t>
            </a:r>
          </a:p>
          <a:p>
            <a:pPr marL="0" indent="0">
              <a:buSzTx/>
              <a:buNone/>
              <a:defRPr i="1"/>
            </a:pPr>
            <a:r>
              <a:t> or redistributed without her consent. The information is provided for </a:t>
            </a:r>
          </a:p>
          <a:p>
            <a:pPr marL="0" indent="0">
              <a:buSzTx/>
              <a:buNone/>
              <a:defRPr i="1"/>
            </a:pPr>
            <a:r>
              <a:t> educational purposes only. It does not constitute legal advice.</a:t>
            </a:r>
          </a:p>
        </p:txBody>
      </p:sp>
    </p:spTree>
  </p:cSld>
  <p:clrMapOvr>
    <a:masterClrMapping/>
  </p:clrMapOvr>
  <p:transition xmlns:p14="http://schemas.microsoft.com/office/powerpoint/2010/main" spd="med" advClick="1" p14:dur="1000"/>
</p:sld>
</file>

<file path=ppt/slides/slide2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46" name="Shape 646"/>
          <p:cNvSpPr/>
          <p:nvPr>
            <p:ph type="title"/>
          </p:nvPr>
        </p:nvSpPr>
        <p:spPr>
          <a:xfrm>
            <a:off x="566056" y="365125"/>
            <a:ext cx="11248573" cy="1325563"/>
          </a:xfrm>
          <a:prstGeom prst="rect">
            <a:avLst/>
          </a:prstGeom>
          <a:solidFill>
            <a:srgbClr val="FFE699"/>
          </a:solidFill>
        </p:spPr>
        <p:txBody>
          <a:bodyPr/>
          <a:lstStyle>
            <a:lvl1pPr defTabSz="868680">
              <a:defRPr sz="4180"/>
            </a:lvl1pPr>
          </a:lstStyle>
          <a:p>
            <a:pPr/>
            <a:r>
              <a:t>   Cooperative Living Agreement (Rule §379.703):</a:t>
            </a:r>
          </a:p>
        </p:txBody>
      </p:sp>
      <p:sp>
        <p:nvSpPr>
          <p:cNvPr id="647" name="Shape 647"/>
          <p:cNvSpPr/>
          <p:nvPr>
            <p:ph type="body" idx="1"/>
          </p:nvPr>
        </p:nvSpPr>
        <p:spPr>
          <a:xfrm>
            <a:off x="838200" y="1825625"/>
            <a:ext cx="10515600" cy="4351338"/>
          </a:xfrm>
          <a:prstGeom prst="rect">
            <a:avLst/>
          </a:prstGeom>
          <a:solidFill>
            <a:srgbClr val="FFF2CC"/>
          </a:solidFill>
        </p:spPr>
        <p:txBody>
          <a:bodyPr/>
          <a:lstStyle/>
          <a:p>
            <a:pPr marL="226313" indent="-226313" defTabSz="905255">
              <a:lnSpc>
                <a:spcPct val="81000"/>
              </a:lnSpc>
              <a:spcBef>
                <a:spcPts val="900"/>
              </a:spcBef>
              <a:defRPr sz="2475"/>
            </a:pPr>
            <a:r>
              <a:t>As previously noted, HHSC does not require FVPs to have any rules.</a:t>
            </a:r>
          </a:p>
          <a:p>
            <a:pPr marL="226313" indent="-226313" defTabSz="905255">
              <a:lnSpc>
                <a:spcPct val="81000"/>
              </a:lnSpc>
              <a:spcBef>
                <a:spcPts val="900"/>
              </a:spcBef>
              <a:defRPr sz="2475"/>
            </a:pPr>
          </a:p>
          <a:p>
            <a:pPr marL="226313" indent="-226313" defTabSz="905255">
              <a:lnSpc>
                <a:spcPct val="81000"/>
              </a:lnSpc>
              <a:spcBef>
                <a:spcPts val="900"/>
              </a:spcBef>
              <a:defRPr sz="2475"/>
            </a:pPr>
            <a:r>
              <a:t>Rather, they are required to have a cooperative living agreement (CLA).</a:t>
            </a:r>
          </a:p>
          <a:p>
            <a:pPr marL="226313" indent="-226313" defTabSz="905255">
              <a:lnSpc>
                <a:spcPct val="81000"/>
              </a:lnSpc>
              <a:spcBef>
                <a:spcPts val="900"/>
              </a:spcBef>
              <a:defRPr sz="2475"/>
            </a:pPr>
          </a:p>
          <a:p>
            <a:pPr marL="226313" indent="-226313" defTabSz="905255">
              <a:lnSpc>
                <a:spcPct val="81000"/>
              </a:lnSpc>
              <a:spcBef>
                <a:spcPts val="900"/>
              </a:spcBef>
              <a:defRPr sz="2475"/>
            </a:pPr>
            <a:r>
              <a:t>The CLA outlines expectations and requirements for both clients and staff.</a:t>
            </a:r>
          </a:p>
          <a:p>
            <a:pPr marL="226313" indent="-226313" defTabSz="905255">
              <a:lnSpc>
                <a:spcPct val="81000"/>
              </a:lnSpc>
              <a:spcBef>
                <a:spcPts val="900"/>
              </a:spcBef>
              <a:defRPr sz="2475"/>
            </a:pPr>
          </a:p>
          <a:p>
            <a:pPr marL="226313" indent="-226313" defTabSz="905255">
              <a:lnSpc>
                <a:spcPct val="81000"/>
              </a:lnSpc>
              <a:spcBef>
                <a:spcPts val="900"/>
              </a:spcBef>
              <a:defRPr sz="2475"/>
            </a:pPr>
            <a:r>
              <a:t>As also noted in a prior module, this must information must be explained to residents during intake and posted in a visible location.</a:t>
            </a:r>
          </a:p>
          <a:p>
            <a:pPr marL="226313" indent="-226313" defTabSz="905255">
              <a:lnSpc>
                <a:spcPct val="81000"/>
              </a:lnSpc>
              <a:spcBef>
                <a:spcPts val="900"/>
              </a:spcBef>
              <a:defRPr sz="2475"/>
            </a:pPr>
          </a:p>
          <a:p>
            <a:pPr marL="226313" indent="-226313" defTabSz="905255">
              <a:lnSpc>
                <a:spcPct val="81000"/>
              </a:lnSpc>
              <a:spcBef>
                <a:spcPts val="900"/>
              </a:spcBef>
              <a:defRPr sz="2475"/>
            </a:pPr>
            <a:r>
              <a:t>[Source: HHSC Rule §379.703.]</a:t>
            </a:r>
          </a:p>
        </p:txBody>
      </p:sp>
    </p:spTree>
  </p:cSld>
  <p:clrMapOvr>
    <a:masterClrMapping/>
  </p:clrMapOvr>
  <p:transition xmlns:p14="http://schemas.microsoft.com/office/powerpoint/2010/main" spd="med" advClick="1" p14:dur="1000"/>
</p:sld>
</file>

<file path=ppt/slides/slide2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49" name="Shape 649"/>
          <p:cNvSpPr/>
          <p:nvPr>
            <p:ph type="title"/>
          </p:nvPr>
        </p:nvSpPr>
        <p:spPr>
          <a:xfrm>
            <a:off x="838200" y="365125"/>
            <a:ext cx="10515600" cy="1325563"/>
          </a:xfrm>
          <a:prstGeom prst="rect">
            <a:avLst/>
          </a:prstGeom>
          <a:solidFill>
            <a:srgbClr val="FFE699"/>
          </a:solidFill>
        </p:spPr>
        <p:txBody>
          <a:bodyPr/>
          <a:lstStyle/>
          <a:p>
            <a:pPr/>
            <a:r>
              <a:t>                   Client Rights (Rule §379.628): </a:t>
            </a:r>
          </a:p>
        </p:txBody>
      </p:sp>
      <p:sp>
        <p:nvSpPr>
          <p:cNvPr id="650" name="Shape 650"/>
          <p:cNvSpPr/>
          <p:nvPr>
            <p:ph type="body" idx="1"/>
          </p:nvPr>
        </p:nvSpPr>
        <p:spPr>
          <a:xfrm>
            <a:off x="838200" y="1825625"/>
            <a:ext cx="10515600" cy="4633232"/>
          </a:xfrm>
          <a:prstGeom prst="rect">
            <a:avLst/>
          </a:prstGeom>
          <a:solidFill>
            <a:srgbClr val="FFF2CC"/>
          </a:solidFill>
        </p:spPr>
        <p:txBody>
          <a:bodyPr/>
          <a:lstStyle/>
          <a:p>
            <a:pPr>
              <a:lnSpc>
                <a:spcPct val="72000"/>
              </a:lnSpc>
              <a:defRPr sz="2300"/>
            </a:pPr>
          </a:p>
          <a:p>
            <a:pPr>
              <a:lnSpc>
                <a:spcPct val="72000"/>
              </a:lnSpc>
              <a:defRPr sz="2300"/>
            </a:pPr>
            <a:r>
              <a:t>Client are also required to be posted within the facility. </a:t>
            </a:r>
          </a:p>
          <a:p>
            <a:pPr>
              <a:lnSpc>
                <a:spcPct val="72000"/>
              </a:lnSpc>
              <a:defRPr sz="2300"/>
            </a:pPr>
          </a:p>
          <a:p>
            <a:pPr>
              <a:lnSpc>
                <a:spcPct val="72000"/>
              </a:lnSpc>
              <a:defRPr sz="2300"/>
            </a:pPr>
            <a:r>
              <a:t>The following are examples of client rights, as outlined by the </a:t>
            </a:r>
            <a:r>
              <a:rPr i="1"/>
              <a:t>Arizona Coalition Against Domestic Violence’s Best Practices Manual:</a:t>
            </a:r>
          </a:p>
          <a:p>
            <a:pPr>
              <a:lnSpc>
                <a:spcPct val="72000"/>
              </a:lnSpc>
              <a:defRPr sz="2300"/>
            </a:pPr>
          </a:p>
          <a:p>
            <a:pPr>
              <a:lnSpc>
                <a:spcPct val="72000"/>
              </a:lnSpc>
              <a:defRPr sz="2300"/>
            </a:pPr>
            <a:r>
              <a:t>1.) The right to be safe and free from abuse within the shelter; </a:t>
            </a:r>
          </a:p>
          <a:p>
            <a:pPr>
              <a:lnSpc>
                <a:spcPct val="72000"/>
              </a:lnSpc>
              <a:defRPr sz="2300"/>
            </a:pPr>
            <a:r>
              <a:t>2.) The right to have their confidentiality maintained;</a:t>
            </a:r>
          </a:p>
          <a:p>
            <a:pPr>
              <a:lnSpc>
                <a:spcPct val="72000"/>
              </a:lnSpc>
              <a:defRPr sz="2300"/>
            </a:pPr>
            <a:r>
              <a:t>3.) The right to dignity and privacy;</a:t>
            </a:r>
          </a:p>
          <a:p>
            <a:pPr>
              <a:lnSpc>
                <a:spcPct val="72000"/>
              </a:lnSpc>
              <a:defRPr i="1" sz="2300"/>
            </a:pPr>
          </a:p>
          <a:p>
            <a:pPr>
              <a:lnSpc>
                <a:spcPct val="72000"/>
              </a:lnSpc>
              <a:defRPr i="1" sz="2300"/>
            </a:pPr>
            <a:r>
              <a:t> </a:t>
            </a:r>
            <a:r>
              <a:rPr i="0"/>
              <a:t>[Source: HHSC Rule §379.628; and Arizona Coalition Against Domestic Violence (2000). </a:t>
            </a:r>
            <a:r>
              <a:t>Best Practices Manual For Domestic Violence Programs</a:t>
            </a:r>
            <a:r>
              <a:rPr i="0"/>
              <a:t>. Arizona: Arizona Coalition Against Domestic Violence.]</a:t>
            </a:r>
          </a:p>
        </p:txBody>
      </p:sp>
    </p:spTree>
  </p:cSld>
  <p:clrMapOvr>
    <a:masterClrMapping/>
  </p:clrMapOvr>
  <p:transition xmlns:p14="http://schemas.microsoft.com/office/powerpoint/2010/main" spd="med" advClick="1" p14:dur="1000"/>
</p:sld>
</file>

<file path=ppt/slides/slide2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52" name="Shape 652"/>
          <p:cNvSpPr/>
          <p:nvPr>
            <p:ph type="body" idx="1"/>
          </p:nvPr>
        </p:nvSpPr>
        <p:spPr>
          <a:xfrm>
            <a:off x="838200" y="783769"/>
            <a:ext cx="10515600" cy="5733145"/>
          </a:xfrm>
          <a:prstGeom prst="rect">
            <a:avLst/>
          </a:prstGeom>
          <a:solidFill>
            <a:srgbClr val="FFF2CC"/>
          </a:solidFill>
        </p:spPr>
        <p:txBody>
          <a:bodyPr/>
          <a:lstStyle/>
          <a:p>
            <a:pPr>
              <a:lnSpc>
                <a:spcPct val="72000"/>
              </a:lnSpc>
              <a:defRPr sz="2300"/>
            </a:pPr>
          </a:p>
          <a:p>
            <a:pPr>
              <a:lnSpc>
                <a:spcPct val="72000"/>
              </a:lnSpc>
              <a:defRPr sz="2300"/>
            </a:pPr>
          </a:p>
          <a:p>
            <a:pPr>
              <a:lnSpc>
                <a:spcPct val="72000"/>
              </a:lnSpc>
              <a:defRPr sz="2300"/>
            </a:pPr>
            <a:r>
              <a:t>4.)  The right to self-determination;</a:t>
            </a:r>
          </a:p>
          <a:p>
            <a:pPr>
              <a:lnSpc>
                <a:spcPct val="72000"/>
              </a:lnSpc>
              <a:defRPr sz="2300"/>
            </a:pPr>
          </a:p>
          <a:p>
            <a:pPr>
              <a:lnSpc>
                <a:spcPct val="72000"/>
              </a:lnSpc>
              <a:defRPr sz="2300"/>
            </a:pPr>
            <a:r>
              <a:t>5.)  The right to express and file grievances; </a:t>
            </a:r>
          </a:p>
          <a:p>
            <a:pPr>
              <a:lnSpc>
                <a:spcPct val="72000"/>
              </a:lnSpc>
              <a:defRPr sz="2300"/>
            </a:pPr>
          </a:p>
          <a:p>
            <a:pPr>
              <a:lnSpc>
                <a:spcPct val="72000"/>
              </a:lnSpc>
              <a:defRPr sz="2300"/>
            </a:pPr>
            <a:r>
              <a:t>6.)  The right to be provided with support and information; and</a:t>
            </a:r>
          </a:p>
          <a:p>
            <a:pPr>
              <a:lnSpc>
                <a:spcPct val="72000"/>
              </a:lnSpc>
              <a:defRPr sz="2300"/>
            </a:pPr>
          </a:p>
          <a:p>
            <a:pPr>
              <a:lnSpc>
                <a:spcPct val="72000"/>
              </a:lnSpc>
              <a:defRPr sz="2300"/>
            </a:pPr>
            <a:r>
              <a:t>7.)  The right to refuse services. </a:t>
            </a:r>
          </a:p>
          <a:p>
            <a:pPr>
              <a:lnSpc>
                <a:spcPct val="72000"/>
              </a:lnSpc>
              <a:defRPr sz="2300"/>
            </a:pPr>
          </a:p>
          <a:p>
            <a:pPr>
              <a:lnSpc>
                <a:spcPct val="72000"/>
              </a:lnSpc>
              <a:defRPr sz="2300"/>
            </a:pPr>
          </a:p>
          <a:p>
            <a:pPr>
              <a:lnSpc>
                <a:spcPct val="72000"/>
              </a:lnSpc>
              <a:defRPr sz="2300"/>
            </a:pPr>
          </a:p>
          <a:p>
            <a:pPr>
              <a:lnSpc>
                <a:spcPct val="72000"/>
              </a:lnSpc>
              <a:defRPr sz="2300"/>
            </a:pPr>
            <a:r>
              <a:t>[Source: Arizona Coalition Against Domestic Violence (2000). </a:t>
            </a:r>
            <a:r>
              <a:rPr i="1"/>
              <a:t>Best Practices Manual For Domestic Violence Programs</a:t>
            </a:r>
            <a:r>
              <a:t>. Arizona: Arizona Coalition Against Domestic Violence.]</a:t>
            </a:r>
          </a:p>
        </p:txBody>
      </p:sp>
    </p:spTree>
  </p:cSld>
  <p:clrMapOvr>
    <a:masterClrMapping/>
  </p:clrMapOvr>
  <p:transition xmlns:p14="http://schemas.microsoft.com/office/powerpoint/2010/main" spd="med" advClick="1" p14:dur="1000"/>
</p:sld>
</file>

<file path=ppt/slides/slide2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54" name="Shape 654"/>
          <p:cNvSpPr/>
          <p:nvPr>
            <p:ph type="title"/>
          </p:nvPr>
        </p:nvSpPr>
        <p:spPr>
          <a:xfrm>
            <a:off x="838200" y="365125"/>
            <a:ext cx="10515600" cy="1325563"/>
          </a:xfrm>
          <a:prstGeom prst="rect">
            <a:avLst/>
          </a:prstGeom>
          <a:solidFill>
            <a:srgbClr val="FFE699"/>
          </a:solidFill>
        </p:spPr>
        <p:txBody>
          <a:bodyPr/>
          <a:lstStyle/>
          <a:p>
            <a:pPr defTabSz="868680">
              <a:defRPr sz="4180"/>
            </a:pPr>
            <a:r>
              <a:t>          Involuntary Termination of Services </a:t>
            </a:r>
            <a:br/>
            <a:r>
              <a:t>                           (Rule §379.612):</a:t>
            </a:r>
          </a:p>
        </p:txBody>
      </p:sp>
      <p:sp>
        <p:nvSpPr>
          <p:cNvPr id="655" name="Shape 655"/>
          <p:cNvSpPr/>
          <p:nvPr>
            <p:ph type="body" idx="1"/>
          </p:nvPr>
        </p:nvSpPr>
        <p:spPr>
          <a:xfrm>
            <a:off x="838200" y="1825623"/>
            <a:ext cx="10515600" cy="4560663"/>
          </a:xfrm>
          <a:prstGeom prst="rect">
            <a:avLst/>
          </a:prstGeom>
          <a:solidFill>
            <a:srgbClr val="FFF2CC"/>
          </a:solidFill>
        </p:spPr>
        <p:txBody>
          <a:bodyPr/>
          <a:lstStyle/>
          <a:p>
            <a:pPr>
              <a:lnSpc>
                <a:spcPct val="72000"/>
              </a:lnSpc>
              <a:defRPr sz="1900"/>
            </a:pPr>
          </a:p>
          <a:p>
            <a:pPr>
              <a:lnSpc>
                <a:spcPct val="72000"/>
              </a:lnSpc>
              <a:defRPr sz="1900"/>
            </a:pPr>
            <a:r>
              <a:t>FVPs must develop policies and procedures for terminating client services. The policies: “outline behaviors that threaten the safety and security of staff and residents…,” “apply equally to all people,” and include a mechanism for client grievances and appeals.   </a:t>
            </a:r>
          </a:p>
          <a:p>
            <a:pPr>
              <a:lnSpc>
                <a:spcPct val="72000"/>
              </a:lnSpc>
              <a:defRPr sz="1900"/>
            </a:pPr>
          </a:p>
          <a:p>
            <a:pPr>
              <a:lnSpc>
                <a:spcPct val="72000"/>
              </a:lnSpc>
              <a:defRPr sz="1900"/>
            </a:pPr>
            <a:r>
              <a:t>When services are terminated (voluntarily or involuntarily), staff must make reasonable efforts to provide the client with other resources and assistance with safety planning.  </a:t>
            </a:r>
          </a:p>
          <a:p>
            <a:pPr>
              <a:lnSpc>
                <a:spcPct val="72000"/>
              </a:lnSpc>
              <a:defRPr sz="1900"/>
            </a:pPr>
          </a:p>
          <a:p>
            <a:pPr>
              <a:lnSpc>
                <a:spcPct val="72000"/>
              </a:lnSpc>
              <a:defRPr sz="1900"/>
            </a:pPr>
            <a:r>
              <a:t>Written notice must be provided to clients whose services are involuntarily terminated, along with information concerning the program’s grievance procedure.</a:t>
            </a:r>
          </a:p>
          <a:p>
            <a:pPr>
              <a:lnSpc>
                <a:spcPct val="72000"/>
              </a:lnSpc>
              <a:defRPr sz="1900"/>
            </a:pPr>
          </a:p>
          <a:p>
            <a:pPr>
              <a:lnSpc>
                <a:spcPct val="72000"/>
              </a:lnSpc>
              <a:defRPr sz="1900"/>
            </a:pPr>
            <a:r>
              <a:t>At the client’s request, FVPs are required to provide clients with contact information for HHSC’s Family Violence Program.</a:t>
            </a:r>
          </a:p>
          <a:p>
            <a:pPr>
              <a:lnSpc>
                <a:spcPct val="72000"/>
              </a:lnSpc>
              <a:defRPr sz="1900"/>
            </a:pPr>
          </a:p>
          <a:p>
            <a:pPr>
              <a:lnSpc>
                <a:spcPct val="72000"/>
              </a:lnSpc>
              <a:defRPr sz="1900"/>
            </a:pPr>
            <a:r>
              <a:t>[Source: HHSC Rule §379.612.]</a:t>
            </a:r>
          </a:p>
        </p:txBody>
      </p:sp>
    </p:spTree>
  </p:cSld>
  <p:clrMapOvr>
    <a:masterClrMapping/>
  </p:clrMapOvr>
  <p:transition xmlns:p14="http://schemas.microsoft.com/office/powerpoint/2010/main" spd="med" advClick="1" p14:dur="1000"/>
</p:sld>
</file>

<file path=ppt/slides/slide2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57" name="Shape 657"/>
          <p:cNvSpPr/>
          <p:nvPr>
            <p:ph type="body" idx="1"/>
          </p:nvPr>
        </p:nvSpPr>
        <p:spPr>
          <a:xfrm>
            <a:off x="838200" y="914399"/>
            <a:ext cx="10515600" cy="5558973"/>
          </a:xfrm>
          <a:prstGeom prst="rect">
            <a:avLst/>
          </a:prstGeom>
          <a:solidFill>
            <a:srgbClr val="FFF2CC"/>
          </a:solidFill>
        </p:spPr>
        <p:txBody>
          <a:bodyPr/>
          <a:lstStyle/>
          <a:p>
            <a:pPr marL="224027" indent="-224027" defTabSz="896111">
              <a:lnSpc>
                <a:spcPct val="72000"/>
              </a:lnSpc>
              <a:spcBef>
                <a:spcPts val="900"/>
              </a:spcBef>
              <a:defRPr sz="2058"/>
            </a:pPr>
          </a:p>
          <a:p>
            <a:pPr marL="224027" indent="-224027" defTabSz="896111">
              <a:lnSpc>
                <a:spcPct val="72000"/>
              </a:lnSpc>
              <a:spcBef>
                <a:spcPts val="900"/>
              </a:spcBef>
              <a:defRPr sz="2058"/>
            </a:pPr>
            <a:r>
              <a:t>The Arizona Coalition Against Domestic Violence’s Best Practices Manual provides additional suggestions: </a:t>
            </a:r>
          </a:p>
          <a:p>
            <a:pPr marL="224027" indent="-224027" defTabSz="896111">
              <a:lnSpc>
                <a:spcPct val="72000"/>
              </a:lnSpc>
              <a:spcBef>
                <a:spcPts val="900"/>
              </a:spcBef>
              <a:defRPr sz="2058"/>
            </a:pPr>
          </a:p>
          <a:p>
            <a:pPr marL="224027" indent="-224027" defTabSz="896111">
              <a:lnSpc>
                <a:spcPct val="72000"/>
              </a:lnSpc>
              <a:spcBef>
                <a:spcPts val="900"/>
              </a:spcBef>
              <a:defRPr sz="2058"/>
            </a:pPr>
            <a:r>
              <a:t>“While a (client) is in the shelter, (various) problems (may occur). One of the problem areas that may arise is the safety level of having an individual in shelter.  The safety issue could arise in conjunction with her abusive relationship (i.e., her abuser knows she stayed in the particular shelter the last time she left and he is a violent offender).  Also, it may be questionable whether or not it is appropriate for an individual to be housed in the shelter.  Program staff should determine if there is cause for concern about an individual’s presence in the shelter due to self-disclosure of information about her behavior or her child’s behavior, information that has been shared with the shelter by other programs, and/or complaints that have been expressed by other residents.  When considering if her presence could possibly be harmful to others on site, staff should use caution not to automatically react to complaints.  Instead, staff should address complaints appropriately and consider how the information was obtained and who provided the information” (ACADV, 2000, p. 52).</a:t>
            </a:r>
          </a:p>
          <a:p>
            <a:pPr marL="224027" indent="-224027" defTabSz="896111">
              <a:lnSpc>
                <a:spcPct val="72000"/>
              </a:lnSpc>
              <a:spcBef>
                <a:spcPts val="900"/>
              </a:spcBef>
              <a:defRPr sz="2058"/>
            </a:pPr>
          </a:p>
          <a:p>
            <a:pPr marL="224027" indent="-224027" defTabSz="896111">
              <a:lnSpc>
                <a:spcPct val="72000"/>
              </a:lnSpc>
              <a:spcBef>
                <a:spcPts val="900"/>
              </a:spcBef>
              <a:defRPr sz="2058"/>
            </a:pPr>
            <a:r>
              <a:t>[Source: Arizona Coalition Against Domestic Violence (2000). </a:t>
            </a:r>
            <a:r>
              <a:rPr i="1"/>
              <a:t>Best Practices Manual For Domestic Violence Programs</a:t>
            </a:r>
            <a:r>
              <a:t>. Arizona: Arizona Coalition Against Domestic Violence.]</a:t>
            </a:r>
          </a:p>
        </p:txBody>
      </p:sp>
    </p:spTree>
  </p:cSld>
  <p:clrMapOvr>
    <a:masterClrMapping/>
  </p:clrMapOvr>
  <p:transition xmlns:p14="http://schemas.microsoft.com/office/powerpoint/2010/main" spd="med" advClick="1" p14:dur="1000"/>
</p:sld>
</file>

<file path=ppt/slides/slide2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59" name="Shape 659"/>
          <p:cNvSpPr/>
          <p:nvPr>
            <p:ph type="body" idx="1"/>
          </p:nvPr>
        </p:nvSpPr>
        <p:spPr>
          <a:xfrm>
            <a:off x="838200" y="882195"/>
            <a:ext cx="10515600" cy="5605691"/>
          </a:xfrm>
          <a:prstGeom prst="rect">
            <a:avLst/>
          </a:prstGeom>
          <a:solidFill>
            <a:srgbClr val="FFF2CC"/>
          </a:solidFill>
        </p:spPr>
        <p:txBody>
          <a:bodyPr/>
          <a:lstStyle/>
          <a:p>
            <a:pPr/>
          </a:p>
          <a:p>
            <a:pPr/>
            <a:r>
              <a:t>“If someone is not able to function due to a mental health issue, or is a danger to self or others, transportation should be arranged to have them evaluated at the appropriate facility by a mental health professional. If for those reasons a victim/survivor is not going to be accepted or re-admitted or will have services discontinued, an appropriate and specific referral plan should be used.  This plan should be based on the community resources and services available” (ACADV, 2000, p. 52). </a:t>
            </a:r>
          </a:p>
          <a:p>
            <a:pPr/>
          </a:p>
          <a:p>
            <a:pPr/>
            <a:r>
              <a:t>[Source: Arizona Coalition Against Domestic Violence (2000). </a:t>
            </a:r>
            <a:r>
              <a:rPr i="1"/>
              <a:t>Best Practices Manual For Domestic Violence Programs</a:t>
            </a:r>
            <a:r>
              <a:t>. Arizona: Arizona Coalition Against Domestic Violence.]</a:t>
            </a:r>
          </a:p>
        </p:txBody>
      </p:sp>
    </p:spTree>
  </p:cSld>
  <p:clrMapOvr>
    <a:masterClrMapping/>
  </p:clrMapOvr>
  <p:transition xmlns:p14="http://schemas.microsoft.com/office/powerpoint/2010/main" spd="med" advClick="1" p14:dur="1000"/>
</p:sld>
</file>

<file path=ppt/slides/slide2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1" name="Shape 661"/>
          <p:cNvSpPr/>
          <p:nvPr>
            <p:ph type="title"/>
          </p:nvPr>
        </p:nvSpPr>
        <p:spPr>
          <a:xfrm>
            <a:off x="838200" y="365125"/>
            <a:ext cx="10515600" cy="1325563"/>
          </a:xfrm>
          <a:prstGeom prst="rect">
            <a:avLst/>
          </a:prstGeom>
          <a:solidFill>
            <a:srgbClr val="FFE699"/>
          </a:solidFill>
        </p:spPr>
        <p:txBody>
          <a:bodyPr/>
          <a:lstStyle/>
          <a:p>
            <a:pPr defTabSz="832104">
              <a:defRPr sz="4004"/>
            </a:pPr>
            <a:r>
              <a:t>   Providing Services to Previously Terminated </a:t>
            </a:r>
            <a:br/>
            <a:r>
              <a:t>                       Clients (Rule §379.607):</a:t>
            </a:r>
          </a:p>
        </p:txBody>
      </p:sp>
      <p:sp>
        <p:nvSpPr>
          <p:cNvPr id="662" name="Shape 662"/>
          <p:cNvSpPr/>
          <p:nvPr>
            <p:ph type="body" idx="1"/>
          </p:nvPr>
        </p:nvSpPr>
        <p:spPr>
          <a:xfrm>
            <a:off x="838200" y="1825623"/>
            <a:ext cx="10515600" cy="4662263"/>
          </a:xfrm>
          <a:prstGeom prst="rect">
            <a:avLst/>
          </a:prstGeom>
          <a:solidFill>
            <a:srgbClr val="FFF2CC"/>
          </a:solidFill>
        </p:spPr>
        <p:txBody>
          <a:bodyPr/>
          <a:lstStyle/>
          <a:p>
            <a:pPr>
              <a:lnSpc>
                <a:spcPct val="72000"/>
              </a:lnSpc>
              <a:defRPr sz="2500"/>
            </a:pPr>
          </a:p>
          <a:p>
            <a:pPr>
              <a:lnSpc>
                <a:spcPct val="72000"/>
              </a:lnSpc>
              <a:defRPr sz="2500"/>
            </a:pPr>
            <a:r>
              <a:t>When a previously terminated client requests readmission to the shelter, staff must consider the former client’s safety and whether it is appropriate to reinstate services. </a:t>
            </a:r>
          </a:p>
          <a:p>
            <a:pPr>
              <a:lnSpc>
                <a:spcPct val="72000"/>
              </a:lnSpc>
              <a:defRPr sz="2500"/>
            </a:pPr>
          </a:p>
          <a:p>
            <a:pPr>
              <a:lnSpc>
                <a:spcPct val="72000"/>
              </a:lnSpc>
              <a:defRPr sz="2500"/>
            </a:pPr>
            <a:r>
              <a:t>The Arizona Coalition Against Domestic Violence also supports this practice: “Victims/survivors who have been denied services or have had services discontinued should be re-assessed each time they ask to re-enter.  This might mean that an agreement with them needs to be in place as part of the re-admittance process” (ACADV, 2000, p. 52). </a:t>
            </a:r>
          </a:p>
          <a:p>
            <a:pPr>
              <a:lnSpc>
                <a:spcPct val="72000"/>
              </a:lnSpc>
              <a:defRPr sz="2500"/>
            </a:pPr>
          </a:p>
          <a:p>
            <a:pPr>
              <a:lnSpc>
                <a:spcPct val="72000"/>
              </a:lnSpc>
              <a:defRPr sz="2500"/>
            </a:pPr>
            <a:r>
              <a:t>[Source: Arizona Coalition Against Domestic Violence (2000). </a:t>
            </a:r>
            <a:r>
              <a:rPr i="1"/>
              <a:t>Best Practices Manual For Domestic Violence Programs</a:t>
            </a:r>
            <a:r>
              <a:t>. Arizona: Arizona Coalition Against Domestic Violence.]</a:t>
            </a:r>
          </a:p>
        </p:txBody>
      </p:sp>
    </p:spTree>
  </p:cSld>
  <p:clrMapOvr>
    <a:masterClrMapping/>
  </p:clrMapOvr>
  <p:transition xmlns:p14="http://schemas.microsoft.com/office/powerpoint/2010/main" spd="med" advClick="1" p14:dur="1000"/>
</p:sld>
</file>

<file path=ppt/slides/slide2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4" name="Shape 664"/>
          <p:cNvSpPr/>
          <p:nvPr>
            <p:ph type="title"/>
          </p:nvPr>
        </p:nvSpPr>
        <p:spPr>
          <a:xfrm>
            <a:off x="838200" y="365125"/>
            <a:ext cx="10515600" cy="1325563"/>
          </a:xfrm>
          <a:prstGeom prst="rect">
            <a:avLst/>
          </a:prstGeom>
          <a:solidFill>
            <a:srgbClr val="FFE699"/>
          </a:solidFill>
        </p:spPr>
        <p:txBody>
          <a:bodyPr/>
          <a:lstStyle>
            <a:lvl1pPr defTabSz="877823">
              <a:defRPr sz="4224"/>
            </a:lvl1pPr>
          </a:lstStyle>
          <a:p>
            <a:pPr/>
            <a:r>
              <a:t>         Conflicts of Interest/Offender Policies:</a:t>
            </a:r>
          </a:p>
        </p:txBody>
      </p:sp>
      <p:sp>
        <p:nvSpPr>
          <p:cNvPr id="665" name="Shape 665"/>
          <p:cNvSpPr/>
          <p:nvPr>
            <p:ph type="body" idx="1"/>
          </p:nvPr>
        </p:nvSpPr>
        <p:spPr>
          <a:xfrm>
            <a:off x="838200" y="1825625"/>
            <a:ext cx="10515600" cy="4351338"/>
          </a:xfrm>
          <a:prstGeom prst="rect">
            <a:avLst/>
          </a:prstGeom>
          <a:solidFill>
            <a:srgbClr val="FFF2CC"/>
          </a:solidFill>
        </p:spPr>
        <p:txBody>
          <a:bodyPr/>
          <a:lstStyle/>
          <a:p>
            <a:pPr marL="221742" indent="-221742" defTabSz="886968">
              <a:lnSpc>
                <a:spcPct val="72000"/>
              </a:lnSpc>
              <a:spcBef>
                <a:spcPts val="900"/>
              </a:spcBef>
              <a:defRPr sz="2037"/>
            </a:pPr>
            <a:r>
              <a:t>Due to the inherent dangers associated with remaining in a violent relationship, most FVPs neither promote nor provide couple’s counseling.</a:t>
            </a:r>
          </a:p>
          <a:p>
            <a:pPr marL="221742" indent="-221742" defTabSz="886968">
              <a:lnSpc>
                <a:spcPct val="72000"/>
              </a:lnSpc>
              <a:spcBef>
                <a:spcPts val="900"/>
              </a:spcBef>
              <a:defRPr sz="2037"/>
            </a:pPr>
          </a:p>
          <a:p>
            <a:pPr marL="221742" indent="-221742" defTabSz="886968">
              <a:lnSpc>
                <a:spcPct val="72000"/>
              </a:lnSpc>
              <a:spcBef>
                <a:spcPts val="900"/>
              </a:spcBef>
              <a:defRPr sz="2037"/>
            </a:pPr>
            <a:r>
              <a:t>Some FVPs operate BIPPs (Batterer Intervention and Prevention Programs). Others do not. </a:t>
            </a:r>
          </a:p>
          <a:p>
            <a:pPr marL="221742" indent="-221742" defTabSz="886968">
              <a:lnSpc>
                <a:spcPct val="72000"/>
              </a:lnSpc>
              <a:spcBef>
                <a:spcPts val="900"/>
              </a:spcBef>
              <a:defRPr sz="2037"/>
            </a:pPr>
          </a:p>
          <a:p>
            <a:pPr marL="221742" indent="-221742" defTabSz="886968">
              <a:lnSpc>
                <a:spcPct val="72000"/>
              </a:lnSpc>
              <a:spcBef>
                <a:spcPts val="900"/>
              </a:spcBef>
              <a:defRPr sz="2037"/>
            </a:pPr>
            <a:r>
              <a:t>If they do, the Arizona Coalition Against Domestic Violence advises that “every effort be made to ensure that victims and perpetrators…not have any contact with each other at service locations.  (Moreover, in Arizona,) core staff are discouraged from working as a counselor or advocate for both victim groups and perpetrator groups and should not work with both a victim and perpetrator from a specific case” (ACADV, 2000, p. 15).</a:t>
            </a:r>
          </a:p>
          <a:p>
            <a:pPr marL="221742" indent="-221742" defTabSz="886968">
              <a:lnSpc>
                <a:spcPct val="72000"/>
              </a:lnSpc>
              <a:spcBef>
                <a:spcPts val="900"/>
              </a:spcBef>
              <a:defRPr sz="2037"/>
            </a:pPr>
          </a:p>
          <a:p>
            <a:pPr marL="221742" indent="-221742" defTabSz="886968">
              <a:lnSpc>
                <a:spcPct val="72000"/>
              </a:lnSpc>
              <a:spcBef>
                <a:spcPts val="900"/>
              </a:spcBef>
              <a:defRPr sz="2037"/>
            </a:pPr>
            <a:r>
              <a:t>[Source: Arizona Coalition Against Domestic Violence (2000). </a:t>
            </a:r>
            <a:r>
              <a:rPr i="1"/>
              <a:t>Best Practices Manual For Domestic Violence Programs</a:t>
            </a:r>
            <a:r>
              <a:t>. Arizona: Arizona Coalition Against Domestic Violence.]</a:t>
            </a:r>
          </a:p>
        </p:txBody>
      </p:sp>
    </p:spTree>
  </p:cSld>
  <p:clrMapOvr>
    <a:masterClrMapping/>
  </p:clrMapOvr>
  <p:transition xmlns:p14="http://schemas.microsoft.com/office/powerpoint/2010/main" spd="med" advClick="1" p14:dur="1000"/>
</p:sld>
</file>

<file path=ppt/slides/slide2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7" name="Shape 667"/>
          <p:cNvSpPr/>
          <p:nvPr>
            <p:ph type="title"/>
          </p:nvPr>
        </p:nvSpPr>
        <p:spPr>
          <a:xfrm>
            <a:off x="838200" y="365125"/>
            <a:ext cx="10515600" cy="1325563"/>
          </a:xfrm>
          <a:prstGeom prst="rect">
            <a:avLst/>
          </a:prstGeom>
          <a:solidFill>
            <a:srgbClr val="FFE699"/>
          </a:solidFill>
        </p:spPr>
        <p:txBody>
          <a:bodyPr/>
          <a:lstStyle/>
          <a:p>
            <a:pPr/>
            <a:r>
              <a:t>                Clients with Criminal Histories:</a:t>
            </a:r>
          </a:p>
        </p:txBody>
      </p:sp>
    </p:spTree>
  </p:cSld>
  <p:clrMapOvr>
    <a:masterClrMapping/>
  </p:clrMapOvr>
  <p:transition xmlns:p14="http://schemas.microsoft.com/office/powerpoint/2010/main" spd="med" advClick="1" p14:dur="1000"/>
</p:sld>
</file>

<file path=ppt/slides/slide2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9" name="Shape 669"/>
          <p:cNvSpPr/>
          <p:nvPr>
            <p:ph type="body" idx="1"/>
          </p:nvPr>
        </p:nvSpPr>
        <p:spPr>
          <a:xfrm>
            <a:off x="838200" y="522513"/>
            <a:ext cx="10515600" cy="6037945"/>
          </a:xfrm>
          <a:prstGeom prst="rect">
            <a:avLst/>
          </a:prstGeom>
          <a:solidFill>
            <a:srgbClr val="FFF2CC"/>
          </a:solidFill>
        </p:spPr>
        <p:txBody>
          <a:bodyPr/>
          <a:lstStyle/>
          <a:p>
            <a:pPr>
              <a:lnSpc>
                <a:spcPct val="72000"/>
              </a:lnSpc>
              <a:defRPr sz="2500"/>
            </a:pPr>
          </a:p>
          <a:p>
            <a:pPr>
              <a:lnSpc>
                <a:spcPct val="72000"/>
              </a:lnSpc>
              <a:defRPr sz="2500"/>
            </a:pPr>
          </a:p>
          <a:p>
            <a:pPr>
              <a:lnSpc>
                <a:spcPct val="72000"/>
              </a:lnSpc>
              <a:defRPr sz="2500"/>
            </a:pPr>
            <a:r>
              <a:t>The Texas Council on Family Violence maintains that a criminal history should not automatically disqualify an otherwise eligible victim for FVP services. </a:t>
            </a:r>
          </a:p>
          <a:p>
            <a:pPr>
              <a:lnSpc>
                <a:spcPct val="72000"/>
              </a:lnSpc>
              <a:defRPr sz="2500"/>
            </a:pPr>
          </a:p>
          <a:p>
            <a:pPr>
              <a:lnSpc>
                <a:spcPct val="72000"/>
              </a:lnSpc>
              <a:defRPr sz="2500"/>
            </a:pPr>
            <a:r>
              <a:t>(This is because survivors have been wrongfully arrested for “mutual combat,” etc.). </a:t>
            </a:r>
          </a:p>
          <a:p>
            <a:pPr>
              <a:lnSpc>
                <a:spcPct val="72000"/>
              </a:lnSpc>
              <a:defRPr sz="2500"/>
            </a:pPr>
          </a:p>
          <a:p>
            <a:pPr>
              <a:lnSpc>
                <a:spcPct val="72000"/>
              </a:lnSpc>
              <a:defRPr sz="2500"/>
            </a:pPr>
          </a:p>
          <a:p>
            <a:pPr>
              <a:lnSpc>
                <a:spcPct val="72000"/>
              </a:lnSpc>
              <a:defRPr sz="2500"/>
            </a:pPr>
            <a:r>
              <a:t>[Sources: TCFV Webinar “OIM: HHSC Required Policies and Procedures;” Richie, B. (1996). </a:t>
            </a:r>
            <a:r>
              <a:rPr i="1"/>
              <a:t>Compelled to crime: The gender entrapment of battered black women</a:t>
            </a:r>
            <a:r>
              <a:t>. New York, NY: Routeledge; Jones, A. (2000). Next time, she’ll be dead. Boston, MA: Beacon Press; and Martin, D. (1981). </a:t>
            </a:r>
            <a:r>
              <a:rPr i="1"/>
              <a:t>Battered wives</a:t>
            </a:r>
            <a:r>
              <a:t>. Volcano, CA: Volcano Press, Inc.; the National Clearinghouse for the Defense of Battered Women; and the Battered Women’s Justice Project.]</a:t>
            </a:r>
          </a:p>
        </p:txBody>
      </p:sp>
    </p:spTree>
  </p:cSld>
  <p:clrMapOvr>
    <a:masterClrMapping/>
  </p:clrMapOvr>
  <p:transition xmlns:p14="http://schemas.microsoft.com/office/powerpoint/2010/main" spd="med" advClick="1" p14:dur="1000"/>
</p:sld>
</file>

<file path=ppt/slides/slide2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1" name="Shape 671"/>
          <p:cNvSpPr/>
          <p:nvPr>
            <p:ph type="title"/>
          </p:nvPr>
        </p:nvSpPr>
        <p:spPr>
          <a:xfrm>
            <a:off x="838200" y="365125"/>
            <a:ext cx="10515600" cy="1325563"/>
          </a:xfrm>
          <a:prstGeom prst="rect">
            <a:avLst/>
          </a:prstGeom>
          <a:solidFill>
            <a:srgbClr val="FFE699"/>
          </a:solidFill>
        </p:spPr>
        <p:txBody>
          <a:bodyPr/>
          <a:lstStyle/>
          <a:p>
            <a:pPr/>
            <a:r>
              <a:t>                         Statistical Overview:</a:t>
            </a:r>
          </a:p>
        </p:txBody>
      </p:sp>
      <p:sp>
        <p:nvSpPr>
          <p:cNvPr id="672" name="Shape 672"/>
          <p:cNvSpPr/>
          <p:nvPr>
            <p:ph type="body" idx="1"/>
          </p:nvPr>
        </p:nvSpPr>
        <p:spPr>
          <a:xfrm>
            <a:off x="838200" y="1825625"/>
            <a:ext cx="10515600" cy="4606172"/>
          </a:xfrm>
          <a:prstGeom prst="rect">
            <a:avLst/>
          </a:prstGeom>
          <a:solidFill>
            <a:srgbClr val="FFF2CC"/>
          </a:solidFill>
        </p:spPr>
        <p:txBody>
          <a:bodyPr/>
          <a:lstStyle/>
          <a:p>
            <a:pPr marL="226313" indent="-226313" defTabSz="905255">
              <a:lnSpc>
                <a:spcPct val="81000"/>
              </a:lnSpc>
              <a:spcBef>
                <a:spcPts val="900"/>
              </a:spcBef>
              <a:defRPr sz="2475"/>
            </a:pPr>
          </a:p>
          <a:p>
            <a:pPr marL="226313" indent="-226313" defTabSz="905255">
              <a:lnSpc>
                <a:spcPct val="81000"/>
              </a:lnSpc>
              <a:spcBef>
                <a:spcPts val="900"/>
              </a:spcBef>
              <a:defRPr sz="2475"/>
            </a:pPr>
            <a:r>
              <a:t>Between 1990 and 2007, the number of women in US jails nearly tripled. (This figure does not include women incarcerated in US prisons).</a:t>
            </a:r>
          </a:p>
          <a:p>
            <a:pPr marL="226313" indent="-226313" defTabSz="905255">
              <a:lnSpc>
                <a:spcPct val="81000"/>
              </a:lnSpc>
              <a:spcBef>
                <a:spcPts val="900"/>
              </a:spcBef>
              <a:defRPr sz="2475"/>
            </a:pPr>
          </a:p>
          <a:p>
            <a:pPr marL="226313" indent="-226313" defTabSz="905255">
              <a:lnSpc>
                <a:spcPct val="81000"/>
              </a:lnSpc>
              <a:spcBef>
                <a:spcPts val="900"/>
              </a:spcBef>
              <a:defRPr sz="2475"/>
            </a:pPr>
            <a:r>
              <a:t>National studies suggest that more than one-half of all female inmates have been abused. Of those, 70% were victimized by an intimate partner.  </a:t>
            </a:r>
          </a:p>
          <a:p>
            <a:pPr marL="226313" indent="-226313" defTabSz="905255">
              <a:lnSpc>
                <a:spcPct val="81000"/>
              </a:lnSpc>
              <a:spcBef>
                <a:spcPts val="900"/>
              </a:spcBef>
              <a:defRPr sz="2475"/>
            </a:pPr>
          </a:p>
          <a:p>
            <a:pPr marL="226313" indent="-226313" defTabSz="905255">
              <a:lnSpc>
                <a:spcPct val="81000"/>
              </a:lnSpc>
              <a:spcBef>
                <a:spcPts val="900"/>
              </a:spcBef>
              <a:defRPr sz="2475"/>
            </a:pPr>
            <a:r>
              <a:t>More in-depth studies reveal that this percentage may be even higher.</a:t>
            </a:r>
          </a:p>
          <a:p>
            <a:pPr marL="226313" indent="-226313" defTabSz="905255">
              <a:lnSpc>
                <a:spcPct val="81000"/>
              </a:lnSpc>
              <a:spcBef>
                <a:spcPts val="900"/>
              </a:spcBef>
              <a:defRPr sz="2475"/>
            </a:pPr>
          </a:p>
          <a:p>
            <a:pPr marL="226313" indent="-226313" defTabSz="905255">
              <a:lnSpc>
                <a:spcPct val="81000"/>
              </a:lnSpc>
              <a:spcBef>
                <a:spcPts val="900"/>
              </a:spcBef>
              <a:defRPr sz="1485"/>
            </a:pPr>
            <a:r>
              <a:t>[Source: The National Clearinghouse for the Defense of Battered Women. (2009). </a:t>
            </a:r>
            <a:r>
              <a:rPr i="1"/>
              <a:t>Working with battered women in jail: A manual for community-based battered women’s advocate</a:t>
            </a:r>
            <a:r>
              <a:t>s. Retrieved from: ncdbw.org.]</a:t>
            </a:r>
          </a:p>
        </p:txBody>
      </p:sp>
    </p:spTree>
  </p:cSld>
  <p:clrMapOvr>
    <a:masterClrMapping/>
  </p:clrMapOvr>
  <p:transition xmlns:p14="http://schemas.microsoft.com/office/powerpoint/2010/main" spd="med" advClick="1" p14:dur="1000"/>
</p:sld>
</file>

<file path=ppt/slides/slide2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4" name="Shape 674"/>
          <p:cNvSpPr/>
          <p:nvPr>
            <p:ph type="body" idx="1"/>
          </p:nvPr>
        </p:nvSpPr>
        <p:spPr>
          <a:xfrm>
            <a:off x="729711" y="446275"/>
            <a:ext cx="10878519" cy="5846038"/>
          </a:xfrm>
          <a:prstGeom prst="rect">
            <a:avLst/>
          </a:prstGeom>
          <a:solidFill>
            <a:srgbClr val="FFF2CC"/>
          </a:solidFill>
        </p:spPr>
        <p:txBody>
          <a:bodyPr/>
          <a:lstStyle/>
          <a:p>
            <a:pPr>
              <a:lnSpc>
                <a:spcPct val="81000"/>
              </a:lnSpc>
              <a:defRPr sz="2500"/>
            </a:pPr>
          </a:p>
          <a:p>
            <a:pPr>
              <a:lnSpc>
                <a:spcPct val="81000"/>
              </a:lnSpc>
              <a:defRPr sz="2500"/>
            </a:pPr>
            <a:r>
              <a:t>Most cases of domestic violence do not result in murder. And, the cases that do usually involve a female victim. </a:t>
            </a:r>
          </a:p>
          <a:p>
            <a:pPr>
              <a:lnSpc>
                <a:spcPct val="81000"/>
              </a:lnSpc>
              <a:defRPr sz="2500"/>
            </a:pPr>
          </a:p>
          <a:p>
            <a:pPr>
              <a:lnSpc>
                <a:spcPct val="81000"/>
              </a:lnSpc>
              <a:defRPr sz="2500"/>
            </a:pPr>
            <a:r>
              <a:t>Regardless of the victim’s gender, previous battering is often a factor: </a:t>
            </a:r>
          </a:p>
          <a:p>
            <a:pPr>
              <a:lnSpc>
                <a:spcPct val="81000"/>
              </a:lnSpc>
              <a:defRPr sz="2500"/>
            </a:pPr>
          </a:p>
          <a:p>
            <a:pPr>
              <a:lnSpc>
                <a:spcPct val="81000"/>
              </a:lnSpc>
              <a:defRPr sz="2500"/>
            </a:pPr>
            <a:r>
              <a:t>When men murder their female intimates, it is usually when the victim is trying to leave. </a:t>
            </a:r>
          </a:p>
          <a:p>
            <a:pPr>
              <a:lnSpc>
                <a:spcPct val="81000"/>
              </a:lnSpc>
              <a:defRPr sz="2500"/>
            </a:pPr>
          </a:p>
          <a:p>
            <a:pPr>
              <a:lnSpc>
                <a:spcPct val="81000"/>
              </a:lnSpc>
              <a:defRPr sz="2500"/>
            </a:pPr>
            <a:r>
              <a:t>When women kill their husbands or boyfriends, it is more typically in self-defense.</a:t>
            </a:r>
          </a:p>
          <a:p>
            <a:pPr>
              <a:lnSpc>
                <a:spcPct val="81000"/>
              </a:lnSpc>
              <a:defRPr sz="2500"/>
            </a:pPr>
          </a:p>
          <a:p>
            <a:pPr>
              <a:lnSpc>
                <a:spcPct val="81000"/>
              </a:lnSpc>
              <a:defRPr sz="2500"/>
            </a:pPr>
          </a:p>
          <a:p>
            <a:pPr>
              <a:lnSpc>
                <a:spcPct val="81000"/>
              </a:lnSpc>
              <a:defRPr sz="1500"/>
            </a:pPr>
            <a:r>
              <a:t>[Source: Walker, L.E. (2009). </a:t>
            </a:r>
            <a:r>
              <a:rPr i="1"/>
              <a:t>The battered woman syndrome</a:t>
            </a:r>
            <a:r>
              <a:t>. NY: Springer Publishing.] </a:t>
            </a:r>
          </a:p>
        </p:txBody>
      </p:sp>
    </p:spTree>
  </p:cSld>
  <p:clrMapOvr>
    <a:masterClrMapping/>
  </p:clrMapOvr>
  <p:transition xmlns:p14="http://schemas.microsoft.com/office/powerpoint/2010/main" spd="med" advClick="1" p14:dur="1000"/>
</p:sld>
</file>

<file path=ppt/slides/slide2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6" name="Shape 676"/>
          <p:cNvSpPr/>
          <p:nvPr>
            <p:ph type="title"/>
          </p:nvPr>
        </p:nvSpPr>
        <p:spPr>
          <a:xfrm>
            <a:off x="838200" y="365125"/>
            <a:ext cx="10515600" cy="1325563"/>
          </a:xfrm>
          <a:prstGeom prst="rect">
            <a:avLst/>
          </a:prstGeom>
          <a:solidFill>
            <a:srgbClr val="FFE699"/>
          </a:solidFill>
        </p:spPr>
        <p:txBody>
          <a:bodyPr/>
          <a:lstStyle/>
          <a:p>
            <a:pPr/>
            <a:r>
              <a:t>                Research on Victims who Kill:</a:t>
            </a:r>
          </a:p>
        </p:txBody>
      </p:sp>
      <p:sp>
        <p:nvSpPr>
          <p:cNvPr id="677" name="Shape 677"/>
          <p:cNvSpPr/>
          <p:nvPr>
            <p:ph type="body" idx="1"/>
          </p:nvPr>
        </p:nvSpPr>
        <p:spPr>
          <a:xfrm>
            <a:off x="838200" y="1825625"/>
            <a:ext cx="10515600" cy="4351338"/>
          </a:xfrm>
          <a:prstGeom prst="rect">
            <a:avLst/>
          </a:prstGeom>
          <a:solidFill>
            <a:srgbClr val="FFF2CC"/>
          </a:solidFill>
        </p:spPr>
        <p:txBody>
          <a:bodyPr/>
          <a:lstStyle/>
          <a:p>
            <a:pPr marL="221742" indent="-221742" defTabSz="886968">
              <a:lnSpc>
                <a:spcPct val="72000"/>
              </a:lnSpc>
              <a:spcBef>
                <a:spcPts val="900"/>
              </a:spcBef>
              <a:defRPr sz="2425"/>
            </a:pPr>
            <a:r>
              <a:t>“Overall, it seems that the battered woman who kills her batterer has been battered more frequently and has suffered more serious injuries in the course of more rapidly escalating physical abuse. She is more likely to have been raped and sexually abused, threatened with death, and menaced with weapons.  Her children are more likely to have been abused by her batterer.  She is more likely to live in an environment where a gun is present, and her batterer is more likely to be an alcohol or drug abuser.  In   addition, it seems that the battered woman who kills may be somewhat older, somewhat less well educated, and more socially isolated than the battered woman who does not kill—characteristics which, coupled with more frequent threats of reprisal for leaving, make it more difficult for her to leave her batterer”  (1987, p. 40).</a:t>
            </a:r>
          </a:p>
          <a:p>
            <a:pPr marL="221742" indent="-221742" defTabSz="886968">
              <a:lnSpc>
                <a:spcPct val="72000"/>
              </a:lnSpc>
              <a:spcBef>
                <a:spcPts val="900"/>
              </a:spcBef>
              <a:defRPr sz="2425"/>
            </a:pPr>
          </a:p>
          <a:p>
            <a:pPr marL="221742" indent="-221742" defTabSz="886968">
              <a:lnSpc>
                <a:spcPct val="72000"/>
              </a:lnSpc>
              <a:spcBef>
                <a:spcPts val="900"/>
              </a:spcBef>
              <a:defRPr sz="2425"/>
            </a:pPr>
            <a:r>
              <a:t>[Source:  Browne, A. (1987). </a:t>
            </a:r>
            <a:r>
              <a:rPr i="1"/>
              <a:t>When battered women kill. </a:t>
            </a:r>
            <a:r>
              <a:t>NY: Free Press.]</a:t>
            </a:r>
          </a:p>
        </p:txBody>
      </p:sp>
    </p:spTree>
  </p:cSld>
  <p:clrMapOvr>
    <a:masterClrMapping/>
  </p:clrMapOvr>
  <p:transition xmlns:p14="http://schemas.microsoft.com/office/powerpoint/2010/main" spd="med" advClick="1" p14:dur="1000"/>
</p:sld>
</file>

<file path=ppt/slides/slide2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9" name="Shape 679"/>
          <p:cNvSpPr/>
          <p:nvPr>
            <p:ph type="body" idx="1"/>
          </p:nvPr>
        </p:nvSpPr>
        <p:spPr>
          <a:xfrm>
            <a:off x="838200" y="588723"/>
            <a:ext cx="10515600" cy="5862182"/>
          </a:xfrm>
          <a:prstGeom prst="rect">
            <a:avLst/>
          </a:prstGeom>
          <a:solidFill>
            <a:srgbClr val="FFF2CC"/>
          </a:solidFill>
        </p:spPr>
        <p:txBody>
          <a:bodyPr/>
          <a:lstStyle/>
          <a:p>
            <a:pPr/>
          </a:p>
          <a:p>
            <a:pPr/>
            <a:r>
              <a:t>Prior to killing their abusive partners, many victims seek help from the police. </a:t>
            </a:r>
          </a:p>
          <a:p>
            <a:pPr/>
          </a:p>
          <a:p>
            <a:pPr/>
            <a:r>
              <a:t>In one study, 85% of battered women who killed their abusers called police at least one time prior. </a:t>
            </a:r>
          </a:p>
          <a:p>
            <a:pPr/>
          </a:p>
          <a:p>
            <a:pPr/>
            <a:r>
              <a:t>In half of the cases, they called them five times or more. </a:t>
            </a:r>
          </a:p>
          <a:p>
            <a:pPr/>
          </a:p>
          <a:p>
            <a:pPr marL="0" indent="0">
              <a:buSzTx/>
              <a:buNone/>
            </a:pPr>
          </a:p>
          <a:p>
            <a:pPr>
              <a:defRPr sz="1700"/>
            </a:pPr>
            <a:r>
              <a:t>[Sources: Browne, A. (1987). </a:t>
            </a:r>
            <a:r>
              <a:rPr i="1"/>
              <a:t>When battered women kill. </a:t>
            </a:r>
            <a:r>
              <a:t>NY: Free Press; Marcus, M. L. (1981).  Conjugal violence: The law of force and the force of law. California Law Review 69:1657-1733; and Stout, K.D. (1991). Women who kill: Offenders or defenders? </a:t>
            </a:r>
            <a:r>
              <a:rPr i="1"/>
              <a:t>Affilia</a:t>
            </a:r>
            <a:r>
              <a:t> 6:8- 22.] </a:t>
            </a:r>
          </a:p>
        </p:txBody>
      </p:sp>
    </p:spTree>
  </p:cSld>
  <p:clrMapOvr>
    <a:masterClrMapping/>
  </p:clrMapOvr>
  <p:transition xmlns:p14="http://schemas.microsoft.com/office/powerpoint/2010/main" spd="med" advClick="1" p14:dur="1000"/>
</p:sld>
</file>

<file path=ppt/slides/slide2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81" name="Shape 681"/>
          <p:cNvSpPr/>
          <p:nvPr>
            <p:ph type="body" idx="1"/>
          </p:nvPr>
        </p:nvSpPr>
        <p:spPr>
          <a:xfrm>
            <a:off x="838200" y="676403"/>
            <a:ext cx="10515600" cy="5774501"/>
          </a:xfrm>
          <a:prstGeom prst="rect">
            <a:avLst/>
          </a:prstGeom>
          <a:solidFill>
            <a:srgbClr val="FFF2CC"/>
          </a:solidFill>
        </p:spPr>
        <p:txBody>
          <a:bodyPr/>
          <a:lstStyle/>
          <a:p>
            <a:pPr>
              <a:lnSpc>
                <a:spcPct val="81000"/>
              </a:lnSpc>
              <a:defRPr sz="2500"/>
            </a:pPr>
          </a:p>
          <a:p>
            <a:pPr>
              <a:lnSpc>
                <a:spcPct val="81000"/>
              </a:lnSpc>
              <a:defRPr sz="2500"/>
            </a:pPr>
            <a:r>
              <a:t>Ironically, when battered women kill their abusers, “their actions are less likely to be construed as justifiable by the legal system.”</a:t>
            </a:r>
          </a:p>
          <a:p>
            <a:pPr>
              <a:lnSpc>
                <a:spcPct val="81000"/>
              </a:lnSpc>
              <a:defRPr sz="2500"/>
            </a:pPr>
          </a:p>
          <a:p>
            <a:pPr>
              <a:lnSpc>
                <a:spcPct val="81000"/>
              </a:lnSpc>
              <a:defRPr sz="2500"/>
            </a:pPr>
            <a:r>
              <a:t>Thousands of women are currently in prison for defending their lives. </a:t>
            </a:r>
          </a:p>
          <a:p>
            <a:pPr>
              <a:lnSpc>
                <a:spcPct val="81000"/>
              </a:lnSpc>
              <a:defRPr sz="2500"/>
            </a:pPr>
          </a:p>
          <a:p>
            <a:pPr>
              <a:lnSpc>
                <a:spcPct val="81000"/>
              </a:lnSpc>
              <a:defRPr sz="2500"/>
            </a:pPr>
            <a:r>
              <a:t>Most victims who kill their abusers either plead guilty or are convicted.</a:t>
            </a:r>
          </a:p>
          <a:p>
            <a:pPr marL="0" indent="0">
              <a:lnSpc>
                <a:spcPct val="81000"/>
              </a:lnSpc>
              <a:buSzTx/>
              <a:buNone/>
              <a:defRPr sz="2500"/>
            </a:pPr>
            <a:r>
              <a:t> </a:t>
            </a:r>
          </a:p>
          <a:p>
            <a:pPr>
              <a:lnSpc>
                <a:spcPct val="81000"/>
              </a:lnSpc>
              <a:defRPr sz="2500"/>
            </a:pPr>
            <a:r>
              <a:t>On average, they receive longer sentence than batterers who kill.</a:t>
            </a:r>
          </a:p>
          <a:p>
            <a:pPr marL="0" indent="0">
              <a:lnSpc>
                <a:spcPct val="81000"/>
              </a:lnSpc>
              <a:buSzTx/>
              <a:buNone/>
              <a:defRPr sz="2500"/>
            </a:pPr>
          </a:p>
          <a:p>
            <a:pPr>
              <a:lnSpc>
                <a:spcPct val="81000"/>
              </a:lnSpc>
              <a:defRPr sz="2500"/>
            </a:pPr>
          </a:p>
          <a:p>
            <a:pPr>
              <a:lnSpc>
                <a:spcPct val="81000"/>
              </a:lnSpc>
              <a:defRPr sz="1700"/>
            </a:pPr>
            <a:r>
              <a:t>[Sources: Wilson, N.K.  (1993). Gendered interaction in criminal homicide. In  Anna Victoria Wilson (ed.) </a:t>
            </a:r>
            <a:r>
              <a:rPr i="1"/>
              <a:t>Homicide: The victim-offender connection.   </a:t>
            </a:r>
            <a:r>
              <a:t>Cincinnati, OH: Anderson; and Osthoff, S. (1991). Restoring justice: Clemency for battered women. </a:t>
            </a:r>
            <a:r>
              <a:rPr i="1"/>
              <a:t>Response,</a:t>
            </a:r>
            <a:r>
              <a:t> 14:2-3; and Stout, and Brown, P. (1995). Legal and social differences between men and women who kill intimate partners</a:t>
            </a:r>
            <a:r>
              <a:rPr i="1"/>
              <a:t>. Affilia</a:t>
            </a:r>
            <a:r>
              <a:t>, 10:194- 205] 	</a:t>
            </a:r>
          </a:p>
        </p:txBody>
      </p:sp>
    </p:spTree>
  </p:cSld>
  <p:clrMapOvr>
    <a:masterClrMapping/>
  </p:clrMapOvr>
  <p:transition xmlns:p14="http://schemas.microsoft.com/office/powerpoint/2010/main" spd="med" advClick="1" p14:dur="1000"/>
</p:sld>
</file>

<file path=ppt/slides/slide2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83" name="Shape 683"/>
          <p:cNvSpPr/>
          <p:nvPr>
            <p:ph type="title"/>
          </p:nvPr>
        </p:nvSpPr>
        <p:spPr>
          <a:xfrm>
            <a:off x="838200" y="365125"/>
            <a:ext cx="10515600" cy="1325563"/>
          </a:xfrm>
          <a:prstGeom prst="rect">
            <a:avLst/>
          </a:prstGeom>
          <a:solidFill>
            <a:srgbClr val="FFE699"/>
          </a:solidFill>
        </p:spPr>
        <p:txBody>
          <a:bodyPr/>
          <a:lstStyle/>
          <a:p>
            <a:pPr/>
            <a:r>
              <a:t>                        Activity—View Clip:</a:t>
            </a:r>
          </a:p>
        </p:txBody>
      </p:sp>
      <p:sp>
        <p:nvSpPr>
          <p:cNvPr id="684" name="Shape 684"/>
          <p:cNvSpPr/>
          <p:nvPr>
            <p:ph type="body" idx="1"/>
          </p:nvPr>
        </p:nvSpPr>
        <p:spPr>
          <a:xfrm>
            <a:off x="838200" y="1825625"/>
            <a:ext cx="10515600" cy="4351338"/>
          </a:xfrm>
          <a:prstGeom prst="rect">
            <a:avLst/>
          </a:prstGeom>
          <a:solidFill>
            <a:srgbClr val="FFF2CC"/>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http://www.youtube.com/watch?v=i0q71k8IC4Q</a:t>
            </a:r>
          </a:p>
        </p:txBody>
      </p:sp>
    </p:spTree>
  </p:cSld>
  <p:clrMapOvr>
    <a:masterClrMapping/>
  </p:clrMapOvr>
  <p:transition xmlns:p14="http://schemas.microsoft.com/office/powerpoint/2010/main" spd="med" advClick="1" p14:dur="1000"/>
</p:sld>
</file>

<file path=ppt/slides/slide2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86" name="Shape 686"/>
          <p:cNvSpPr/>
          <p:nvPr>
            <p:ph type="body" idx="1"/>
          </p:nvPr>
        </p:nvSpPr>
        <p:spPr>
          <a:xfrm>
            <a:off x="838200" y="638628"/>
            <a:ext cx="10515600" cy="5791201"/>
          </a:xfrm>
          <a:prstGeom prst="rect">
            <a:avLst/>
          </a:prstGeom>
          <a:solidFill>
            <a:srgbClr val="FFF2CC"/>
          </a:solidFill>
        </p:spPr>
        <p:txBody>
          <a:bodyPr/>
          <a:lstStyle/>
          <a:p>
            <a:pPr>
              <a:lnSpc>
                <a:spcPct val="81000"/>
              </a:lnSpc>
              <a:defRPr sz="2500"/>
            </a:pPr>
          </a:p>
          <a:p>
            <a:pPr>
              <a:lnSpc>
                <a:spcPct val="81000"/>
              </a:lnSpc>
              <a:defRPr sz="2500"/>
            </a:pPr>
            <a:r>
              <a:t>In addition to killing their abusers, survivors have been increasingly arrested for committing non–lethal violence.</a:t>
            </a:r>
          </a:p>
          <a:p>
            <a:pPr>
              <a:lnSpc>
                <a:spcPct val="81000"/>
              </a:lnSpc>
              <a:defRPr sz="2500"/>
            </a:pPr>
          </a:p>
          <a:p>
            <a:pPr>
              <a:lnSpc>
                <a:spcPct val="81000"/>
              </a:lnSpc>
              <a:defRPr sz="2500"/>
            </a:pPr>
            <a:r>
              <a:t>Some experts describe this trend as an unintended consequence of mandatory arrest laws.</a:t>
            </a:r>
          </a:p>
          <a:p>
            <a:pPr marL="0" indent="0">
              <a:lnSpc>
                <a:spcPct val="81000"/>
              </a:lnSpc>
              <a:buSzTx/>
              <a:buNone/>
              <a:defRPr sz="2500"/>
            </a:pPr>
          </a:p>
          <a:p>
            <a:pPr>
              <a:lnSpc>
                <a:spcPct val="81000"/>
              </a:lnSpc>
              <a:defRPr sz="2500"/>
            </a:pPr>
            <a:r>
              <a:t>While most FVPs have “offender policies,” precluding them from providing service to abusers, they do not perform background checks on prospective clients. Nor (as a matter or protocol) do they inquire about clients’ criminal histories. If the information is </a:t>
            </a:r>
            <a:r>
              <a:rPr i="1"/>
              <a:t>volunteered </a:t>
            </a:r>
            <a:r>
              <a:t>by the client, however, TCFV recommends evaluating each case individually and considering the larger context.</a:t>
            </a:r>
          </a:p>
          <a:p>
            <a:pPr>
              <a:lnSpc>
                <a:spcPct val="81000"/>
              </a:lnSpc>
              <a:defRPr sz="2500"/>
            </a:pPr>
          </a:p>
          <a:p>
            <a:pPr>
              <a:lnSpc>
                <a:spcPct val="81000"/>
              </a:lnSpc>
              <a:defRPr sz="2500"/>
            </a:pPr>
            <a:r>
              <a:t>[Source: TCFV Webinar “OIM: HHSC Required Policies and Procedures”]</a:t>
            </a:r>
          </a:p>
        </p:txBody>
      </p:sp>
    </p:spTree>
  </p:cSld>
  <p:clrMapOvr>
    <a:masterClrMapping/>
  </p:clrMapOvr>
  <p:transition xmlns:p14="http://schemas.microsoft.com/office/powerpoint/2010/main" spd="med" advClick="1" p14:dur="1000"/>
</p:sld>
</file>

<file path=ppt/slides/slide2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88" name="Shape 688"/>
          <p:cNvSpPr/>
          <p:nvPr>
            <p:ph type="title"/>
          </p:nvPr>
        </p:nvSpPr>
        <p:spPr>
          <a:xfrm>
            <a:off x="838200" y="365125"/>
            <a:ext cx="10515600" cy="1325563"/>
          </a:xfrm>
          <a:prstGeom prst="rect">
            <a:avLst/>
          </a:prstGeom>
          <a:solidFill>
            <a:srgbClr val="FFE699"/>
          </a:solidFill>
        </p:spPr>
        <p:txBody>
          <a:bodyPr/>
          <a:lstStyle/>
          <a:p>
            <a:pPr/>
            <a:r>
              <a:t>                 Clients with Mental Illness:</a:t>
            </a:r>
          </a:p>
        </p:txBody>
      </p:sp>
    </p:spTree>
  </p:cSld>
  <p:clrMapOvr>
    <a:masterClrMapping/>
  </p:clrMapOvr>
  <p:transition xmlns:p14="http://schemas.microsoft.com/office/powerpoint/2010/main" spd="med" advClick="1" p14:dur="1000"/>
</p:sld>
</file>

<file path=ppt/slides/slide2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0" name="Shape 690"/>
          <p:cNvSpPr/>
          <p:nvPr>
            <p:ph type="body" idx="1"/>
          </p:nvPr>
        </p:nvSpPr>
        <p:spPr>
          <a:xfrm>
            <a:off x="838200" y="638628"/>
            <a:ext cx="10515600" cy="5538336"/>
          </a:xfrm>
          <a:prstGeom prst="rect">
            <a:avLst/>
          </a:prstGeom>
          <a:solidFill>
            <a:srgbClr val="FFF2CC"/>
          </a:solidFill>
        </p:spPr>
        <p:txBody>
          <a:bodyPr/>
          <a:lstStyle/>
          <a:p>
            <a:pPr>
              <a:lnSpc>
                <a:spcPct val="81000"/>
              </a:lnSpc>
              <a:defRPr sz="2500"/>
            </a:pPr>
          </a:p>
          <a:p>
            <a:pPr>
              <a:lnSpc>
                <a:spcPct val="81000"/>
              </a:lnSpc>
              <a:defRPr sz="2500"/>
            </a:pPr>
            <a:r>
              <a:t>As previously noted, the West Virginia Sexual Assault Free Environment Project defines “hidden disabilities” as those less easily detected by, or apparent to, others. This may include chronic health conditions (ex. HIV/AIDS), mental illness, or substance abuse, etc.</a:t>
            </a:r>
          </a:p>
          <a:p>
            <a:pPr>
              <a:lnSpc>
                <a:spcPct val="81000"/>
              </a:lnSpc>
              <a:defRPr sz="2500"/>
            </a:pPr>
          </a:p>
          <a:p>
            <a:pPr>
              <a:lnSpc>
                <a:spcPct val="81000"/>
              </a:lnSpc>
              <a:defRPr sz="2500"/>
            </a:pPr>
            <a:r>
              <a:t>Mental illness (ex. Post Traumatic Stress Disorder, anxiety, or major depression, etc.) and substance abuse may occur as a result of (or be exacerbated by) victimization.</a:t>
            </a:r>
          </a:p>
          <a:p>
            <a:pPr marL="0" indent="0">
              <a:lnSpc>
                <a:spcPct val="81000"/>
              </a:lnSpc>
              <a:buSzTx/>
              <a:buNone/>
              <a:defRPr sz="2500"/>
            </a:pPr>
          </a:p>
          <a:p>
            <a:pPr>
              <a:lnSpc>
                <a:spcPct val="81000"/>
              </a:lnSpc>
              <a:defRPr sz="2500"/>
            </a:pPr>
          </a:p>
          <a:p>
            <a:pPr>
              <a:lnSpc>
                <a:spcPct val="81000"/>
              </a:lnSpc>
              <a:defRPr sz="2000"/>
            </a:pPr>
            <a:r>
              <a:t>[Source: West Virginia Sexual Assault Free Environment (WV S.A.F.E.) Project. (2010) West Virginia S.A.F.E. Training and Collaboration Toolkit—Serving Sexual Violence Victims with Disabilities. Retrieved from </a:t>
            </a:r>
            <a:r>
              <a:rPr u="sng">
                <a:solidFill>
                  <a:srgbClr val="0563C1"/>
                </a:solidFill>
                <a:uFill>
                  <a:solidFill>
                    <a:srgbClr val="0563C1"/>
                  </a:solidFill>
                </a:uFill>
                <a:hlinkClick r:id="rId2" invalidUrl="" action="" tgtFrame="" tooltip="" history="1" highlightClick="0" endSnd="0"/>
              </a:rPr>
              <a:t>http://www.fris.org/Resources/PDFs-ToolKitDisabilities/Section-C/C3.%20Tips%20for%20Communicating%20with%20Persons%20with%20Disabilities.pdf</a:t>
            </a:r>
            <a:r>
              <a:t>.]</a:t>
            </a:r>
          </a:p>
        </p:txBody>
      </p:sp>
    </p:spTree>
  </p:cSld>
  <p:clrMapOvr>
    <a:masterClrMapping/>
  </p:clrMapOvr>
  <p:transition xmlns:p14="http://schemas.microsoft.com/office/powerpoint/2010/main" spd="med" advClick="1" p14:dur="1000"/>
</p:sld>
</file>

<file path=ppt/slides/slide2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2" name="Shape 692"/>
          <p:cNvSpPr/>
          <p:nvPr>
            <p:ph type="body" idx="1"/>
          </p:nvPr>
        </p:nvSpPr>
        <p:spPr>
          <a:xfrm>
            <a:off x="838200" y="740228"/>
            <a:ext cx="10515600" cy="5747657"/>
          </a:xfrm>
          <a:prstGeom prst="rect">
            <a:avLst/>
          </a:prstGeom>
          <a:solidFill>
            <a:srgbClr val="FFF2CC"/>
          </a:solidFill>
        </p:spPr>
        <p:txBody>
          <a:bodyPr/>
          <a:lstStyle/>
          <a:p>
            <a:pPr>
              <a:lnSpc>
                <a:spcPct val="81000"/>
              </a:lnSpc>
              <a:defRPr sz="2500"/>
            </a:pPr>
          </a:p>
          <a:p>
            <a:pPr>
              <a:lnSpc>
                <a:spcPct val="81000"/>
              </a:lnSpc>
              <a:defRPr sz="2500"/>
            </a:pPr>
            <a:r>
              <a:t>According to Wolf-Markam (2003), mental health professionals are not always educated on the dynamics of domestic abuse.  </a:t>
            </a:r>
          </a:p>
          <a:p>
            <a:pPr>
              <a:lnSpc>
                <a:spcPct val="81000"/>
              </a:lnSpc>
              <a:defRPr sz="2500"/>
            </a:pPr>
          </a:p>
          <a:p>
            <a:pPr>
              <a:lnSpc>
                <a:spcPct val="81000"/>
              </a:lnSpc>
              <a:defRPr sz="2500"/>
            </a:pPr>
            <a:r>
              <a:t>Some clinicians have been criticized for overmedicating victims, promoting marriage/couple’s counseling, and “pathologizing” natural responses to being battered. </a:t>
            </a:r>
          </a:p>
          <a:p>
            <a:pPr>
              <a:lnSpc>
                <a:spcPct val="81000"/>
              </a:lnSpc>
              <a:defRPr sz="2500"/>
            </a:pPr>
          </a:p>
          <a:p>
            <a:pPr>
              <a:lnSpc>
                <a:spcPct val="81000"/>
              </a:lnSpc>
              <a:defRPr sz="2500"/>
            </a:pPr>
            <a:r>
              <a:t>Additional barriers for family violence victims relate to the shortage of mental health services and family violence program limitations in addressing the range of client needs. </a:t>
            </a:r>
          </a:p>
          <a:p>
            <a:pPr>
              <a:lnSpc>
                <a:spcPct val="81000"/>
              </a:lnSpc>
              <a:defRPr sz="2500"/>
            </a:pPr>
          </a:p>
          <a:p>
            <a:pPr>
              <a:lnSpc>
                <a:spcPct val="81000"/>
              </a:lnSpc>
              <a:defRPr sz="2500"/>
            </a:pPr>
            <a:r>
              <a:t>[Source: Wolf-Markam, D. (May-June 2003). Mental illness and domestic violence: Implications for family law litigation. </a:t>
            </a:r>
            <a:r>
              <a:rPr i="1"/>
              <a:t>Journal of Poverty Law and Policy</a:t>
            </a:r>
            <a:r>
              <a:t>, 23-36.] </a:t>
            </a:r>
          </a:p>
        </p:txBody>
      </p:sp>
    </p:spTree>
  </p:cSld>
  <p:clrMapOvr>
    <a:masterClrMapping/>
  </p:clrMapOvr>
  <p:transition xmlns:p14="http://schemas.microsoft.com/office/powerpoint/2010/main" spd="med" advClick="1" p14:dur="1000"/>
</p:sld>
</file>

<file path=ppt/slides/slide2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4" name="Shape 694"/>
          <p:cNvSpPr/>
          <p:nvPr>
            <p:ph type="body" idx="1"/>
          </p:nvPr>
        </p:nvSpPr>
        <p:spPr>
          <a:xfrm>
            <a:off x="838200" y="754742"/>
            <a:ext cx="10515600" cy="5675088"/>
          </a:xfrm>
          <a:prstGeom prst="rect">
            <a:avLst/>
          </a:prstGeom>
          <a:solidFill>
            <a:srgbClr val="FFF2CC"/>
          </a:solidFill>
        </p:spPr>
        <p:txBody>
          <a:bodyPr/>
          <a:lstStyle/>
          <a:p>
            <a:pPr marL="221742" indent="-221742" defTabSz="886968">
              <a:lnSpc>
                <a:spcPct val="72000"/>
              </a:lnSpc>
              <a:spcBef>
                <a:spcPts val="900"/>
              </a:spcBef>
              <a:defRPr sz="2037"/>
            </a:pPr>
          </a:p>
          <a:p>
            <a:pPr marL="221742" indent="-221742" defTabSz="886968">
              <a:lnSpc>
                <a:spcPct val="72000"/>
              </a:lnSpc>
              <a:spcBef>
                <a:spcPts val="900"/>
              </a:spcBef>
              <a:defRPr sz="2037"/>
            </a:pPr>
            <a:r>
              <a:t>The Arizona Coalition Against Domestic Violence offers the following best practice recommendations for working with survivors with mental illness </a:t>
            </a:r>
            <a:r>
              <a:rPr u="sng"/>
              <a:t>and/or who may be feeling overwhelmed by situational stressors: </a:t>
            </a:r>
          </a:p>
          <a:p>
            <a:pPr marL="221742" indent="-221742" defTabSz="886968">
              <a:lnSpc>
                <a:spcPct val="72000"/>
              </a:lnSpc>
              <a:spcBef>
                <a:spcPts val="900"/>
              </a:spcBef>
              <a:defRPr sz="2037"/>
            </a:pPr>
          </a:p>
          <a:p>
            <a:pPr marL="221742" indent="-221742" defTabSz="886968">
              <a:lnSpc>
                <a:spcPct val="72000"/>
              </a:lnSpc>
              <a:spcBef>
                <a:spcPts val="900"/>
              </a:spcBef>
              <a:defRPr sz="2037"/>
            </a:pPr>
            <a:r>
              <a:t>“If there is a mental health issue, it should be addressed and the individual should be offered help for that problem while in shelter.  Staff should also assess if the behavior is a reaction to her current situation.  Is it a coping behavior or even a safety issue?  Staff should remember that if an individual is only given thirty days of shelter, it might not be enough time for her to accomplish what she needs to be safe.  In other words, her experience in shelter might be the first time she has been in an environment where she feels safe to express her feelings, which may be expressed as anger and frustration.  Given her situation, she may have just cause to be angry and frustrated.  For example, she probably was forced to leave her home in order to be safe and then find a new home in a short period of time…It is important for staff to individualize the assessment and intervention, as well as model and provide an empowering environment that assures choice and options about life decisions.  Addressing a problem or issue can be a growth opportunity for participants” (ACADV, 2000, p 53).  </a:t>
            </a:r>
          </a:p>
          <a:p>
            <a:pPr marL="221742" indent="-221742" defTabSz="886968">
              <a:lnSpc>
                <a:spcPct val="72000"/>
              </a:lnSpc>
              <a:spcBef>
                <a:spcPts val="900"/>
              </a:spcBef>
              <a:defRPr sz="2037"/>
            </a:pPr>
          </a:p>
          <a:p>
            <a:pPr marL="221742" indent="-221742" defTabSz="886968">
              <a:lnSpc>
                <a:spcPct val="72000"/>
              </a:lnSpc>
              <a:spcBef>
                <a:spcPts val="900"/>
              </a:spcBef>
              <a:defRPr sz="2037"/>
            </a:pPr>
            <a:r>
              <a:t>[Source: Arizona Coalition Against Domestic Violence (2000). </a:t>
            </a:r>
            <a:r>
              <a:rPr i="1"/>
              <a:t>Best Practices Manual For Domestic Violence Programs</a:t>
            </a:r>
            <a:r>
              <a:t>. Arizona: Arizona Coalition Against Domestic Violence.]</a:t>
            </a:r>
          </a:p>
        </p:txBody>
      </p:sp>
    </p:spTree>
  </p:cSld>
  <p:clrMapOvr>
    <a:masterClrMapping/>
  </p:clrMapOvr>
  <p:transition xmlns:p14="http://schemas.microsoft.com/office/powerpoint/2010/main" spd="med" advClick="1" p14:dur="1000"/>
</p:sld>
</file>

<file path=ppt/slides/slide2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6" name="Shape 696"/>
          <p:cNvSpPr/>
          <p:nvPr>
            <p:ph type="title"/>
          </p:nvPr>
        </p:nvSpPr>
        <p:spPr>
          <a:xfrm>
            <a:off x="838200" y="365125"/>
            <a:ext cx="10515600" cy="1325563"/>
          </a:xfrm>
          <a:prstGeom prst="rect">
            <a:avLst/>
          </a:prstGeom>
          <a:solidFill>
            <a:srgbClr val="FFE699"/>
          </a:solidFill>
        </p:spPr>
        <p:txBody>
          <a:bodyPr/>
          <a:lstStyle/>
          <a:p>
            <a:pPr/>
            <a:r>
              <a:t>               Clients with Chemical Addiction:</a:t>
            </a:r>
          </a:p>
        </p:txBody>
      </p:sp>
    </p:spTree>
  </p:cSld>
  <p:clrMapOvr>
    <a:masterClrMapping/>
  </p:clrMapOvr>
  <p:transition xmlns:p14="http://schemas.microsoft.com/office/powerpoint/2010/main" spd="med" advClick="1" p14:dur="1000"/>
</p:sld>
</file>

<file path=ppt/slides/slide2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8" name="Shape 698"/>
          <p:cNvSpPr/>
          <p:nvPr>
            <p:ph type="title"/>
          </p:nvPr>
        </p:nvSpPr>
        <p:spPr>
          <a:xfrm>
            <a:off x="838200" y="365125"/>
            <a:ext cx="10515600" cy="1325563"/>
          </a:xfrm>
          <a:prstGeom prst="rect">
            <a:avLst/>
          </a:prstGeom>
          <a:solidFill>
            <a:srgbClr val="FFE699"/>
          </a:solidFill>
        </p:spPr>
        <p:txBody>
          <a:bodyPr/>
          <a:lstStyle/>
          <a:p>
            <a:pPr/>
            <a:r>
              <a:t>                         Statistical Overview:</a:t>
            </a:r>
          </a:p>
        </p:txBody>
      </p:sp>
      <p:sp>
        <p:nvSpPr>
          <p:cNvPr id="699" name="Shape 699"/>
          <p:cNvSpPr/>
          <p:nvPr>
            <p:ph type="body" idx="1"/>
          </p:nvPr>
        </p:nvSpPr>
        <p:spPr>
          <a:xfrm>
            <a:off x="838200" y="1825625"/>
            <a:ext cx="10515600" cy="4734832"/>
          </a:xfrm>
          <a:prstGeom prst="rect">
            <a:avLst/>
          </a:prstGeom>
          <a:solidFill>
            <a:srgbClr val="FFF2CC"/>
          </a:solidFill>
        </p:spPr>
        <p:txBody>
          <a:bodyPr/>
          <a:lstStyle/>
          <a:p>
            <a:pPr>
              <a:lnSpc>
                <a:spcPct val="72000"/>
              </a:lnSpc>
              <a:defRPr sz="1900"/>
            </a:pPr>
          </a:p>
          <a:p>
            <a:pPr>
              <a:lnSpc>
                <a:spcPct val="72000"/>
              </a:lnSpc>
              <a:defRPr sz="1900"/>
            </a:pPr>
            <a:r>
              <a:t>While a causal relationship does not exist between domestic violence and substance use, there is frequently a co-occurrence of these behaviors. (This is not to suggest that survivors are responsible for their victimization). The relationship is more complex:   </a:t>
            </a:r>
          </a:p>
          <a:p>
            <a:pPr>
              <a:lnSpc>
                <a:spcPct val="72000"/>
              </a:lnSpc>
              <a:defRPr sz="1900"/>
            </a:pPr>
          </a:p>
          <a:p>
            <a:pPr>
              <a:lnSpc>
                <a:spcPct val="72000"/>
              </a:lnSpc>
              <a:defRPr sz="1900"/>
            </a:pPr>
            <a:r>
              <a:t>Batterer substance abuse is a known lethality risk factor.  A Department of Justice study revealed that offender alcohol-use was involved in more than half of domestic homicides.</a:t>
            </a:r>
          </a:p>
          <a:p>
            <a:pPr>
              <a:lnSpc>
                <a:spcPct val="72000"/>
              </a:lnSpc>
              <a:defRPr sz="1900"/>
            </a:pPr>
          </a:p>
          <a:p>
            <a:pPr>
              <a:lnSpc>
                <a:spcPct val="72000"/>
              </a:lnSpc>
              <a:defRPr sz="1900"/>
            </a:pPr>
            <a:r>
              <a:t>Some survivors also self-medicate with alcohol or drugs. In one study, ninety-percent of the women in substance abuse treatment were physically or sexually abused.</a:t>
            </a:r>
          </a:p>
          <a:p>
            <a:pPr>
              <a:lnSpc>
                <a:spcPct val="72000"/>
              </a:lnSpc>
              <a:defRPr sz="1900"/>
            </a:pPr>
          </a:p>
          <a:p>
            <a:pPr>
              <a:lnSpc>
                <a:spcPct val="72000"/>
              </a:lnSpc>
              <a:defRPr sz="1900"/>
            </a:pPr>
          </a:p>
          <a:p>
            <a:pPr>
              <a:lnSpc>
                <a:spcPct val="72000"/>
              </a:lnSpc>
              <a:defRPr sz="1800"/>
            </a:pPr>
            <a:r>
              <a:t>[Sources: National Coalition Against Domestic Violence (nd). Substance abuse. Retrieved from: </a:t>
            </a:r>
            <a:r>
              <a:rPr u="sng">
                <a:solidFill>
                  <a:srgbClr val="0563C1"/>
                </a:solidFill>
                <a:uFill>
                  <a:solidFill>
                    <a:srgbClr val="0563C1"/>
                  </a:solidFill>
                </a:uFill>
                <a:hlinkClick r:id="rId2" invalidUrl="" action="" tgtFrame="" tooltip="" history="1" highlightClick="0" endSnd="0"/>
              </a:rPr>
              <a:t>http://webcache.googleusercontent.com/search?q=cache:_wFgC2QjQBsJ:www.ncadv.org/files/SubstanceAbuse.pdf+&amp;cd=1&amp;hl=en&amp;ct=clnk&amp;gl=us</a:t>
            </a:r>
            <a:r>
              <a:t>; and </a:t>
            </a:r>
            <a:r>
              <a:rPr u="sng">
                <a:solidFill>
                  <a:srgbClr val="0563C1"/>
                </a:solidFill>
                <a:uFill>
                  <a:solidFill>
                    <a:srgbClr val="0563C1"/>
                  </a:solidFill>
                </a:uFill>
                <a:hlinkClick r:id="rId3" invalidUrl="" action="" tgtFrame="" tooltip="" history="1" highlightClick="0" endSnd="0"/>
              </a:rPr>
              <a:t>http://www.youtube.com/watch?v=Ba2vzEDatCo</a:t>
            </a:r>
            <a:r>
              <a:t>.]</a:t>
            </a:r>
            <a:endParaRPr sz="1900"/>
          </a:p>
          <a:p>
            <a:pPr marL="0" indent="0">
              <a:lnSpc>
                <a:spcPct val="72000"/>
              </a:lnSpc>
              <a:buSzTx/>
              <a:buNone/>
              <a:defRPr sz="1900"/>
            </a:pPr>
            <a:r>
              <a:t>  </a:t>
            </a:r>
          </a:p>
        </p:txBody>
      </p:sp>
    </p:spTree>
  </p:cSld>
  <p:clrMapOvr>
    <a:masterClrMapping/>
  </p:clrMapOvr>
  <p:transition xmlns:p14="http://schemas.microsoft.com/office/powerpoint/2010/main" spd="med" advClick="1" p14:dur="1000"/>
</p:sld>
</file>

<file path=ppt/slides/slide2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1" name="Shape 701"/>
          <p:cNvSpPr/>
          <p:nvPr>
            <p:ph type="body" idx="1"/>
          </p:nvPr>
        </p:nvSpPr>
        <p:spPr>
          <a:xfrm>
            <a:off x="838200" y="623455"/>
            <a:ext cx="10515600" cy="5553508"/>
          </a:xfrm>
          <a:prstGeom prst="rect">
            <a:avLst/>
          </a:prstGeom>
          <a:solidFill>
            <a:srgbClr val="FFF2CC"/>
          </a:solidFill>
        </p:spPr>
        <p:txBody>
          <a:bodyPr/>
          <a:lstStyle/>
          <a:p>
            <a:pPr>
              <a:defRPr sz="2500"/>
            </a:pPr>
          </a:p>
          <a:p>
            <a:pPr>
              <a:defRPr sz="2500"/>
            </a:pPr>
            <a:r>
              <a:t>Survivors who abuse substances are particularly at risk: “The acute and chronic effects of alcohol/other drug use may prevent (them) from (correctly assessing their) level of danger… Under the influence, victims may feel a sense of increased power. (They) may erroneously believe in their ability to defend themselves against physical assaults, or their power to change the batterer. The abuse of alcohol/other drugs impairs judgment and thought processes so that victims may have difficulty with adequate safety planning. Alcohol/other drug use makes it more difficult for victims to leave violent relationships. (Finally,) victims may be reluctant to contact police in violent situations for fear of their own arrest or referral to the Department of Children and Family Services” (</a:t>
            </a:r>
            <a:r>
              <a:rPr u="sng">
                <a:solidFill>
                  <a:srgbClr val="0563C1"/>
                </a:solidFill>
                <a:uFill>
                  <a:solidFill>
                    <a:srgbClr val="0563C1"/>
                  </a:solidFill>
                </a:uFill>
                <a:hlinkClick r:id="rId2" invalidUrl="" action="" tgtFrame="" tooltip="" history="1" highlightClick="0" endSnd="0"/>
              </a:rPr>
              <a:t>www.dhs.state.il.us</a:t>
            </a:r>
            <a:r>
              <a:t>).   </a:t>
            </a:r>
          </a:p>
          <a:p>
            <a:pPr>
              <a:defRPr sz="2500"/>
            </a:pPr>
          </a:p>
          <a:p>
            <a:pPr>
              <a:defRPr sz="2500"/>
            </a:pPr>
            <a:r>
              <a:t>[Source: </a:t>
            </a:r>
            <a:r>
              <a:rPr u="sng">
                <a:solidFill>
                  <a:srgbClr val="0563C1"/>
                </a:solidFill>
                <a:uFill>
                  <a:solidFill>
                    <a:srgbClr val="0563C1"/>
                  </a:solidFill>
                </a:uFill>
                <a:hlinkClick r:id="rId3" invalidUrl="" action="" tgtFrame="" tooltip="" history="1" highlightClick="0" endSnd="0"/>
              </a:rPr>
              <a:t>https://www.dhs.state.il.us/page.aspx?item=38459</a:t>
            </a:r>
            <a:r>
              <a:t>.] </a:t>
            </a:r>
          </a:p>
        </p:txBody>
      </p:sp>
    </p:spTree>
  </p:cSld>
  <p:clrMapOvr>
    <a:masterClrMapping/>
  </p:clrMapOvr>
  <p:transition xmlns:p14="http://schemas.microsoft.com/office/powerpoint/2010/main" spd="med" advClick="1" p14:dur="1000"/>
</p:sld>
</file>

<file path=ppt/slides/slide2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3" name="Shape 703"/>
          <p:cNvSpPr/>
          <p:nvPr>
            <p:ph type="body" idx="1"/>
          </p:nvPr>
        </p:nvSpPr>
        <p:spPr>
          <a:xfrm>
            <a:off x="838200" y="783769"/>
            <a:ext cx="10515600" cy="5788481"/>
          </a:xfrm>
          <a:prstGeom prst="rect">
            <a:avLst/>
          </a:prstGeom>
          <a:solidFill>
            <a:srgbClr val="FFF2CC"/>
          </a:solidFill>
        </p:spPr>
        <p:txBody>
          <a:bodyPr/>
          <a:lstStyle/>
          <a:p>
            <a:pPr>
              <a:lnSpc>
                <a:spcPct val="81000"/>
              </a:lnSpc>
              <a:defRPr sz="2300"/>
            </a:pPr>
          </a:p>
          <a:p>
            <a:pPr>
              <a:lnSpc>
                <a:spcPct val="81000"/>
              </a:lnSpc>
              <a:defRPr sz="2300"/>
            </a:pPr>
            <a:r>
              <a:t>Despite the correlation between chemical dependency and violent victimization, few shelters have adequate programming or referral processes in place. </a:t>
            </a:r>
          </a:p>
          <a:p>
            <a:pPr>
              <a:lnSpc>
                <a:spcPct val="81000"/>
              </a:lnSpc>
              <a:defRPr sz="2300"/>
            </a:pPr>
          </a:p>
          <a:p>
            <a:pPr>
              <a:lnSpc>
                <a:spcPct val="81000"/>
              </a:lnSpc>
              <a:defRPr sz="2300"/>
            </a:pPr>
            <a:r>
              <a:t>This is due, primarily, to program funding and the fact that safety is prioritized above all other client needs. </a:t>
            </a:r>
          </a:p>
          <a:p>
            <a:pPr>
              <a:lnSpc>
                <a:spcPct val="81000"/>
              </a:lnSpc>
              <a:defRPr sz="2300"/>
            </a:pPr>
          </a:p>
          <a:p>
            <a:pPr>
              <a:lnSpc>
                <a:spcPct val="81000"/>
              </a:lnSpc>
              <a:defRPr sz="2300"/>
            </a:pPr>
            <a:r>
              <a:t>According to a Department of Justice study, sixty percent of FVPs “cited a lack of experience in dealing with substance abuse problems.” However, more than 90% expressed an interest in improving client services by strengthening their relationships with substance abuse treatment providers. </a:t>
            </a:r>
          </a:p>
          <a:p>
            <a:pPr>
              <a:lnSpc>
                <a:spcPct val="81000"/>
              </a:lnSpc>
              <a:defRPr sz="2300"/>
            </a:pPr>
          </a:p>
          <a:p>
            <a:pPr>
              <a:lnSpc>
                <a:spcPct val="81000"/>
              </a:lnSpc>
              <a:defRPr sz="2000"/>
            </a:pPr>
            <a:r>
              <a:t>[Sources: National Coalition Against Domestic Violence (nd). Substance abuse. Retrieved from: </a:t>
            </a:r>
            <a:r>
              <a:rPr u="sng">
                <a:solidFill>
                  <a:srgbClr val="0563C1"/>
                </a:solidFill>
                <a:uFill>
                  <a:solidFill>
                    <a:srgbClr val="0563C1"/>
                  </a:solidFill>
                </a:uFill>
                <a:hlinkClick r:id="rId2" invalidUrl="" action="" tgtFrame="" tooltip="" history="1" highlightClick="0" endSnd="0"/>
              </a:rPr>
              <a:t>http://webcache.googleusercontent.com/search?q=cache:_wFgC2QjQBsJ:www.ncadv.org/files/SubstanceAbuse.pdf+&amp;cd=1&amp;hl=en&amp;ct=clnk&amp;gl=us</a:t>
            </a:r>
            <a:r>
              <a:t>; and </a:t>
            </a:r>
            <a:r>
              <a:rPr u="sng">
                <a:solidFill>
                  <a:srgbClr val="0563C1"/>
                </a:solidFill>
                <a:uFill>
                  <a:solidFill>
                    <a:srgbClr val="0563C1"/>
                  </a:solidFill>
                </a:uFill>
                <a:hlinkClick r:id="rId3" invalidUrl="" action="" tgtFrame="" tooltip="" history="1" highlightClick="0" endSnd="0"/>
              </a:rPr>
              <a:t>http://www.youtube.com/watch?v=Ba2vzEDatCo</a:t>
            </a:r>
            <a:r>
              <a:t>.]</a:t>
            </a:r>
          </a:p>
        </p:txBody>
      </p:sp>
    </p:spTree>
  </p:cSld>
  <p:clrMapOvr>
    <a:masterClrMapping/>
  </p:clrMapOvr>
  <p:transition xmlns:p14="http://schemas.microsoft.com/office/powerpoint/2010/main" spd="med" advClick="1" p14:dur="1000"/>
</p:sld>
</file>

<file path=ppt/slides/slide2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5" name="Shape 705"/>
          <p:cNvSpPr/>
          <p:nvPr>
            <p:ph type="title"/>
          </p:nvPr>
        </p:nvSpPr>
        <p:spPr>
          <a:xfrm>
            <a:off x="838200" y="365125"/>
            <a:ext cx="10515600" cy="1325563"/>
          </a:xfrm>
          <a:prstGeom prst="rect">
            <a:avLst/>
          </a:prstGeom>
          <a:solidFill>
            <a:srgbClr val="FFE699"/>
          </a:solidFill>
        </p:spPr>
        <p:txBody>
          <a:bodyPr/>
          <a:lstStyle/>
          <a:p>
            <a:pPr/>
            <a:r>
              <a:t>                        Activity—View Clip:</a:t>
            </a:r>
          </a:p>
        </p:txBody>
      </p:sp>
      <p:sp>
        <p:nvSpPr>
          <p:cNvPr id="706" name="Shape 706"/>
          <p:cNvSpPr/>
          <p:nvPr>
            <p:ph type="body" idx="1"/>
          </p:nvPr>
        </p:nvSpPr>
        <p:spPr>
          <a:xfrm>
            <a:off x="838200" y="1825625"/>
            <a:ext cx="10515600" cy="4351338"/>
          </a:xfrm>
          <a:prstGeom prst="rect">
            <a:avLst/>
          </a:prstGeom>
          <a:solidFill>
            <a:srgbClr val="FFF2CC"/>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http://www.youtube.com/watch?v=Ba2vzEDatCo</a:t>
            </a:r>
          </a:p>
        </p:txBody>
      </p:sp>
    </p:spTree>
  </p:cSld>
  <p:clrMapOvr>
    <a:masterClrMapping/>
  </p:clrMapOvr>
  <p:transition xmlns:p14="http://schemas.microsoft.com/office/powerpoint/2010/main" spd="med" advClick="1" p14:dur="1000"/>
</p:sld>
</file>

<file path=ppt/slides/slide2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8" name="Shape 708"/>
          <p:cNvSpPr/>
          <p:nvPr>
            <p:ph type="ctrTitle"/>
          </p:nvPr>
        </p:nvSpPr>
        <p:spPr>
          <a:prstGeom prst="rect">
            <a:avLst/>
          </a:prstGeom>
          <a:solidFill>
            <a:srgbClr val="C5E0B4"/>
          </a:solidFill>
        </p:spPr>
        <p:txBody>
          <a:bodyPr/>
          <a:lstStyle>
            <a:lvl1pPr defTabSz="905255">
              <a:defRPr sz="5346"/>
            </a:lvl1pPr>
          </a:lstStyle>
          <a:p>
            <a:pPr/>
            <a:r>
              <a:t>CRIJ 5365—Module 7 (Confidentiality and Record Keeping):</a:t>
            </a:r>
          </a:p>
        </p:txBody>
      </p:sp>
    </p:spTree>
  </p:cSld>
  <p:clrMapOvr>
    <a:masterClrMapping/>
  </p:clrMapOvr>
  <p:transition xmlns:p14="http://schemas.microsoft.com/office/powerpoint/2010/main" spd="med" advClick="1" p14:dur="1000"/>
</p:sld>
</file>

<file path=ppt/slides/slide2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10" name="Shape 710"/>
          <p:cNvSpPr/>
          <p:nvPr>
            <p:ph type="body" idx="1"/>
          </p:nvPr>
        </p:nvSpPr>
        <p:spPr>
          <a:xfrm>
            <a:off x="838200" y="513566"/>
            <a:ext cx="10515600" cy="5663398"/>
          </a:xfrm>
          <a:prstGeom prst="rect">
            <a:avLst/>
          </a:prstGeom>
          <a:solidFill>
            <a:srgbClr val="E2F0D9"/>
          </a:solidFill>
        </p:spPr>
        <p:txBody>
          <a:bodyPr/>
          <a:lstStyle/>
          <a:p>
            <a:pPr marL="0" indent="0">
              <a:buSzTx/>
              <a:buNone/>
              <a:defRPr i="1"/>
            </a:pPr>
          </a:p>
          <a:p>
            <a:pPr marL="0" indent="0">
              <a:buSzTx/>
              <a:buNone/>
              <a:defRPr i="1"/>
            </a:pPr>
          </a:p>
          <a:p>
            <a:pPr marL="0" indent="0">
              <a:buSzTx/>
              <a:buNone/>
              <a:defRPr i="1"/>
            </a:pPr>
            <a:r>
              <a:t>*This course (including all power points, lectures, and assignments) is  the instructor’s intellectual property. The materials may not be copied or redistributed without her consent. The information is provided for educational purposes. It does not constitute legal advice.</a:t>
            </a:r>
          </a:p>
        </p:txBody>
      </p:sp>
    </p:spTree>
  </p:cSld>
  <p:clrMapOvr>
    <a:masterClrMapping/>
  </p:clrMapOvr>
  <p:transition xmlns:p14="http://schemas.microsoft.com/office/powerpoint/2010/main" spd="med" advClick="1" p14:dur="1000"/>
</p:sld>
</file>

<file path=ppt/slides/slide2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12" name="Shape 712"/>
          <p:cNvSpPr/>
          <p:nvPr>
            <p:ph type="body" idx="1"/>
          </p:nvPr>
        </p:nvSpPr>
        <p:spPr>
          <a:xfrm>
            <a:off x="838198" y="748144"/>
            <a:ext cx="10787745" cy="5870369"/>
          </a:xfrm>
          <a:prstGeom prst="rect">
            <a:avLst/>
          </a:prstGeom>
          <a:solidFill>
            <a:srgbClr val="E2F0D9"/>
          </a:solidFill>
        </p:spPr>
        <p:txBody>
          <a:bodyPr/>
          <a:lstStyle/>
          <a:p>
            <a:pPr>
              <a:lnSpc>
                <a:spcPct val="72000"/>
              </a:lnSpc>
              <a:defRPr sz="2300"/>
            </a:pPr>
          </a:p>
          <a:p>
            <a:pPr>
              <a:lnSpc>
                <a:spcPct val="72000"/>
              </a:lnSpc>
              <a:defRPr sz="2300"/>
            </a:pPr>
            <a:r>
              <a:t>As previously noted, HHSC rules establish minimum standards for FVP service providers throughout the state of Texas.</a:t>
            </a:r>
          </a:p>
          <a:p>
            <a:pPr>
              <a:lnSpc>
                <a:spcPct val="72000"/>
              </a:lnSpc>
              <a:defRPr sz="2300"/>
            </a:pPr>
          </a:p>
          <a:p>
            <a:pPr>
              <a:lnSpc>
                <a:spcPct val="72000"/>
              </a:lnSpc>
              <a:defRPr sz="2300"/>
            </a:pPr>
            <a:r>
              <a:t>The rules are informed, in part, by the language of the Violence Against Women Act (VAWA) and the Family Violence Prevention and Services Act (FVPSA).</a:t>
            </a:r>
          </a:p>
          <a:p>
            <a:pPr>
              <a:lnSpc>
                <a:spcPct val="72000"/>
              </a:lnSpc>
              <a:defRPr sz="2300"/>
            </a:pPr>
          </a:p>
          <a:p>
            <a:pPr>
              <a:lnSpc>
                <a:spcPct val="72000"/>
              </a:lnSpc>
              <a:defRPr sz="2300"/>
            </a:pPr>
            <a:r>
              <a:t>All HHSC-funded programs receive FVPSA money.</a:t>
            </a:r>
          </a:p>
          <a:p>
            <a:pPr>
              <a:lnSpc>
                <a:spcPct val="72000"/>
              </a:lnSpc>
              <a:defRPr sz="2300"/>
            </a:pPr>
          </a:p>
          <a:p>
            <a:pPr>
              <a:lnSpc>
                <a:spcPct val="72000"/>
              </a:lnSpc>
              <a:defRPr sz="2300"/>
            </a:pPr>
            <a:r>
              <a:t>They may also receive VAWA. </a:t>
            </a:r>
          </a:p>
          <a:p>
            <a:pPr>
              <a:lnSpc>
                <a:spcPct val="72000"/>
              </a:lnSpc>
              <a:defRPr sz="2300"/>
            </a:pPr>
          </a:p>
          <a:p>
            <a:pPr>
              <a:lnSpc>
                <a:spcPct val="72000"/>
              </a:lnSpc>
              <a:defRPr sz="2300"/>
            </a:pPr>
            <a:r>
              <a:t>Both provide guidelines that FVPs must adhere to concerning confidentiality. </a:t>
            </a:r>
          </a:p>
          <a:p>
            <a:pPr>
              <a:lnSpc>
                <a:spcPct val="72000"/>
              </a:lnSpc>
              <a:defRPr sz="2300"/>
            </a:pPr>
          </a:p>
          <a:p>
            <a:pPr>
              <a:lnSpc>
                <a:spcPct val="72000"/>
              </a:lnSpc>
              <a:defRPr sz="2300"/>
            </a:pPr>
          </a:p>
          <a:p>
            <a:pPr>
              <a:lnSpc>
                <a:spcPct val="72000"/>
              </a:lnSpc>
              <a:defRPr sz="2300"/>
            </a:pPr>
            <a:r>
              <a:t>[Source: TCFV Webinar “OIM: HHSC Required Policies and Procedures”]</a:t>
            </a:r>
          </a:p>
        </p:txBody>
      </p:sp>
    </p:spTree>
  </p:cSld>
  <p:clrMapOvr>
    <a:masterClrMapping/>
  </p:clrMapOvr>
  <p:transition xmlns:p14="http://schemas.microsoft.com/office/powerpoint/2010/main" spd="med" advClick="1" p14:dur="1000"/>
</p:sld>
</file>

<file path=ppt/slides/slide2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14" name="Shape 714"/>
          <p:cNvSpPr/>
          <p:nvPr>
            <p:ph type="body" idx="1"/>
          </p:nvPr>
        </p:nvSpPr>
        <p:spPr>
          <a:xfrm>
            <a:off x="838200" y="712518"/>
            <a:ext cx="10515600" cy="5905995"/>
          </a:xfrm>
          <a:prstGeom prst="rect">
            <a:avLst/>
          </a:prstGeom>
          <a:solidFill>
            <a:srgbClr val="E2F0D9"/>
          </a:solidFill>
        </p:spPr>
        <p:txBody>
          <a:bodyPr/>
          <a:lstStyle/>
          <a:p>
            <a:pPr marL="217170" indent="-217170" defTabSz="868680">
              <a:spcBef>
                <a:spcPts val="900"/>
              </a:spcBef>
              <a:defRPr sz="2660"/>
            </a:pPr>
          </a:p>
          <a:p>
            <a:pPr marL="217170" indent="-217170" defTabSz="868680">
              <a:spcBef>
                <a:spcPts val="900"/>
              </a:spcBef>
              <a:defRPr sz="2660"/>
            </a:pPr>
            <a:r>
              <a:t>All FVPs must have written confidentiality policies and procedures.</a:t>
            </a:r>
          </a:p>
          <a:p>
            <a:pPr marL="217170" indent="-217170" defTabSz="868680">
              <a:spcBef>
                <a:spcPts val="900"/>
              </a:spcBef>
              <a:defRPr sz="2660"/>
            </a:pPr>
          </a:p>
          <a:p>
            <a:pPr marL="217170" indent="-217170" defTabSz="868680">
              <a:spcBef>
                <a:spcPts val="900"/>
              </a:spcBef>
              <a:defRPr sz="2660"/>
            </a:pPr>
            <a:r>
              <a:t>Such policies must outline the agency’s parameters for protecting client data, including exceptions such as mandatory reporting, survivor releases, and court orders.</a:t>
            </a:r>
          </a:p>
          <a:p>
            <a:pPr marL="217170" indent="-217170" defTabSz="868680">
              <a:spcBef>
                <a:spcPts val="900"/>
              </a:spcBef>
              <a:defRPr sz="2660"/>
            </a:pPr>
          </a:p>
          <a:p>
            <a:pPr marL="217170" indent="-217170" defTabSz="868680">
              <a:spcBef>
                <a:spcPts val="900"/>
              </a:spcBef>
              <a:defRPr sz="2660"/>
            </a:pPr>
            <a:r>
              <a:t>Confidentiality procedures must address third party requests for client information, including a protocol for responding to subpoenas.</a:t>
            </a:r>
          </a:p>
          <a:p>
            <a:pPr marL="217170" indent="-217170" defTabSz="868680">
              <a:spcBef>
                <a:spcPts val="900"/>
              </a:spcBef>
              <a:defRPr sz="2660"/>
            </a:pPr>
          </a:p>
          <a:p>
            <a:pPr marL="217170" indent="-217170" defTabSz="868680">
              <a:spcBef>
                <a:spcPts val="900"/>
              </a:spcBef>
              <a:defRPr sz="2660"/>
            </a:pPr>
          </a:p>
          <a:p>
            <a:pPr marL="217170" indent="-217170" defTabSz="868680">
              <a:spcBef>
                <a:spcPts val="900"/>
              </a:spcBef>
              <a:defRPr sz="2090"/>
            </a:pPr>
            <a:r>
              <a:t>[Source: TCFV Webinar “OIM: HHSC Required Policies and Procedures”]</a:t>
            </a:r>
          </a:p>
        </p:txBody>
      </p:sp>
    </p:spTree>
  </p:cSld>
  <p:clrMapOvr>
    <a:masterClrMapping/>
  </p:clrMapOvr>
  <p:transition xmlns:p14="http://schemas.microsoft.com/office/powerpoint/2010/main" spd="med" advClick="1" p14:dur="1000"/>
</p:sld>
</file>

<file path=ppt/slides/slide2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16" name="Shape 716"/>
          <p:cNvSpPr/>
          <p:nvPr>
            <p:ph type="title"/>
          </p:nvPr>
        </p:nvSpPr>
        <p:spPr>
          <a:xfrm>
            <a:off x="838200" y="365125"/>
            <a:ext cx="10515600" cy="1325563"/>
          </a:xfrm>
          <a:prstGeom prst="rect">
            <a:avLst/>
          </a:prstGeom>
          <a:solidFill>
            <a:srgbClr val="A9D18E"/>
          </a:solidFill>
        </p:spPr>
        <p:txBody>
          <a:bodyPr/>
          <a:lstStyle/>
          <a:p>
            <a:pPr/>
            <a:r>
              <a:t>                     Mandatory Reporting:</a:t>
            </a:r>
          </a:p>
        </p:txBody>
      </p:sp>
      <p:sp>
        <p:nvSpPr>
          <p:cNvPr id="717" name="Shape 717"/>
          <p:cNvSpPr/>
          <p:nvPr>
            <p:ph type="body" idx="1"/>
          </p:nvPr>
        </p:nvSpPr>
        <p:spPr>
          <a:xfrm>
            <a:off x="838200" y="1825624"/>
            <a:ext cx="10515600" cy="4676776"/>
          </a:xfrm>
          <a:prstGeom prst="rect">
            <a:avLst/>
          </a:prstGeom>
          <a:solidFill>
            <a:srgbClr val="E2F0D9"/>
          </a:solidFill>
        </p:spPr>
        <p:txBody>
          <a:bodyPr/>
          <a:lstStyle/>
          <a:p>
            <a:pPr/>
            <a:r>
              <a:t>FVPs are required to adhere to all mandatory reporting laws.</a:t>
            </a:r>
          </a:p>
          <a:p>
            <a:pPr/>
          </a:p>
          <a:p>
            <a:pPr/>
            <a:r>
              <a:t>In Texas, advocates are required to report child and elder abuse and the maltreatment of persons with disabilities.</a:t>
            </a:r>
          </a:p>
          <a:p>
            <a:pPr/>
          </a:p>
          <a:p>
            <a:pPr/>
            <a:r>
              <a:t>Clients should be informed of mandatory reporting obligations during their initial intake. </a:t>
            </a:r>
          </a:p>
          <a:p>
            <a:pPr/>
          </a:p>
          <a:p>
            <a:pPr/>
            <a:r>
              <a:t>[Source: http://www.hhsc.state.tx.us/help/family-violence.shtml.]</a:t>
            </a:r>
          </a:p>
        </p:txBody>
      </p:sp>
    </p:spTree>
  </p:cSld>
  <p:clrMapOvr>
    <a:masterClrMapping/>
  </p:clrMapOvr>
  <p:transition xmlns:p14="http://schemas.microsoft.com/office/powerpoint/2010/main" spd="med" advClick="1" p14:dur="1000"/>
</p:sld>
</file>

<file path=ppt/slides/slide2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19" name="Shape 719"/>
          <p:cNvSpPr/>
          <p:nvPr>
            <p:ph type="body" idx="1"/>
          </p:nvPr>
        </p:nvSpPr>
        <p:spPr>
          <a:xfrm>
            <a:off x="838200" y="771896"/>
            <a:ext cx="10515600" cy="5405067"/>
          </a:xfrm>
          <a:prstGeom prst="rect">
            <a:avLst/>
          </a:prstGeom>
          <a:solidFill>
            <a:srgbClr val="E2F0D9"/>
          </a:solidFill>
        </p:spPr>
        <p:txBody>
          <a:bodyPr/>
          <a:lstStyle/>
          <a:p>
            <a:pPr/>
          </a:p>
          <a:p>
            <a:pPr/>
            <a:r>
              <a:t>For more information on Texas child abuse reporting requirements, click on the link below:</a:t>
            </a:r>
          </a:p>
          <a:p>
            <a:pPr/>
          </a:p>
          <a:p>
            <a:pPr/>
            <a:r>
              <a:rPr u="sng">
                <a:solidFill>
                  <a:srgbClr val="0563C1"/>
                </a:solidFill>
                <a:uFill>
                  <a:solidFill>
                    <a:srgbClr val="0563C1"/>
                  </a:solidFill>
                </a:uFill>
                <a:hlinkClick r:id="rId2" invalidUrl="" action="" tgtFrame="" tooltip="" history="1" highlightClick="0" endSnd="0"/>
              </a:rPr>
              <a:t>https://apps.rainn.org/policy/</a:t>
            </a:r>
          </a:p>
        </p:txBody>
      </p:sp>
    </p:spTree>
  </p:cSld>
  <p:clrMapOvr>
    <a:masterClrMapping/>
  </p:clrMapOvr>
  <p:transition xmlns:p14="http://schemas.microsoft.com/office/powerpoint/2010/main" spd="med" advClick="1" p14:dur="1000"/>
</p:sld>
</file>

<file path=ppt/slides/slide2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21" name="Shape 721"/>
          <p:cNvSpPr/>
          <p:nvPr>
            <p:ph type="title"/>
          </p:nvPr>
        </p:nvSpPr>
        <p:spPr>
          <a:xfrm>
            <a:off x="838200" y="365125"/>
            <a:ext cx="10515600" cy="1325563"/>
          </a:xfrm>
          <a:prstGeom prst="rect">
            <a:avLst/>
          </a:prstGeom>
          <a:solidFill>
            <a:srgbClr val="A9D18E"/>
          </a:solidFill>
        </p:spPr>
        <p:txBody>
          <a:bodyPr/>
          <a:lstStyle>
            <a:lvl1pPr defTabSz="868680">
              <a:defRPr sz="4180"/>
            </a:lvl1pPr>
          </a:lstStyle>
          <a:p>
            <a:pPr/>
            <a:r>
              <a:t>   Mandatory Reporting Laws in Other States: </a:t>
            </a:r>
          </a:p>
        </p:txBody>
      </p:sp>
      <p:sp>
        <p:nvSpPr>
          <p:cNvPr id="722" name="Shape 722"/>
          <p:cNvSpPr/>
          <p:nvPr>
            <p:ph type="body" idx="1"/>
          </p:nvPr>
        </p:nvSpPr>
        <p:spPr>
          <a:xfrm>
            <a:off x="838200" y="1811111"/>
            <a:ext cx="10515600" cy="4734832"/>
          </a:xfrm>
          <a:prstGeom prst="rect">
            <a:avLst/>
          </a:prstGeom>
          <a:solidFill>
            <a:srgbClr val="E2F0D9"/>
          </a:solidFill>
        </p:spPr>
        <p:txBody>
          <a:bodyPr/>
          <a:lstStyle/>
          <a:p>
            <a:pPr/>
          </a:p>
          <a:p>
            <a:pPr/>
            <a:r>
              <a:t>Click on the below link:</a:t>
            </a:r>
          </a:p>
          <a:p>
            <a:pPr/>
            <a:r>
              <a:rPr u="sng">
                <a:solidFill>
                  <a:srgbClr val="0563C1"/>
                </a:solidFill>
                <a:uFill>
                  <a:solidFill>
                    <a:srgbClr val="0563C1"/>
                  </a:solidFill>
                </a:uFill>
                <a:hlinkClick r:id="rId2" invalidUrl="" action="" tgtFrame="" tooltip="" history="1" highlightClick="0" endSnd="0"/>
              </a:rPr>
              <a:t>https://apps.rainn.org/policy/</a:t>
            </a:r>
          </a:p>
          <a:p>
            <a:pPr/>
          </a:p>
          <a:p>
            <a:pPr/>
            <a:r>
              <a:t> Then, click on “Mandatory Reporting Children.”</a:t>
            </a:r>
            <a:br/>
          </a:p>
        </p:txBody>
      </p:sp>
    </p:spTree>
  </p:cSld>
  <p:clrMapOvr>
    <a:masterClrMapping/>
  </p:clrMapOvr>
  <p:transition xmlns:p14="http://schemas.microsoft.com/office/powerpoint/2010/main" spd="med" advClick="1" p14:dur="1000"/>
</p:sld>
</file>

<file path=ppt/slides/slide2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24" name="Shape 724"/>
          <p:cNvSpPr/>
          <p:nvPr>
            <p:ph type="title"/>
          </p:nvPr>
        </p:nvSpPr>
        <p:spPr>
          <a:xfrm>
            <a:off x="838200" y="365125"/>
            <a:ext cx="10515600" cy="1325563"/>
          </a:xfrm>
          <a:prstGeom prst="rect">
            <a:avLst/>
          </a:prstGeom>
          <a:solidFill>
            <a:srgbClr val="A9D18E"/>
          </a:solidFill>
        </p:spPr>
        <p:txBody>
          <a:bodyPr/>
          <a:lstStyle>
            <a:lvl1pPr defTabSz="877823">
              <a:defRPr sz="4224"/>
            </a:lvl1pPr>
          </a:lstStyle>
          <a:p>
            <a:pPr/>
            <a:r>
              <a:t>       DFPS Memorandum of Understanding:</a:t>
            </a:r>
          </a:p>
        </p:txBody>
      </p:sp>
      <p:sp>
        <p:nvSpPr>
          <p:cNvPr id="725" name="Shape 725"/>
          <p:cNvSpPr/>
          <p:nvPr>
            <p:ph type="body" idx="1"/>
          </p:nvPr>
        </p:nvSpPr>
        <p:spPr>
          <a:xfrm>
            <a:off x="838200" y="1825624"/>
            <a:ext cx="10515600" cy="4749348"/>
          </a:xfrm>
          <a:prstGeom prst="rect">
            <a:avLst/>
          </a:prstGeom>
          <a:solidFill>
            <a:srgbClr val="E2F0D9"/>
          </a:solidFill>
        </p:spPr>
        <p:txBody>
          <a:bodyPr/>
          <a:lstStyle/>
          <a:p>
            <a:pPr>
              <a:lnSpc>
                <a:spcPct val="72000"/>
              </a:lnSpc>
              <a:defRPr sz="2500"/>
            </a:pPr>
          </a:p>
          <a:p>
            <a:pPr>
              <a:lnSpc>
                <a:spcPct val="72000"/>
              </a:lnSpc>
              <a:defRPr sz="2500"/>
            </a:pPr>
            <a:r>
              <a:t>All Texas FVPs are required to designate a (DFPS) Department of Family and Protective Services liaison.</a:t>
            </a:r>
          </a:p>
          <a:p>
            <a:pPr>
              <a:lnSpc>
                <a:spcPct val="72000"/>
              </a:lnSpc>
              <a:defRPr sz="2500"/>
            </a:pPr>
          </a:p>
          <a:p>
            <a:pPr>
              <a:lnSpc>
                <a:spcPct val="72000"/>
              </a:lnSpc>
              <a:defRPr sz="2500"/>
            </a:pPr>
            <a:r>
              <a:t>They are also required to have a (DFPS) Memorandum of Understanding (MOU) on file.</a:t>
            </a:r>
          </a:p>
          <a:p>
            <a:pPr>
              <a:lnSpc>
                <a:spcPct val="72000"/>
              </a:lnSpc>
              <a:defRPr sz="2500"/>
            </a:pPr>
          </a:p>
          <a:p>
            <a:pPr>
              <a:lnSpc>
                <a:spcPct val="72000"/>
              </a:lnSpc>
              <a:defRPr sz="2500"/>
            </a:pPr>
            <a:r>
              <a:t>The purpose of signing the MOU is to promote cooperation between agencies, while simultaneously establishing a protocol for investigating reports that respects the safety and confidentiality of FVP clients.</a:t>
            </a:r>
          </a:p>
          <a:p>
            <a:pPr>
              <a:lnSpc>
                <a:spcPct val="72000"/>
              </a:lnSpc>
              <a:defRPr sz="2500"/>
            </a:pPr>
          </a:p>
          <a:p>
            <a:pPr>
              <a:lnSpc>
                <a:spcPct val="72000"/>
              </a:lnSpc>
              <a:defRPr sz="2500"/>
            </a:pPr>
            <a:r>
              <a:t>[Source: http://www.hhsc.state.tx.us/help/family-violence.shtml.]</a:t>
            </a:r>
          </a:p>
        </p:txBody>
      </p:sp>
    </p:spTree>
  </p:cSld>
  <p:clrMapOvr>
    <a:masterClrMapping/>
  </p:clrMapOvr>
  <p:transition xmlns:p14="http://schemas.microsoft.com/office/powerpoint/2010/main" spd="med" advClick="1" p14:dur="1000"/>
</p:sld>
</file>

<file path=ppt/slides/slide2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27" name="Shape 727"/>
          <p:cNvSpPr/>
          <p:nvPr>
            <p:ph type="body" idx="1"/>
          </p:nvPr>
        </p:nvSpPr>
        <p:spPr>
          <a:xfrm>
            <a:off x="838200" y="653143"/>
            <a:ext cx="10515600" cy="5523820"/>
          </a:xfrm>
          <a:prstGeom prst="rect">
            <a:avLst/>
          </a:prstGeom>
          <a:solidFill>
            <a:srgbClr val="C5E0B4"/>
          </a:solidFill>
        </p:spPr>
        <p:txBody>
          <a:bodyPr/>
          <a:lstStyle/>
          <a:p>
            <a:pPr marL="226313" indent="-226313" defTabSz="905255">
              <a:lnSpc>
                <a:spcPct val="81000"/>
              </a:lnSpc>
              <a:spcBef>
                <a:spcPts val="900"/>
              </a:spcBef>
              <a:defRPr sz="2475"/>
            </a:pPr>
          </a:p>
          <a:p>
            <a:pPr marL="226313" indent="-226313" defTabSz="905255">
              <a:lnSpc>
                <a:spcPct val="81000"/>
              </a:lnSpc>
              <a:spcBef>
                <a:spcPts val="900"/>
              </a:spcBef>
              <a:defRPr sz="2475"/>
            </a:pPr>
          </a:p>
          <a:p>
            <a:pPr marL="226313" indent="-226313" defTabSz="905255">
              <a:lnSpc>
                <a:spcPct val="81000"/>
              </a:lnSpc>
              <a:spcBef>
                <a:spcPts val="900"/>
              </a:spcBef>
              <a:defRPr sz="2475"/>
            </a:pPr>
            <a:r>
              <a:t>To view the “MOU Guidance and Form with DFPS, click on the following link:</a:t>
            </a:r>
          </a:p>
          <a:p>
            <a:pPr marL="226313" indent="-226313" defTabSz="905255">
              <a:lnSpc>
                <a:spcPct val="81000"/>
              </a:lnSpc>
              <a:spcBef>
                <a:spcPts val="900"/>
              </a:spcBef>
              <a:defRPr sz="2475"/>
            </a:pPr>
            <a:r>
              <a:rPr u="sng">
                <a:solidFill>
                  <a:srgbClr val="0563C1"/>
                </a:solidFill>
                <a:uFill>
                  <a:solidFill>
                    <a:srgbClr val="0563C1"/>
                  </a:solidFill>
                </a:uFill>
                <a:hlinkClick r:id="rId2" invalidUrl="" action="" tgtFrame="" tooltip="" history="1" highlightClick="0" endSnd="0"/>
              </a:rPr>
              <a:t>https://webcache.googleusercontent.com/search?q=cache:25Uc0pNcK5kJ:https://hhs.texas.gov/sites/default/files/documents/services/safety/familyviolenceprogram/fvdfpsmou.docx+&amp;cd=1&amp;hl=en&amp;ct=clnk&amp;gl=us</a:t>
            </a:r>
          </a:p>
          <a:p>
            <a:pPr marL="226313" indent="-226313" defTabSz="905255">
              <a:lnSpc>
                <a:spcPct val="81000"/>
              </a:lnSpc>
              <a:spcBef>
                <a:spcPts val="900"/>
              </a:spcBef>
              <a:defRPr sz="2475"/>
            </a:pPr>
          </a:p>
          <a:p>
            <a:pPr marL="226313" indent="-226313" defTabSz="905255">
              <a:lnSpc>
                <a:spcPct val="81000"/>
              </a:lnSpc>
              <a:spcBef>
                <a:spcPts val="900"/>
              </a:spcBef>
              <a:defRPr sz="2475"/>
            </a:pPr>
          </a:p>
          <a:p>
            <a:pPr marL="0" indent="0" defTabSz="905255">
              <a:lnSpc>
                <a:spcPct val="81000"/>
              </a:lnSpc>
              <a:spcBef>
                <a:spcPts val="900"/>
              </a:spcBef>
              <a:buSzTx/>
              <a:buNone/>
              <a:defRPr sz="1683"/>
            </a:pPr>
          </a:p>
          <a:p>
            <a:pPr marL="226313" indent="-226313" defTabSz="905255">
              <a:lnSpc>
                <a:spcPct val="81000"/>
              </a:lnSpc>
              <a:spcBef>
                <a:spcPts val="900"/>
              </a:spcBef>
              <a:defRPr sz="1683"/>
            </a:pPr>
          </a:p>
          <a:p>
            <a:pPr marL="226313" indent="-226313" defTabSz="905255">
              <a:lnSpc>
                <a:spcPct val="81000"/>
              </a:lnSpc>
              <a:spcBef>
                <a:spcPts val="900"/>
              </a:spcBef>
              <a:defRPr sz="1683"/>
            </a:pPr>
          </a:p>
          <a:p>
            <a:pPr marL="226313" indent="-226313" defTabSz="905255">
              <a:lnSpc>
                <a:spcPct val="81000"/>
              </a:lnSpc>
              <a:spcBef>
                <a:spcPts val="900"/>
              </a:spcBef>
              <a:defRPr sz="2475"/>
            </a:pPr>
          </a:p>
          <a:p>
            <a:pPr marL="226313" indent="-226313" defTabSz="905255">
              <a:lnSpc>
                <a:spcPct val="81000"/>
              </a:lnSpc>
              <a:spcBef>
                <a:spcPts val="900"/>
              </a:spcBef>
              <a:defRPr sz="2475"/>
            </a:pPr>
            <a:r>
              <a:t>[Source: http://www.hhsc.state.tx.us/help/family-violence.shtml.]</a:t>
            </a:r>
          </a:p>
        </p:txBody>
      </p:sp>
    </p:spTree>
  </p:cSld>
  <p:clrMapOvr>
    <a:masterClrMapping/>
  </p:clrMapOvr>
  <p:transition xmlns:p14="http://schemas.microsoft.com/office/powerpoint/2010/main" spd="med" advClick="1" p14:dur="1000"/>
</p:sld>
</file>

<file path=ppt/slides/slide2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29" name="Shape 729"/>
          <p:cNvSpPr/>
          <p:nvPr>
            <p:ph type="title"/>
          </p:nvPr>
        </p:nvSpPr>
        <p:spPr>
          <a:xfrm>
            <a:off x="838200" y="365125"/>
            <a:ext cx="10515600" cy="1325563"/>
          </a:xfrm>
          <a:prstGeom prst="rect">
            <a:avLst/>
          </a:prstGeom>
          <a:solidFill>
            <a:srgbClr val="A9D18E"/>
          </a:solidFill>
        </p:spPr>
        <p:txBody>
          <a:bodyPr/>
          <a:lstStyle>
            <a:lvl1pPr defTabSz="868680">
              <a:defRPr sz="4180"/>
            </a:lvl1pPr>
          </a:lstStyle>
          <a:p>
            <a:pPr/>
            <a:r>
              <a:t>       Note the Following FVP Responsibilities: </a:t>
            </a:r>
          </a:p>
        </p:txBody>
      </p:sp>
      <p:sp>
        <p:nvSpPr>
          <p:cNvPr id="730" name="Shape 730"/>
          <p:cNvSpPr/>
          <p:nvPr>
            <p:ph type="body" idx="1"/>
          </p:nvPr>
        </p:nvSpPr>
        <p:spPr>
          <a:xfrm>
            <a:off x="838200" y="1825624"/>
            <a:ext cx="10515600" cy="4720320"/>
          </a:xfrm>
          <a:prstGeom prst="rect">
            <a:avLst/>
          </a:prstGeom>
          <a:solidFill>
            <a:srgbClr val="E2F0D9"/>
          </a:solidFill>
        </p:spPr>
        <p:txBody>
          <a:bodyPr/>
          <a:lstStyle/>
          <a:p>
            <a:pPr>
              <a:lnSpc>
                <a:spcPct val="72000"/>
              </a:lnSpc>
              <a:defRPr sz="1500"/>
            </a:pPr>
          </a:p>
          <a:p>
            <a:pPr>
              <a:lnSpc>
                <a:spcPct val="72000"/>
              </a:lnSpc>
              <a:defRPr sz="1500"/>
            </a:pPr>
            <a:r>
              <a:t>“The Center agrees…</a:t>
            </a:r>
          </a:p>
          <a:p>
            <a:pPr>
              <a:lnSpc>
                <a:spcPct val="72000"/>
              </a:lnSpc>
              <a:defRPr sz="1500"/>
            </a:pPr>
            <a:r>
              <a:t>1.) to verify that the person requesting access to a parent, child, or covered adult is a CPS or APS caseworker. In some cases, the child may be in the legal conservatorship of DFPS even though current residing at the shelter with a parent or family member; in those cases, the Center may verify the agency’s conservatorship before allowing access to the child without the parent or family member’s consent. </a:t>
            </a:r>
          </a:p>
          <a:p>
            <a:pPr>
              <a:lnSpc>
                <a:spcPct val="72000"/>
              </a:lnSpc>
              <a:defRPr sz="1500"/>
            </a:pPr>
          </a:p>
          <a:p>
            <a:pPr>
              <a:lnSpc>
                <a:spcPct val="72000"/>
              </a:lnSpc>
              <a:defRPr sz="1500"/>
            </a:pPr>
            <a:r>
              <a:t>2.) After verification, to ensure that the liaison or designee at the Center responds to the call or request in a timely fashion;</a:t>
            </a:r>
          </a:p>
          <a:p>
            <a:pPr>
              <a:lnSpc>
                <a:spcPct val="72000"/>
              </a:lnSpc>
              <a:defRPr sz="1500"/>
            </a:pPr>
          </a:p>
          <a:p>
            <a:pPr>
              <a:lnSpc>
                <a:spcPct val="72000"/>
              </a:lnSpc>
              <a:defRPr sz="1500"/>
            </a:pPr>
            <a:r>
              <a:t>3.) that the liaison or designee will notify the parent or covered adult and assist in arranging an interview with the parent and children or covered adult, if residing in the center; and</a:t>
            </a:r>
          </a:p>
          <a:p>
            <a:pPr>
              <a:lnSpc>
                <a:spcPct val="72000"/>
              </a:lnSpc>
              <a:defRPr sz="1500"/>
            </a:pPr>
          </a:p>
          <a:p>
            <a:pPr>
              <a:lnSpc>
                <a:spcPct val="72000"/>
              </a:lnSpc>
              <a:defRPr sz="1500"/>
            </a:pPr>
            <a:r>
              <a:t>4.) if the center made the report, to release to DFPS the information and records that directly relate to the report of suspected abuse, neglect, or exploitation; make reasonable attempts to notify victims affected by the disclosure; and take steps necessary to protect the victim’s privacy and safety.” </a:t>
            </a:r>
          </a:p>
          <a:p>
            <a:pPr>
              <a:lnSpc>
                <a:spcPct val="72000"/>
              </a:lnSpc>
              <a:defRPr sz="1500"/>
            </a:pPr>
          </a:p>
          <a:p>
            <a:pPr>
              <a:lnSpc>
                <a:spcPct val="72000"/>
              </a:lnSpc>
              <a:defRPr sz="1500"/>
            </a:pPr>
            <a:r>
              <a:t>[Source: http://www.hhsc.state.tx.us/help/family-violence.shtml.]</a:t>
            </a:r>
          </a:p>
        </p:txBody>
      </p:sp>
    </p:spTree>
  </p:cSld>
  <p:clrMapOvr>
    <a:masterClrMapping/>
  </p:clrMapOvr>
  <p:transition xmlns:p14="http://schemas.microsoft.com/office/powerpoint/2010/main" spd="med" advClick="1" p14:dur="1000"/>
</p:sld>
</file>

<file path=ppt/slides/slide2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2" name="Shape 732"/>
          <p:cNvSpPr/>
          <p:nvPr>
            <p:ph type="body" idx="1"/>
          </p:nvPr>
        </p:nvSpPr>
        <p:spPr>
          <a:xfrm>
            <a:off x="838200" y="882316"/>
            <a:ext cx="10515600" cy="5294647"/>
          </a:xfrm>
          <a:prstGeom prst="rect">
            <a:avLst/>
          </a:prstGeom>
          <a:solidFill>
            <a:srgbClr val="E2F0D9"/>
          </a:solidFill>
        </p:spPr>
        <p:txBody>
          <a:bodyPr/>
          <a:lstStyle/>
          <a:p>
            <a:pPr marL="217170" indent="-217170" defTabSz="868680">
              <a:lnSpc>
                <a:spcPct val="81000"/>
              </a:lnSpc>
              <a:spcBef>
                <a:spcPts val="900"/>
              </a:spcBef>
              <a:defRPr sz="2660"/>
            </a:pPr>
          </a:p>
          <a:p>
            <a:pPr marL="217170" indent="-217170" defTabSz="868680">
              <a:lnSpc>
                <a:spcPct val="81000"/>
              </a:lnSpc>
              <a:spcBef>
                <a:spcPts val="900"/>
              </a:spcBef>
              <a:defRPr sz="2660"/>
            </a:pPr>
            <a:r>
              <a:t>“The Center agrees to provide the information directly related to the report of the suspected abuse, neglect, or exploitation incident IF</a:t>
            </a:r>
          </a:p>
          <a:p>
            <a:pPr marL="217170" indent="-217170" defTabSz="868680">
              <a:lnSpc>
                <a:spcPct val="81000"/>
              </a:lnSpc>
              <a:spcBef>
                <a:spcPts val="900"/>
              </a:spcBef>
              <a:defRPr sz="2660"/>
            </a:pPr>
            <a:r>
              <a:t>1.) the Center staff reported the abuse, neglect or exploitation OR</a:t>
            </a:r>
          </a:p>
          <a:p>
            <a:pPr marL="217170" indent="-217170" defTabSz="868680">
              <a:lnSpc>
                <a:spcPct val="81000"/>
              </a:lnSpc>
              <a:spcBef>
                <a:spcPts val="900"/>
              </a:spcBef>
              <a:defRPr sz="2660"/>
            </a:pPr>
            <a:r>
              <a:t>2.) the parent or covered adult has signed a release. </a:t>
            </a:r>
          </a:p>
          <a:p>
            <a:pPr marL="217170" indent="-217170" defTabSz="868680">
              <a:lnSpc>
                <a:spcPct val="81000"/>
              </a:lnSpc>
              <a:spcBef>
                <a:spcPts val="900"/>
              </a:spcBef>
              <a:defRPr sz="2660"/>
            </a:pPr>
            <a:r>
              <a:t>DFPS agrees to…de-identify any information in the DFPS record that reveals or tends to reveal the location of the Center or the client and/or children or covered adult when they are or have been residing at a Center…”</a:t>
            </a:r>
          </a:p>
          <a:p>
            <a:pPr marL="217170" indent="-217170" defTabSz="868680">
              <a:lnSpc>
                <a:spcPct val="81000"/>
              </a:lnSpc>
              <a:spcBef>
                <a:spcPts val="900"/>
              </a:spcBef>
              <a:defRPr sz="2660"/>
            </a:pPr>
          </a:p>
          <a:p>
            <a:pPr marL="217170" indent="-217170" defTabSz="868680">
              <a:lnSpc>
                <a:spcPct val="81000"/>
              </a:lnSpc>
              <a:spcBef>
                <a:spcPts val="900"/>
              </a:spcBef>
              <a:defRPr sz="2660"/>
            </a:pPr>
            <a:r>
              <a:t> [Source: http://www.hhsc.state.tx.us/help/family-violence/MOU-Form.pdf.]</a:t>
            </a:r>
          </a:p>
        </p:txBody>
      </p:sp>
    </p:spTree>
  </p:cSld>
  <p:clrMapOvr>
    <a:masterClrMapping/>
  </p:clrMapOvr>
  <p:transition xmlns:p14="http://schemas.microsoft.com/office/powerpoint/2010/main" spd="med" advClick="1" p14:dur="1000"/>
</p:sld>
</file>

<file path=ppt/slides/slide2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4" name="Shape 734"/>
          <p:cNvSpPr/>
          <p:nvPr>
            <p:ph type="title"/>
          </p:nvPr>
        </p:nvSpPr>
        <p:spPr>
          <a:xfrm>
            <a:off x="838200" y="365125"/>
            <a:ext cx="10515600" cy="1325563"/>
          </a:xfrm>
          <a:prstGeom prst="rect">
            <a:avLst/>
          </a:prstGeom>
          <a:solidFill>
            <a:srgbClr val="A9D18E"/>
          </a:solidFill>
        </p:spPr>
        <p:txBody>
          <a:bodyPr/>
          <a:lstStyle>
            <a:lvl1pPr defTabSz="868680">
              <a:defRPr sz="4180"/>
            </a:lvl1pPr>
          </a:lstStyle>
          <a:p>
            <a:pPr/>
            <a:r>
              <a:t>     Note the Following DFPS Responsibilities:</a:t>
            </a:r>
          </a:p>
        </p:txBody>
      </p:sp>
      <p:sp>
        <p:nvSpPr>
          <p:cNvPr id="735" name="Shape 735"/>
          <p:cNvSpPr/>
          <p:nvPr>
            <p:ph type="body" idx="1"/>
          </p:nvPr>
        </p:nvSpPr>
        <p:spPr>
          <a:xfrm>
            <a:off x="838200" y="1825625"/>
            <a:ext cx="10515600" cy="4351338"/>
          </a:xfrm>
          <a:prstGeom prst="rect">
            <a:avLst/>
          </a:prstGeom>
          <a:solidFill>
            <a:srgbClr val="E2F0D9"/>
          </a:solidFill>
        </p:spPr>
        <p:txBody>
          <a:bodyPr/>
          <a:lstStyle/>
          <a:p>
            <a:pPr>
              <a:lnSpc>
                <a:spcPct val="72000"/>
              </a:lnSpc>
              <a:defRPr sz="1900"/>
            </a:pPr>
          </a:p>
          <a:p>
            <a:pPr>
              <a:lnSpc>
                <a:spcPct val="72000"/>
              </a:lnSpc>
              <a:defRPr sz="1900"/>
            </a:pPr>
            <a:r>
              <a:t>“DFPS agrees to…</a:t>
            </a:r>
          </a:p>
          <a:p>
            <a:pPr>
              <a:lnSpc>
                <a:spcPct val="72000"/>
              </a:lnSpc>
              <a:defRPr sz="1900"/>
            </a:pPr>
            <a:r>
              <a:t>1.) contact the liaison or designee at the Center to request an interview with the client and/or children or covered adult;</a:t>
            </a:r>
          </a:p>
          <a:p>
            <a:pPr>
              <a:lnSpc>
                <a:spcPct val="72000"/>
              </a:lnSpc>
              <a:defRPr sz="1900"/>
            </a:pPr>
          </a:p>
          <a:p>
            <a:pPr>
              <a:lnSpc>
                <a:spcPct val="72000"/>
              </a:lnSpc>
              <a:defRPr sz="1900"/>
            </a:pPr>
            <a:r>
              <a:t>2.) expect center staff to verify that the person requesting an interview is a CPS or APS caseworker;</a:t>
            </a:r>
          </a:p>
          <a:p>
            <a:pPr>
              <a:lnSpc>
                <a:spcPct val="72000"/>
              </a:lnSpc>
              <a:defRPr sz="1900"/>
            </a:pPr>
          </a:p>
          <a:p>
            <a:pPr>
              <a:lnSpc>
                <a:spcPct val="72000"/>
              </a:lnSpc>
              <a:defRPr sz="1900"/>
            </a:pPr>
            <a:r>
              <a:t>3.) attempt to arrange through the Center liaison or designee an interview with the client and/or children or covered adult at an agreed location; and</a:t>
            </a:r>
          </a:p>
          <a:p>
            <a:pPr>
              <a:lnSpc>
                <a:spcPct val="72000"/>
              </a:lnSpc>
              <a:defRPr sz="1900"/>
            </a:pPr>
          </a:p>
          <a:p>
            <a:pPr>
              <a:lnSpc>
                <a:spcPct val="72000"/>
              </a:lnSpc>
              <a:defRPr sz="1900"/>
            </a:pPr>
            <a:r>
              <a:t>4.) interview any Center staff person who has first-hand knowledge of relevant information.”</a:t>
            </a:r>
          </a:p>
          <a:p>
            <a:pPr>
              <a:lnSpc>
                <a:spcPct val="72000"/>
              </a:lnSpc>
              <a:defRPr sz="1900"/>
            </a:pPr>
          </a:p>
          <a:p>
            <a:pPr>
              <a:lnSpc>
                <a:spcPct val="72000"/>
              </a:lnSpc>
              <a:defRPr sz="1900"/>
            </a:pPr>
            <a:r>
              <a:t>[Source: http://www.hhsc.state.tx.us/help/family-violence.shtml.]</a:t>
            </a:r>
          </a:p>
        </p:txBody>
      </p:sp>
    </p:spTree>
  </p:cSld>
  <p:clrMapOvr>
    <a:masterClrMapping/>
  </p:clrMapOvr>
  <p:transition xmlns:p14="http://schemas.microsoft.com/office/powerpoint/2010/main" spd="med" advClick="1" p14:dur="1000"/>
</p:sld>
</file>

<file path=ppt/slides/slide2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7" name="Shape 737"/>
          <p:cNvSpPr/>
          <p:nvPr>
            <p:ph type="body" idx="1"/>
          </p:nvPr>
        </p:nvSpPr>
        <p:spPr>
          <a:xfrm>
            <a:off x="838200" y="870856"/>
            <a:ext cx="10515600" cy="5500916"/>
          </a:xfrm>
          <a:prstGeom prst="rect">
            <a:avLst/>
          </a:prstGeom>
          <a:solidFill>
            <a:srgbClr val="C5E0B4"/>
          </a:solidFill>
        </p:spPr>
        <p:txBody>
          <a:bodyPr/>
          <a:lstStyle/>
          <a:p>
            <a:pPr marL="221742" indent="-221742" defTabSz="886968">
              <a:spcBef>
                <a:spcPts val="900"/>
              </a:spcBef>
              <a:defRPr sz="2716"/>
            </a:pPr>
          </a:p>
          <a:p>
            <a:pPr marL="221742" indent="-221742" defTabSz="886968">
              <a:spcBef>
                <a:spcPts val="900"/>
              </a:spcBef>
              <a:defRPr sz="2716"/>
            </a:pPr>
            <a:r>
              <a:t>All FVPs in Texas are also required to provide residents with a DFPS brochure entitled, “What Happens to My Child?”</a:t>
            </a:r>
          </a:p>
          <a:p>
            <a:pPr marL="221742" indent="-221742" defTabSz="886968">
              <a:spcBef>
                <a:spcPts val="900"/>
              </a:spcBef>
              <a:defRPr sz="2716"/>
            </a:pPr>
          </a:p>
          <a:p>
            <a:pPr marL="221742" indent="-221742" defTabSz="886968">
              <a:spcBef>
                <a:spcPts val="900"/>
              </a:spcBef>
              <a:defRPr sz="2716"/>
            </a:pPr>
            <a:r>
              <a:t>Click on the following link to view brochure:</a:t>
            </a:r>
          </a:p>
          <a:p>
            <a:pPr marL="221742" indent="-221742" defTabSz="886968">
              <a:spcBef>
                <a:spcPts val="900"/>
              </a:spcBef>
              <a:defRPr sz="2716"/>
            </a:pPr>
            <a:r>
              <a:rPr u="sng">
                <a:solidFill>
                  <a:srgbClr val="0563C1"/>
                </a:solidFill>
                <a:uFill>
                  <a:solidFill>
                    <a:srgbClr val="0563C1"/>
                  </a:solidFill>
                </a:uFill>
                <a:hlinkClick r:id="rId2" invalidUrl="" action="" tgtFrame="" tooltip="" history="1" highlightClick="0" endSnd="0"/>
              </a:rPr>
              <a:t>https://www.dfps.state.tx.us/Investigations/domestic_violence.asp</a:t>
            </a:r>
          </a:p>
          <a:p>
            <a:pPr marL="221742" indent="-221742" defTabSz="886968">
              <a:spcBef>
                <a:spcPts val="900"/>
              </a:spcBef>
              <a:defRPr sz="2716"/>
            </a:pPr>
          </a:p>
          <a:p>
            <a:pPr marL="221742" indent="-221742" defTabSz="886968">
              <a:spcBef>
                <a:spcPts val="900"/>
              </a:spcBef>
              <a:defRPr sz="2716"/>
            </a:pPr>
          </a:p>
          <a:p>
            <a:pPr marL="221742" indent="-221742" defTabSz="886968">
              <a:spcBef>
                <a:spcPts val="900"/>
              </a:spcBef>
              <a:defRPr sz="2716"/>
            </a:pPr>
          </a:p>
          <a:p>
            <a:pPr marL="221742" indent="-221742" defTabSz="886968">
              <a:spcBef>
                <a:spcPts val="900"/>
              </a:spcBef>
              <a:defRPr sz="2716"/>
            </a:pPr>
            <a:r>
              <a:t>[Source: http://www.hhsc.state.tx.us/help/family-violence.shtml.]</a:t>
            </a:r>
          </a:p>
        </p:txBody>
      </p:sp>
    </p:spTree>
  </p:cSld>
  <p:clrMapOvr>
    <a:masterClrMapping/>
  </p:clrMapOvr>
  <p:transition xmlns:p14="http://schemas.microsoft.com/office/powerpoint/2010/main" spd="med" advClick="1" p14:dur="1000"/>
</p:sld>
</file>

<file path=ppt/slides/slide2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9" name="Shape 739"/>
          <p:cNvSpPr/>
          <p:nvPr>
            <p:ph type="title"/>
          </p:nvPr>
        </p:nvSpPr>
        <p:spPr>
          <a:xfrm>
            <a:off x="838200" y="365125"/>
            <a:ext cx="10515600" cy="1325563"/>
          </a:xfrm>
          <a:prstGeom prst="rect">
            <a:avLst/>
          </a:prstGeom>
          <a:solidFill>
            <a:srgbClr val="A9D18E"/>
          </a:solidFill>
        </p:spPr>
        <p:txBody>
          <a:bodyPr/>
          <a:lstStyle/>
          <a:p>
            <a:pPr defTabSz="868680">
              <a:defRPr sz="4180"/>
            </a:pPr>
            <a:r>
              <a:t>         Informed Consent—Client Releases of </a:t>
            </a:r>
            <a:br/>
            <a:r>
              <a:t>                              Information:</a:t>
            </a:r>
          </a:p>
        </p:txBody>
      </p:sp>
      <p:sp>
        <p:nvSpPr>
          <p:cNvPr id="740" name="Shape 740"/>
          <p:cNvSpPr/>
          <p:nvPr>
            <p:ph type="body" idx="1"/>
          </p:nvPr>
        </p:nvSpPr>
        <p:spPr>
          <a:xfrm>
            <a:off x="838200" y="1825625"/>
            <a:ext cx="10515600" cy="4502604"/>
          </a:xfrm>
          <a:prstGeom prst="rect">
            <a:avLst/>
          </a:prstGeom>
          <a:solidFill>
            <a:srgbClr val="E2F0D9"/>
          </a:solidFill>
        </p:spPr>
        <p:txBody>
          <a:bodyPr/>
          <a:lstStyle/>
          <a:p>
            <a:pPr marL="0" indent="0">
              <a:buSzTx/>
              <a:buNone/>
            </a:pPr>
          </a:p>
          <a:p>
            <a:pPr>
              <a:defRPr u="sng"/>
            </a:pPr>
            <a:r>
              <a:t>Barring situations involving mandatory reporting or properly issued court orders, client information may only be released by FVPs with clients’ informed consent.</a:t>
            </a:r>
          </a:p>
          <a:p>
            <a:pPr/>
          </a:p>
          <a:p>
            <a:pPr/>
            <a:r>
              <a:t>Evidence of informed consent requires </a:t>
            </a:r>
            <a:r>
              <a:rPr i="1"/>
              <a:t>the client’s written permission.</a:t>
            </a:r>
            <a:endParaRPr i="1"/>
          </a:p>
          <a:p>
            <a:pPr>
              <a:defRPr i="1"/>
            </a:pPr>
          </a:p>
          <a:p>
            <a:pPr>
              <a:defRPr i="1"/>
            </a:pPr>
          </a:p>
          <a:p>
            <a:pPr>
              <a:defRPr sz="2200"/>
            </a:pPr>
            <a:r>
              <a:t>[Source: TCFV Webinar “OIM: HHSC Required Policies and Procedures”]</a:t>
            </a:r>
          </a:p>
        </p:txBody>
      </p:sp>
    </p:spTree>
  </p:cSld>
  <p:clrMapOvr>
    <a:masterClrMapping/>
  </p:clrMapOvr>
  <p:transition xmlns:p14="http://schemas.microsoft.com/office/powerpoint/2010/main" spd="med" advClick="1" p14:dur="1000"/>
</p:sld>
</file>

<file path=ppt/slides/slide2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42" name="Shape 742"/>
          <p:cNvSpPr/>
          <p:nvPr>
            <p:ph type="body" idx="1"/>
          </p:nvPr>
        </p:nvSpPr>
        <p:spPr>
          <a:xfrm>
            <a:off x="838200" y="551541"/>
            <a:ext cx="10515600" cy="6037945"/>
          </a:xfrm>
          <a:prstGeom prst="rect">
            <a:avLst/>
          </a:prstGeom>
          <a:solidFill>
            <a:srgbClr val="E2F0D9"/>
          </a:solidFill>
        </p:spPr>
        <p:txBody>
          <a:bodyPr/>
          <a:lstStyle/>
          <a:p>
            <a:pPr>
              <a:lnSpc>
                <a:spcPct val="81000"/>
              </a:lnSpc>
              <a:defRPr sz="2500"/>
            </a:pPr>
          </a:p>
          <a:p>
            <a:pPr>
              <a:lnSpc>
                <a:spcPct val="81000"/>
              </a:lnSpc>
              <a:defRPr sz="2500"/>
            </a:pPr>
            <a:r>
              <a:t>Releases of information must…</a:t>
            </a:r>
          </a:p>
          <a:p>
            <a:pPr>
              <a:lnSpc>
                <a:spcPct val="81000"/>
              </a:lnSpc>
              <a:defRPr sz="2500"/>
            </a:pPr>
          </a:p>
          <a:p>
            <a:pPr>
              <a:lnSpc>
                <a:spcPct val="81000"/>
              </a:lnSpc>
              <a:defRPr sz="2500"/>
            </a:pPr>
            <a:r>
              <a:t>include the client’s signature;</a:t>
            </a:r>
          </a:p>
          <a:p>
            <a:pPr>
              <a:lnSpc>
                <a:spcPct val="81000"/>
              </a:lnSpc>
              <a:defRPr sz="2500"/>
            </a:pPr>
          </a:p>
          <a:p>
            <a:pPr>
              <a:lnSpc>
                <a:spcPct val="81000"/>
              </a:lnSpc>
              <a:defRPr sz="2500"/>
            </a:pPr>
            <a:r>
              <a:t>be time-limited (ex. 30 days, after which point, it is no longer valid);</a:t>
            </a:r>
          </a:p>
          <a:p>
            <a:pPr>
              <a:lnSpc>
                <a:spcPct val="81000"/>
              </a:lnSpc>
              <a:defRPr sz="2500"/>
            </a:pPr>
          </a:p>
          <a:p>
            <a:pPr>
              <a:lnSpc>
                <a:spcPct val="81000"/>
              </a:lnSpc>
              <a:defRPr sz="2500"/>
            </a:pPr>
            <a:r>
              <a:t>be specific (include the name and location of the individual/agency to whom the information may be released and list (precisely) the type of information the FVP may share, such as dates of service, etc.).</a:t>
            </a:r>
          </a:p>
          <a:p>
            <a:pPr>
              <a:lnSpc>
                <a:spcPct val="81000"/>
              </a:lnSpc>
              <a:defRPr sz="2500"/>
            </a:pPr>
          </a:p>
          <a:p>
            <a:pPr>
              <a:lnSpc>
                <a:spcPct val="81000"/>
              </a:lnSpc>
              <a:defRPr sz="2500"/>
            </a:pPr>
            <a:r>
              <a:t>Clients may terminate the release of information at any time.</a:t>
            </a:r>
          </a:p>
          <a:p>
            <a:pPr>
              <a:lnSpc>
                <a:spcPct val="81000"/>
              </a:lnSpc>
              <a:defRPr sz="2400"/>
            </a:pPr>
          </a:p>
          <a:p>
            <a:pPr>
              <a:lnSpc>
                <a:spcPct val="81000"/>
              </a:lnSpc>
              <a:defRPr sz="2200"/>
            </a:pPr>
            <a:r>
              <a:t>[Source: TCFV Webinar “OIM: HHSC Required Policies and Procedures”]</a:t>
            </a:r>
          </a:p>
        </p:txBody>
      </p:sp>
    </p:spTree>
  </p:cSld>
  <p:clrMapOvr>
    <a:masterClrMapping/>
  </p:clrMapOvr>
  <p:transition xmlns:p14="http://schemas.microsoft.com/office/powerpoint/2010/main" spd="med" advClick="1" p14:dur="1000"/>
</p:sld>
</file>

<file path=ppt/slides/slide2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44" name="Shape 744"/>
          <p:cNvSpPr/>
          <p:nvPr>
            <p:ph type="title"/>
          </p:nvPr>
        </p:nvSpPr>
        <p:spPr>
          <a:xfrm>
            <a:off x="838200" y="365125"/>
            <a:ext cx="10515600" cy="1325563"/>
          </a:xfrm>
          <a:prstGeom prst="rect">
            <a:avLst/>
          </a:prstGeom>
          <a:solidFill>
            <a:srgbClr val="A9D18E"/>
          </a:solidFill>
        </p:spPr>
        <p:txBody>
          <a:bodyPr/>
          <a:lstStyle/>
          <a:p>
            <a:pPr/>
            <a:r>
              <a:t>                Sample Release of Information:</a:t>
            </a:r>
          </a:p>
        </p:txBody>
      </p:sp>
      <p:sp>
        <p:nvSpPr>
          <p:cNvPr id="745" name="Shape 745"/>
          <p:cNvSpPr/>
          <p:nvPr>
            <p:ph type="body" idx="1"/>
          </p:nvPr>
        </p:nvSpPr>
        <p:spPr>
          <a:xfrm>
            <a:off x="838200" y="1825625"/>
            <a:ext cx="10515600" cy="4734832"/>
          </a:xfrm>
          <a:prstGeom prst="rect">
            <a:avLst/>
          </a:prstGeom>
          <a:solidFill>
            <a:srgbClr val="E2F0D9"/>
          </a:solidFill>
        </p:spPr>
        <p:txBody>
          <a:bodyPr/>
          <a:lstStyle/>
          <a:p>
            <a:pPr>
              <a:lnSpc>
                <a:spcPct val="72000"/>
              </a:lnSpc>
              <a:defRPr sz="2100"/>
            </a:pPr>
          </a:p>
          <a:p>
            <a:pPr>
              <a:lnSpc>
                <a:spcPct val="72000"/>
              </a:lnSpc>
              <a:defRPr sz="2100"/>
            </a:pPr>
            <a:r>
              <a:t>To view the National Network to End Domestic Violence’s Sample Release of Information, click on the following link:</a:t>
            </a:r>
          </a:p>
          <a:p>
            <a:pPr>
              <a:lnSpc>
                <a:spcPct val="72000"/>
              </a:lnSpc>
              <a:defRPr sz="2100"/>
            </a:pPr>
            <a:r>
              <a:rPr u="sng">
                <a:solidFill>
                  <a:srgbClr val="0563C1"/>
                </a:solidFill>
                <a:uFill>
                  <a:solidFill>
                    <a:srgbClr val="0563C1"/>
                  </a:solidFill>
                </a:uFill>
                <a:hlinkClick r:id="rId2" invalidUrl="" action="" tgtFrame="" tooltip="" history="1" highlightClick="0" endSnd="0"/>
              </a:rPr>
              <a:t>https://nnedv.org/mdocs-posts/client-limited-release-of-information-form-english/</a:t>
            </a:r>
          </a:p>
          <a:p>
            <a:pPr>
              <a:lnSpc>
                <a:spcPct val="72000"/>
              </a:lnSpc>
              <a:defRPr sz="2100"/>
            </a:pPr>
          </a:p>
          <a:p>
            <a:pPr>
              <a:lnSpc>
                <a:spcPct val="72000"/>
              </a:lnSpc>
              <a:defRPr sz="2100"/>
            </a:pPr>
          </a:p>
          <a:p>
            <a:pPr>
              <a:lnSpc>
                <a:spcPct val="72000"/>
              </a:lnSpc>
              <a:defRPr sz="2100"/>
            </a:pPr>
            <a:r>
              <a:t>Then, click on “Client Limited Release of Information Form download” to access the document.</a:t>
            </a:r>
          </a:p>
          <a:p>
            <a:pPr>
              <a:lnSpc>
                <a:spcPct val="72000"/>
              </a:lnSpc>
              <a:defRPr sz="2100"/>
            </a:pPr>
          </a:p>
          <a:p>
            <a:pPr>
              <a:lnSpc>
                <a:spcPct val="72000"/>
              </a:lnSpc>
              <a:defRPr sz="2100"/>
            </a:pPr>
            <a:r>
              <a:t>Note how it reminds clients that the decision to release their information is their own, alerts them to potential dangers, and contains a renewal option.</a:t>
            </a:r>
          </a:p>
          <a:p>
            <a:pPr>
              <a:lnSpc>
                <a:spcPct val="72000"/>
              </a:lnSpc>
              <a:defRPr sz="2100"/>
            </a:pPr>
          </a:p>
          <a:p>
            <a:pPr>
              <a:lnSpc>
                <a:spcPct val="72000"/>
              </a:lnSpc>
              <a:defRPr sz="2100"/>
            </a:pPr>
            <a:r>
              <a:t>[Source: nnedv.org.]</a:t>
            </a:r>
          </a:p>
        </p:txBody>
      </p:sp>
    </p:spTree>
  </p:cSld>
  <p:clrMapOvr>
    <a:masterClrMapping/>
  </p:clrMapOvr>
  <p:transition xmlns:p14="http://schemas.microsoft.com/office/powerpoint/2010/main" spd="med" advClick="1" p14:dur="1000"/>
</p:sld>
</file>

<file path=ppt/slides/slide2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47" name="Shape 747"/>
          <p:cNvSpPr/>
          <p:nvPr>
            <p:ph type="body" idx="1"/>
          </p:nvPr>
        </p:nvSpPr>
        <p:spPr>
          <a:xfrm>
            <a:off x="838200" y="994611"/>
            <a:ext cx="10515600" cy="5182352"/>
          </a:xfrm>
          <a:prstGeom prst="rect">
            <a:avLst/>
          </a:prstGeom>
          <a:solidFill>
            <a:srgbClr val="E2F0D9"/>
          </a:solidFill>
        </p:spPr>
        <p:txBody>
          <a:bodyPr/>
          <a:lstStyle/>
          <a:p>
            <a:pPr/>
          </a:p>
          <a:p>
            <a:pPr/>
            <a:r>
              <a:t>FVPs should avoid having residents sign blanket release forms. </a:t>
            </a:r>
          </a:p>
          <a:p>
            <a:pPr/>
          </a:p>
          <a:p>
            <a:pPr/>
            <a:r>
              <a:t>Clients may request that information from their file be shared with third parties. As a matter of protocol, staff should discuss the potential risks associated with sharing the information and obtain a written release from the client prior to sharing any information. </a:t>
            </a:r>
          </a:p>
          <a:p>
            <a:pPr/>
          </a:p>
          <a:p>
            <a:pPr/>
            <a:r>
              <a:t>[Source: Kunce-Field, J. et al. (2007). </a:t>
            </a:r>
            <a:r>
              <a:rPr i="1"/>
              <a:t>Confidentiality: An advocate’s guide. </a:t>
            </a:r>
            <a:r>
              <a:t>The Battered Women’s Justice Project: Minneapolis, MN.]</a:t>
            </a:r>
          </a:p>
        </p:txBody>
      </p:sp>
    </p:spTree>
  </p:cSld>
  <p:clrMapOvr>
    <a:masterClrMapping/>
  </p:clrMapOvr>
  <p:transition xmlns:p14="http://schemas.microsoft.com/office/powerpoint/2010/main" spd="med" advClick="1" p14:dur="1000"/>
</p:sld>
</file>

<file path=ppt/slides/slide2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49" name="Shape 749"/>
          <p:cNvSpPr/>
          <p:nvPr>
            <p:ph type="title"/>
          </p:nvPr>
        </p:nvSpPr>
        <p:spPr>
          <a:xfrm>
            <a:off x="838200" y="365125"/>
            <a:ext cx="10515600" cy="1325563"/>
          </a:xfrm>
          <a:prstGeom prst="rect">
            <a:avLst/>
          </a:prstGeom>
          <a:solidFill>
            <a:srgbClr val="A9D18E"/>
          </a:solidFill>
        </p:spPr>
        <p:txBody>
          <a:bodyPr/>
          <a:lstStyle/>
          <a:p>
            <a:pPr/>
            <a:r>
              <a:t>                       Custodian of Records:</a:t>
            </a:r>
          </a:p>
        </p:txBody>
      </p:sp>
      <p:sp>
        <p:nvSpPr>
          <p:cNvPr id="750" name="Shape 750"/>
          <p:cNvSpPr/>
          <p:nvPr>
            <p:ph type="body" idx="1"/>
          </p:nvPr>
        </p:nvSpPr>
        <p:spPr>
          <a:xfrm>
            <a:off x="838200" y="1825624"/>
            <a:ext cx="10515600" cy="4575176"/>
          </a:xfrm>
          <a:prstGeom prst="rect">
            <a:avLst/>
          </a:prstGeom>
          <a:solidFill>
            <a:srgbClr val="E2F0D9"/>
          </a:solidFill>
        </p:spPr>
        <p:txBody>
          <a:bodyPr/>
          <a:lstStyle/>
          <a:p>
            <a:pPr>
              <a:lnSpc>
                <a:spcPct val="72000"/>
              </a:lnSpc>
              <a:defRPr sz="2100"/>
            </a:pPr>
            <a:r>
              <a:t>All FVPs are required to designate a custodian of record (COR).</a:t>
            </a:r>
          </a:p>
          <a:p>
            <a:pPr>
              <a:lnSpc>
                <a:spcPct val="72000"/>
              </a:lnSpc>
              <a:defRPr sz="2100"/>
            </a:pPr>
          </a:p>
          <a:p>
            <a:pPr>
              <a:lnSpc>
                <a:spcPct val="72000"/>
              </a:lnSpc>
              <a:defRPr sz="2100"/>
            </a:pPr>
            <a:r>
              <a:t>Usually, the COR is either the Executive Director or a staff attorney. </a:t>
            </a:r>
          </a:p>
          <a:p>
            <a:pPr>
              <a:lnSpc>
                <a:spcPct val="72000"/>
              </a:lnSpc>
              <a:defRPr sz="2100"/>
            </a:pPr>
          </a:p>
          <a:p>
            <a:pPr>
              <a:lnSpc>
                <a:spcPct val="72000"/>
              </a:lnSpc>
              <a:defRPr sz="2100"/>
            </a:pPr>
            <a:r>
              <a:t>FVPs must have policies and procedures for responding to subpoenas. (Per the Texas Council on Family Violence, only the COR should accept subpoenas. Additionally, according to TCFV, while the FVP is required by law to respond, it may file a motion to quash a subpoena if the survivor is not agreeable to releasing the information).</a:t>
            </a:r>
          </a:p>
          <a:p>
            <a:pPr>
              <a:lnSpc>
                <a:spcPct val="72000"/>
              </a:lnSpc>
              <a:defRPr sz="2100"/>
            </a:pPr>
          </a:p>
          <a:p>
            <a:pPr>
              <a:lnSpc>
                <a:spcPct val="72000"/>
              </a:lnSpc>
              <a:defRPr sz="2100"/>
            </a:pPr>
            <a:r>
              <a:t>FVPs must also have policies addressing how clients would access their files in the event of a closure.</a:t>
            </a:r>
          </a:p>
          <a:p>
            <a:pPr marL="0" indent="0">
              <a:lnSpc>
                <a:spcPct val="72000"/>
              </a:lnSpc>
              <a:buSzTx/>
              <a:buNone/>
              <a:defRPr sz="2100"/>
            </a:pPr>
          </a:p>
          <a:p>
            <a:pPr>
              <a:lnSpc>
                <a:spcPct val="72000"/>
              </a:lnSpc>
              <a:defRPr sz="1700"/>
            </a:pPr>
            <a:r>
              <a:t>[Source: TCFV Webinar “OIM: HHSC Required Policies and Procedures”]</a:t>
            </a:r>
          </a:p>
        </p:txBody>
      </p:sp>
    </p:spTree>
  </p:cSld>
  <p:clrMapOvr>
    <a:masterClrMapping/>
  </p:clrMapOvr>
  <p:transition xmlns:p14="http://schemas.microsoft.com/office/powerpoint/2010/main" spd="med" advClick="1" p14:dur="1000"/>
</p:sld>
</file>

<file path=ppt/slides/slide2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52" name="Shape 752"/>
          <p:cNvSpPr/>
          <p:nvPr>
            <p:ph type="title"/>
          </p:nvPr>
        </p:nvSpPr>
        <p:spPr>
          <a:xfrm>
            <a:off x="838200" y="365125"/>
            <a:ext cx="10515600" cy="1325563"/>
          </a:xfrm>
          <a:prstGeom prst="rect">
            <a:avLst/>
          </a:prstGeom>
          <a:solidFill>
            <a:srgbClr val="A9D18E"/>
          </a:solidFill>
        </p:spPr>
        <p:txBody>
          <a:bodyPr/>
          <a:lstStyle/>
          <a:p>
            <a:pPr/>
            <a:r>
              <a:t>                    Subpoenas/Court Orders:</a:t>
            </a:r>
          </a:p>
        </p:txBody>
      </p:sp>
      <p:sp>
        <p:nvSpPr>
          <p:cNvPr id="753" name="Shape 753"/>
          <p:cNvSpPr/>
          <p:nvPr>
            <p:ph type="body" idx="1"/>
          </p:nvPr>
        </p:nvSpPr>
        <p:spPr>
          <a:xfrm>
            <a:off x="838200" y="1825625"/>
            <a:ext cx="10515600" cy="4351338"/>
          </a:xfrm>
          <a:prstGeom prst="rect">
            <a:avLst/>
          </a:prstGeom>
          <a:solidFill>
            <a:srgbClr val="E2F0D9"/>
          </a:solidFill>
        </p:spPr>
        <p:txBody>
          <a:bodyPr/>
          <a:lstStyle/>
          <a:p>
            <a:pPr marL="212597" indent="-212597" defTabSz="850391">
              <a:spcBef>
                <a:spcPts val="900"/>
              </a:spcBef>
              <a:defRPr sz="2604"/>
            </a:pPr>
            <a:r>
              <a:t>“Programs must have written policy for retention and destruction of client files and other documents…If program staff has received a subpoena for documents, or has notice that such a subpoena is about to be served, the program has a duty to preserve all records subject to that subpoena; this would be an exception to the program’s policy for destroying records” (p. 14).</a:t>
            </a:r>
          </a:p>
          <a:p>
            <a:pPr marL="212597" indent="-212597" defTabSz="850391">
              <a:spcBef>
                <a:spcPts val="900"/>
              </a:spcBef>
              <a:defRPr sz="2604"/>
            </a:pPr>
          </a:p>
          <a:p>
            <a:pPr marL="212597" indent="-212597" defTabSz="850391">
              <a:spcBef>
                <a:spcPts val="900"/>
              </a:spcBef>
              <a:defRPr sz="2604"/>
            </a:pPr>
          </a:p>
          <a:p>
            <a:pPr marL="212597" indent="-212597" defTabSz="850391">
              <a:spcBef>
                <a:spcPts val="900"/>
              </a:spcBef>
              <a:defRPr sz="2604"/>
            </a:pPr>
            <a:r>
              <a:t>[Source: Kunce-Field, J. et al. (2007). </a:t>
            </a:r>
            <a:r>
              <a:rPr i="1"/>
              <a:t>Confidentiality: An advocate’s guide. </a:t>
            </a:r>
            <a:r>
              <a:t>The Battered Women’s Justice Project: Minneapolis, MN.]</a:t>
            </a:r>
          </a:p>
        </p:txBody>
      </p:sp>
    </p:spTree>
  </p:cSld>
  <p:clrMapOvr>
    <a:masterClrMapping/>
  </p:clrMapOvr>
  <p:transition xmlns:p14="http://schemas.microsoft.com/office/powerpoint/2010/main" spd="med" advClick="1" p14:dur="1000"/>
</p:sld>
</file>

<file path=ppt/slides/slide25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55" name="Shape 755"/>
          <p:cNvSpPr/>
          <p:nvPr>
            <p:ph type="title"/>
          </p:nvPr>
        </p:nvSpPr>
        <p:spPr>
          <a:xfrm>
            <a:off x="838200" y="365125"/>
            <a:ext cx="10515600" cy="1325563"/>
          </a:xfrm>
          <a:prstGeom prst="rect">
            <a:avLst/>
          </a:prstGeom>
          <a:solidFill>
            <a:srgbClr val="A9D18E"/>
          </a:solidFill>
        </p:spPr>
        <p:txBody>
          <a:bodyPr/>
          <a:lstStyle/>
          <a:p>
            <a:pPr defTabSz="868680">
              <a:defRPr sz="3705"/>
            </a:pPr>
            <a:r>
              <a:t>      For More Information on Confidentiality and </a:t>
            </a:r>
            <a:br/>
            <a:r>
              <a:t>      the Legal System, Click on the Following Link:</a:t>
            </a:r>
          </a:p>
        </p:txBody>
      </p:sp>
      <p:sp>
        <p:nvSpPr>
          <p:cNvPr id="756" name="Shape 756"/>
          <p:cNvSpPr/>
          <p:nvPr>
            <p:ph type="body" idx="1"/>
          </p:nvPr>
        </p:nvSpPr>
        <p:spPr>
          <a:xfrm>
            <a:off x="838200" y="1825625"/>
            <a:ext cx="10515600" cy="4351338"/>
          </a:xfrm>
          <a:prstGeom prst="rect">
            <a:avLst/>
          </a:prstGeom>
          <a:solidFill>
            <a:srgbClr val="E2F0D9"/>
          </a:solidFill>
        </p:spPr>
        <p:txBody>
          <a:bodyPr/>
          <a:lstStyle/>
          <a:p>
            <a:pPr>
              <a:defRPr i="1"/>
            </a:pPr>
          </a:p>
          <a:p>
            <a:pPr>
              <a:defRPr i="1"/>
            </a:pPr>
            <a:r>
              <a:rPr u="sng">
                <a:solidFill>
                  <a:srgbClr val="0563C1"/>
                </a:solidFill>
                <a:uFill>
                  <a:solidFill>
                    <a:srgbClr val="0563C1"/>
                  </a:solidFill>
                </a:uFill>
                <a:hlinkClick r:id="rId2" invalidUrl="" action="" tgtFrame="" tooltip="" history="1" highlightClick="0" endSnd="0"/>
              </a:rPr>
              <a:t>https://webcache.googleusercontent.com/search?q=cache:H4FSDrhZxmcJ:https://www.futureswithoutviolence.org/userfiles/file/Children_and_Families/InfoSharing.pdf+&amp;cd=5&amp;hl=en&amp;ct=clnk&amp;gl=us</a:t>
            </a:r>
          </a:p>
        </p:txBody>
      </p:sp>
    </p:spTree>
  </p:cSld>
  <p:clrMapOvr>
    <a:masterClrMapping/>
  </p:clrMapOvr>
  <p:transition xmlns:p14="http://schemas.microsoft.com/office/powerpoint/2010/main" spd="med" advClick="1" p14:dur="1000"/>
</p:sld>
</file>

<file path=ppt/slides/slide25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58" name="Shape 758"/>
          <p:cNvSpPr/>
          <p:nvPr>
            <p:ph type="title"/>
          </p:nvPr>
        </p:nvSpPr>
        <p:spPr>
          <a:xfrm>
            <a:off x="838200" y="365125"/>
            <a:ext cx="10515600" cy="1325563"/>
          </a:xfrm>
          <a:prstGeom prst="rect">
            <a:avLst/>
          </a:prstGeom>
          <a:solidFill>
            <a:srgbClr val="A9D18E"/>
          </a:solidFill>
        </p:spPr>
        <p:txBody>
          <a:bodyPr/>
          <a:lstStyle/>
          <a:p>
            <a:pPr defTabSz="832104">
              <a:defRPr sz="4004"/>
            </a:pPr>
            <a:r>
              <a:t>    Best Practices for Staff Notations in Clients’ </a:t>
            </a:r>
            <a:br/>
            <a:r>
              <a:t>                                    Files:</a:t>
            </a:r>
          </a:p>
        </p:txBody>
      </p:sp>
      <p:sp>
        <p:nvSpPr>
          <p:cNvPr id="759" name="Shape 759"/>
          <p:cNvSpPr/>
          <p:nvPr>
            <p:ph type="body" idx="1"/>
          </p:nvPr>
        </p:nvSpPr>
        <p:spPr>
          <a:xfrm>
            <a:off x="838200" y="1825624"/>
            <a:ext cx="10515600" cy="4591218"/>
          </a:xfrm>
          <a:prstGeom prst="rect">
            <a:avLst/>
          </a:prstGeom>
          <a:solidFill>
            <a:srgbClr val="E2F0D9"/>
          </a:solidFill>
        </p:spPr>
        <p:txBody>
          <a:bodyPr/>
          <a:lstStyle/>
          <a:p>
            <a:pPr>
              <a:lnSpc>
                <a:spcPct val="72000"/>
              </a:lnSpc>
              <a:defRPr sz="1500"/>
            </a:pPr>
          </a:p>
          <a:p>
            <a:pPr>
              <a:lnSpc>
                <a:spcPct val="72000"/>
              </a:lnSpc>
              <a:defRPr sz="1500"/>
            </a:pPr>
            <a:r>
              <a:t>Staff should avoid opinions and subjective comments in case note entries.</a:t>
            </a:r>
          </a:p>
          <a:p>
            <a:pPr>
              <a:lnSpc>
                <a:spcPct val="72000"/>
              </a:lnSpc>
              <a:defRPr sz="1500"/>
            </a:pPr>
          </a:p>
          <a:p>
            <a:pPr>
              <a:lnSpc>
                <a:spcPct val="72000"/>
              </a:lnSpc>
              <a:defRPr sz="1500"/>
            </a:pPr>
            <a:r>
              <a:t>As much as possible, intra-agency communications regarding clients should be verbal rather than written</a:t>
            </a:r>
          </a:p>
          <a:p>
            <a:pPr>
              <a:lnSpc>
                <a:spcPct val="72000"/>
              </a:lnSpc>
              <a:defRPr sz="1500"/>
            </a:pPr>
          </a:p>
          <a:p>
            <a:pPr>
              <a:lnSpc>
                <a:spcPct val="72000"/>
              </a:lnSpc>
              <a:defRPr sz="1500"/>
            </a:pPr>
            <a:r>
              <a:t>Entries should not include client quotes.</a:t>
            </a:r>
          </a:p>
          <a:p>
            <a:pPr>
              <a:lnSpc>
                <a:spcPct val="72000"/>
              </a:lnSpc>
              <a:defRPr sz="1500"/>
            </a:pPr>
          </a:p>
          <a:p>
            <a:pPr>
              <a:lnSpc>
                <a:spcPct val="72000"/>
              </a:lnSpc>
              <a:defRPr sz="1500"/>
            </a:pPr>
            <a:r>
              <a:t>Files should not include clients’ safety plans (as this information could potentially be made available to the perpetrator if the file were subpoenaed). </a:t>
            </a:r>
          </a:p>
          <a:p>
            <a:pPr>
              <a:lnSpc>
                <a:spcPct val="72000"/>
              </a:lnSpc>
              <a:defRPr sz="1500"/>
            </a:pPr>
          </a:p>
          <a:p>
            <a:pPr>
              <a:lnSpc>
                <a:spcPct val="72000"/>
              </a:lnSpc>
              <a:defRPr sz="1500"/>
            </a:pPr>
            <a:r>
              <a:t>Entries should DO NO HARM—They should not include references to client substance use/abuse or parenting, etc.</a:t>
            </a:r>
          </a:p>
          <a:p>
            <a:pPr>
              <a:lnSpc>
                <a:spcPct val="72000"/>
              </a:lnSpc>
              <a:defRPr sz="1500"/>
            </a:pPr>
          </a:p>
          <a:p>
            <a:pPr>
              <a:lnSpc>
                <a:spcPct val="72000"/>
              </a:lnSpc>
              <a:defRPr sz="1500"/>
            </a:pPr>
            <a:r>
              <a:t>Entries should be organized by date and include a brief description of services.</a:t>
            </a:r>
          </a:p>
          <a:p>
            <a:pPr>
              <a:lnSpc>
                <a:spcPct val="72000"/>
              </a:lnSpc>
              <a:defRPr sz="1500"/>
            </a:pPr>
          </a:p>
          <a:p>
            <a:pPr>
              <a:lnSpc>
                <a:spcPct val="72000"/>
              </a:lnSpc>
              <a:defRPr sz="1500"/>
            </a:pPr>
            <a:r>
              <a:t>[Source: Kunce-Field, J. et al. (2007). </a:t>
            </a:r>
            <a:r>
              <a:rPr i="1"/>
              <a:t>Confidentiality: An advocate’s guide. </a:t>
            </a:r>
            <a:r>
              <a:t>The Battered Women’s Justice Project: Minneapolis, MN.]</a:t>
            </a:r>
          </a:p>
        </p:txBody>
      </p:sp>
    </p:spTree>
  </p:cSld>
  <p:clrMapOvr>
    <a:masterClrMapping/>
  </p:clrMapOvr>
  <p:transition xmlns:p14="http://schemas.microsoft.com/office/powerpoint/2010/main" spd="med" advClick="1" p14:dur="1000"/>
</p:sld>
</file>

<file path=ppt/slides/slide25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61" name="Shape 761"/>
          <p:cNvSpPr/>
          <p:nvPr>
            <p:ph type="body" idx="1"/>
          </p:nvPr>
        </p:nvSpPr>
        <p:spPr>
          <a:xfrm>
            <a:off x="838200" y="566057"/>
            <a:ext cx="10515600" cy="5892801"/>
          </a:xfrm>
          <a:prstGeom prst="rect">
            <a:avLst/>
          </a:prstGeom>
          <a:solidFill>
            <a:srgbClr val="E2F0D9"/>
          </a:solidFill>
        </p:spPr>
        <p:txBody>
          <a:bodyPr/>
          <a:lstStyle/>
          <a:p>
            <a:pPr marL="219455" indent="-219455" defTabSz="877823">
              <a:spcBef>
                <a:spcPts val="900"/>
              </a:spcBef>
              <a:defRPr sz="2688"/>
            </a:pPr>
            <a:r>
              <a:t>Public records such as police reports/court orders may be included in the client file, as may a physical description of the batterer and his or her vehicle for security purposes</a:t>
            </a:r>
          </a:p>
          <a:p>
            <a:pPr marL="219455" indent="-219455" defTabSz="877823">
              <a:spcBef>
                <a:spcPts val="900"/>
              </a:spcBef>
              <a:defRPr sz="2688"/>
            </a:pPr>
          </a:p>
          <a:p>
            <a:pPr marL="219455" indent="-219455" defTabSz="877823">
              <a:spcBef>
                <a:spcPts val="900"/>
              </a:spcBef>
              <a:defRPr sz="2688"/>
            </a:pPr>
            <a:r>
              <a:t>FVPs should be familiar with funders’ record-keeping requirements. Most are sensitive to the safety and confidentiality needs of family violence victims. </a:t>
            </a:r>
          </a:p>
          <a:p>
            <a:pPr marL="219455" indent="-219455" defTabSz="877823">
              <a:spcBef>
                <a:spcPts val="900"/>
              </a:spcBef>
              <a:defRPr sz="2688"/>
            </a:pPr>
          </a:p>
          <a:p>
            <a:pPr marL="219455" indent="-219455" defTabSz="877823">
              <a:spcBef>
                <a:spcPts val="900"/>
              </a:spcBef>
              <a:defRPr sz="2688"/>
            </a:pPr>
            <a:r>
              <a:t>Client files should not be used for the purpose of safekeeping important documents (as the files will eventually be destroyed).</a:t>
            </a:r>
          </a:p>
          <a:p>
            <a:pPr marL="219455" indent="-219455" defTabSz="877823">
              <a:spcBef>
                <a:spcPts val="900"/>
              </a:spcBef>
              <a:defRPr sz="2688"/>
            </a:pPr>
          </a:p>
          <a:p>
            <a:pPr marL="219455" indent="-219455" defTabSz="877823">
              <a:spcBef>
                <a:spcPts val="900"/>
              </a:spcBef>
              <a:defRPr sz="2688"/>
            </a:pPr>
            <a:r>
              <a:t>[Source: Kunce-Field, J. et al. (2007). </a:t>
            </a:r>
            <a:r>
              <a:rPr i="1"/>
              <a:t>Confidentiality: An advocate’s guide. </a:t>
            </a:r>
            <a:r>
              <a:t>The Battered Women’s Justice Project: Minneapolis, MN.]</a:t>
            </a:r>
          </a:p>
        </p:txBody>
      </p:sp>
    </p:spTree>
  </p:cSld>
  <p:clrMapOvr>
    <a:masterClrMapping/>
  </p:clrMapOvr>
  <p:transition xmlns:p14="http://schemas.microsoft.com/office/powerpoint/2010/main" spd="med" advClick="1" p14:dur="1000"/>
</p:sld>
</file>

<file path=ppt/slides/slide25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63" name="Shape 763"/>
          <p:cNvSpPr/>
          <p:nvPr>
            <p:ph type="body" idx="1"/>
          </p:nvPr>
        </p:nvSpPr>
        <p:spPr>
          <a:xfrm>
            <a:off x="838200" y="481263"/>
            <a:ext cx="10515600" cy="5695701"/>
          </a:xfrm>
          <a:prstGeom prst="rect">
            <a:avLst/>
          </a:prstGeom>
          <a:solidFill>
            <a:srgbClr val="E2F0D9"/>
          </a:solidFill>
        </p:spPr>
        <p:txBody>
          <a:bodyPr/>
          <a:lstStyle/>
          <a:p>
            <a:pPr marL="219455" indent="-219455" defTabSz="877823">
              <a:spcBef>
                <a:spcPts val="900"/>
              </a:spcBef>
              <a:defRPr sz="2688"/>
            </a:pPr>
          </a:p>
          <a:p>
            <a:pPr marL="219455" indent="-219455" defTabSz="877823">
              <a:spcBef>
                <a:spcPts val="900"/>
              </a:spcBef>
              <a:defRPr sz="2688"/>
            </a:pPr>
            <a:r>
              <a:t>The information in the client’s file is HIS/HER information. </a:t>
            </a:r>
          </a:p>
          <a:p>
            <a:pPr marL="219455" indent="-219455" defTabSz="877823">
              <a:spcBef>
                <a:spcPts val="900"/>
              </a:spcBef>
              <a:defRPr sz="2688"/>
            </a:pPr>
          </a:p>
          <a:p>
            <a:pPr marL="219455" indent="-219455" defTabSz="877823">
              <a:spcBef>
                <a:spcPts val="900"/>
              </a:spcBef>
              <a:defRPr sz="2688"/>
            </a:pPr>
            <a:r>
              <a:t>S/he chooses what to share (and not share)</a:t>
            </a:r>
          </a:p>
          <a:p>
            <a:pPr marL="219455" indent="-219455" defTabSz="877823">
              <a:spcBef>
                <a:spcPts val="900"/>
              </a:spcBef>
              <a:defRPr sz="2688"/>
            </a:pPr>
          </a:p>
          <a:p>
            <a:pPr marL="219455" indent="-219455" defTabSz="877823">
              <a:spcBef>
                <a:spcPts val="900"/>
              </a:spcBef>
              <a:defRPr sz="2688"/>
            </a:pPr>
            <a:r>
              <a:t>“Advocates must remember that…subject to limited exceptions specified by law, (clients) must consent before (their) information can be shared with anyone else” (Kunce-Field et al., 2007, p. 4)</a:t>
            </a:r>
          </a:p>
          <a:p>
            <a:pPr marL="219455" indent="-219455" defTabSz="877823">
              <a:spcBef>
                <a:spcPts val="900"/>
              </a:spcBef>
              <a:defRPr sz="2688"/>
            </a:pPr>
          </a:p>
          <a:p>
            <a:pPr marL="219455" indent="-219455" defTabSz="877823">
              <a:spcBef>
                <a:spcPts val="900"/>
              </a:spcBef>
              <a:defRPr sz="2688"/>
            </a:pPr>
            <a:r>
              <a:t>[Source: Kunce-Field, J. et al. (2007). </a:t>
            </a:r>
            <a:r>
              <a:rPr i="1"/>
              <a:t>Confidentiality: An advocate’s guide. </a:t>
            </a:r>
            <a:r>
              <a:t>The Battered Women’s Justice Project: Minneapolis, MN.]</a:t>
            </a:r>
          </a:p>
        </p:txBody>
      </p:sp>
    </p:spTree>
  </p:cSld>
  <p:clrMapOvr>
    <a:masterClrMapping/>
  </p:clrMapOvr>
  <p:transition xmlns:p14="http://schemas.microsoft.com/office/powerpoint/2010/main" spd="med" advClick="1" p14:dur="1000"/>
</p:sld>
</file>

<file path=ppt/slides/slide26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65" name="Shape 765"/>
          <p:cNvSpPr/>
          <p:nvPr>
            <p:ph type="body" idx="1"/>
          </p:nvPr>
        </p:nvSpPr>
        <p:spPr>
          <a:xfrm>
            <a:off x="838200" y="562880"/>
            <a:ext cx="10515600" cy="5910491"/>
          </a:xfrm>
          <a:prstGeom prst="rect">
            <a:avLst/>
          </a:prstGeom>
          <a:solidFill>
            <a:srgbClr val="E2F0D9"/>
          </a:solidFill>
        </p:spPr>
        <p:txBody>
          <a:bodyPr/>
          <a:lstStyle/>
          <a:p>
            <a:pPr/>
          </a:p>
          <a:p>
            <a:pPr/>
            <a:r>
              <a:t>Case notes should not include any information that could potentially harm the survivor (ex. in the event that the file were used in a legal proceeding, etc.).</a:t>
            </a:r>
          </a:p>
          <a:p>
            <a:pPr/>
          </a:p>
          <a:p>
            <a:pPr/>
            <a:r>
              <a:t>Clients have the right to view their files and to contest any entries.</a:t>
            </a:r>
          </a:p>
          <a:p>
            <a:pPr/>
          </a:p>
          <a:p>
            <a:pPr/>
            <a:r>
              <a:t>Client files should be stored under lock and key and never removed from the premises (without COR authorization).</a:t>
            </a:r>
          </a:p>
          <a:p>
            <a:pPr/>
          </a:p>
          <a:p>
            <a:pPr>
              <a:defRPr sz="2200"/>
            </a:pPr>
            <a:r>
              <a:t>[Source: TCFV Webinar “OIM: HHSC Required Policies and Procedures”]</a:t>
            </a:r>
          </a:p>
        </p:txBody>
      </p:sp>
    </p:spTree>
  </p:cSld>
  <p:clrMapOvr>
    <a:masterClrMapping/>
  </p:clrMapOvr>
  <p:transition xmlns:p14="http://schemas.microsoft.com/office/powerpoint/2010/main" spd="med" advClick="1" p14:dur="1000"/>
</p:sld>
</file>

<file path=ppt/slides/slide26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67" name="Shape 767"/>
          <p:cNvSpPr/>
          <p:nvPr>
            <p:ph type="title"/>
          </p:nvPr>
        </p:nvSpPr>
        <p:spPr>
          <a:xfrm>
            <a:off x="838200" y="365125"/>
            <a:ext cx="10515600" cy="1325563"/>
          </a:xfrm>
          <a:prstGeom prst="rect">
            <a:avLst/>
          </a:prstGeom>
          <a:solidFill>
            <a:srgbClr val="A9D18E"/>
          </a:solidFill>
        </p:spPr>
        <p:txBody>
          <a:bodyPr/>
          <a:lstStyle/>
          <a:p>
            <a:pPr/>
            <a:r>
              <a:t>                              DO NO HARM: </a:t>
            </a:r>
          </a:p>
        </p:txBody>
      </p:sp>
      <p:sp>
        <p:nvSpPr>
          <p:cNvPr id="768" name="Shape 768"/>
          <p:cNvSpPr/>
          <p:nvPr>
            <p:ph type="body" idx="1"/>
          </p:nvPr>
        </p:nvSpPr>
        <p:spPr>
          <a:xfrm>
            <a:off x="838200" y="1825624"/>
            <a:ext cx="10515600" cy="4720320"/>
          </a:xfrm>
          <a:prstGeom prst="rect">
            <a:avLst/>
          </a:prstGeom>
          <a:solidFill>
            <a:srgbClr val="E2F0D9"/>
          </a:solidFill>
        </p:spPr>
        <p:txBody>
          <a:bodyPr/>
          <a:lstStyle/>
          <a:p>
            <a:pPr>
              <a:lnSpc>
                <a:spcPct val="72000"/>
              </a:lnSpc>
              <a:defRPr sz="1500"/>
            </a:pPr>
            <a:r>
              <a:t>Whenever a notation is made in a client’s file, it is important to ask the following:</a:t>
            </a:r>
          </a:p>
          <a:p>
            <a:pPr>
              <a:lnSpc>
                <a:spcPct val="72000"/>
              </a:lnSpc>
              <a:defRPr sz="1500"/>
            </a:pPr>
          </a:p>
          <a:p>
            <a:pPr>
              <a:lnSpc>
                <a:spcPct val="72000"/>
              </a:lnSpc>
              <a:defRPr sz="1500"/>
            </a:pPr>
            <a:r>
              <a:t>“What is the purpose of writing the information down?”</a:t>
            </a:r>
          </a:p>
          <a:p>
            <a:pPr>
              <a:lnSpc>
                <a:spcPct val="72000"/>
              </a:lnSpc>
              <a:defRPr sz="1500"/>
            </a:pPr>
          </a:p>
          <a:p>
            <a:pPr>
              <a:lnSpc>
                <a:spcPct val="72000"/>
              </a:lnSpc>
              <a:defRPr sz="1500"/>
            </a:pPr>
            <a:r>
              <a:t>“Is recording this information essential to meeting the survivor’s needs?”</a:t>
            </a:r>
          </a:p>
          <a:p>
            <a:pPr>
              <a:lnSpc>
                <a:spcPct val="72000"/>
              </a:lnSpc>
              <a:defRPr sz="1500"/>
            </a:pPr>
          </a:p>
          <a:p>
            <a:pPr>
              <a:lnSpc>
                <a:spcPct val="72000"/>
              </a:lnSpc>
              <a:defRPr sz="1500"/>
            </a:pPr>
            <a:r>
              <a:t>“Is the entry necessary for funding purposes (ex. to demonstrate grant activities)?”</a:t>
            </a:r>
          </a:p>
          <a:p>
            <a:pPr>
              <a:lnSpc>
                <a:spcPct val="72000"/>
              </a:lnSpc>
              <a:defRPr sz="1500"/>
            </a:pPr>
          </a:p>
          <a:p>
            <a:pPr>
              <a:lnSpc>
                <a:spcPct val="72000"/>
              </a:lnSpc>
              <a:defRPr sz="1500"/>
            </a:pPr>
            <a:r>
              <a:t>“Is the information necessary to protect staff or the FVP from liability?”</a:t>
            </a:r>
          </a:p>
          <a:p>
            <a:pPr>
              <a:lnSpc>
                <a:spcPct val="72000"/>
              </a:lnSpc>
              <a:defRPr sz="1500"/>
            </a:pPr>
          </a:p>
          <a:p>
            <a:pPr>
              <a:lnSpc>
                <a:spcPct val="72000"/>
              </a:lnSpc>
              <a:defRPr sz="1500"/>
            </a:pPr>
            <a:r>
              <a:t>“What is the potential harm if the information were to be released?”</a:t>
            </a:r>
          </a:p>
          <a:p>
            <a:pPr>
              <a:lnSpc>
                <a:spcPct val="72000"/>
              </a:lnSpc>
              <a:defRPr sz="1500"/>
            </a:pPr>
          </a:p>
          <a:p>
            <a:pPr>
              <a:lnSpc>
                <a:spcPct val="72000"/>
              </a:lnSpc>
              <a:defRPr sz="1500"/>
            </a:pPr>
            <a:r>
              <a:t>“How would the victim react if she read the entry?” (Kunce-Field et al, 2007, p. 8).</a:t>
            </a:r>
          </a:p>
          <a:p>
            <a:pPr>
              <a:lnSpc>
                <a:spcPct val="72000"/>
              </a:lnSpc>
              <a:defRPr sz="1500"/>
            </a:pPr>
          </a:p>
          <a:p>
            <a:pPr>
              <a:lnSpc>
                <a:spcPct val="72000"/>
              </a:lnSpc>
              <a:defRPr sz="1500"/>
            </a:pPr>
            <a:r>
              <a:t>[Source: Kunce-Field, J. et al. (2007). </a:t>
            </a:r>
            <a:r>
              <a:rPr i="1"/>
              <a:t>Confidentiality: An advocate’s guide. </a:t>
            </a:r>
            <a:r>
              <a:t>The Battered Women’s Justice Project: Minneapolis, MN.]</a:t>
            </a:r>
          </a:p>
        </p:txBody>
      </p:sp>
    </p:spTree>
  </p:cSld>
  <p:clrMapOvr>
    <a:masterClrMapping/>
  </p:clrMapOvr>
  <p:transition xmlns:p14="http://schemas.microsoft.com/office/powerpoint/2010/main" spd="med" advClick="1" p14:dur="1000"/>
</p:sld>
</file>

<file path=ppt/slides/slide26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70" name="Shape 770"/>
          <p:cNvSpPr/>
          <p:nvPr>
            <p:ph type="body" idx="1"/>
          </p:nvPr>
        </p:nvSpPr>
        <p:spPr>
          <a:xfrm>
            <a:off x="838200" y="1171073"/>
            <a:ext cx="10515600" cy="5005890"/>
          </a:xfrm>
          <a:prstGeom prst="rect">
            <a:avLst/>
          </a:prstGeom>
          <a:solidFill>
            <a:srgbClr val="E2F0D9"/>
          </a:solidFill>
        </p:spPr>
        <p:txBody>
          <a:bodyPr/>
          <a:lstStyle/>
          <a:p>
            <a:pPr marL="219455" indent="-219455" defTabSz="877823">
              <a:spcBef>
                <a:spcPts val="900"/>
              </a:spcBef>
              <a:defRPr sz="2688"/>
            </a:pPr>
          </a:p>
          <a:p>
            <a:pPr marL="219455" indent="-219455" defTabSz="877823">
              <a:spcBef>
                <a:spcPts val="900"/>
              </a:spcBef>
              <a:defRPr sz="2688"/>
            </a:pPr>
            <a:r>
              <a:t>Volunteers making entries in client files should only do so under the direct supervision of a paid staff members.</a:t>
            </a:r>
          </a:p>
          <a:p>
            <a:pPr marL="219455" indent="-219455" defTabSz="877823">
              <a:spcBef>
                <a:spcPts val="900"/>
              </a:spcBef>
              <a:defRPr sz="2688"/>
            </a:pPr>
          </a:p>
          <a:p>
            <a:pPr marL="219455" indent="-219455" defTabSz="877823">
              <a:spcBef>
                <a:spcPts val="900"/>
              </a:spcBef>
              <a:defRPr sz="2688"/>
            </a:pPr>
            <a:r>
              <a:t>(And, volunteers must also sign confidentiality agreements).</a:t>
            </a:r>
          </a:p>
          <a:p>
            <a:pPr marL="219455" indent="-219455" defTabSz="877823">
              <a:spcBef>
                <a:spcPts val="900"/>
              </a:spcBef>
              <a:defRPr sz="2688"/>
            </a:pPr>
          </a:p>
          <a:p>
            <a:pPr marL="219455" indent="-219455" defTabSz="877823">
              <a:spcBef>
                <a:spcPts val="900"/>
              </a:spcBef>
              <a:defRPr sz="2688"/>
            </a:pPr>
          </a:p>
          <a:p>
            <a:pPr marL="219455" indent="-219455" defTabSz="877823">
              <a:spcBef>
                <a:spcPts val="900"/>
              </a:spcBef>
              <a:defRPr sz="2688"/>
            </a:pPr>
          </a:p>
          <a:p>
            <a:pPr marL="219455" indent="-219455" defTabSz="877823">
              <a:spcBef>
                <a:spcPts val="900"/>
              </a:spcBef>
              <a:defRPr sz="2688"/>
            </a:pPr>
            <a:r>
              <a:t>[Source: Kunce-Field, J. et al. (2007). </a:t>
            </a:r>
            <a:r>
              <a:rPr i="1"/>
              <a:t>Confidentiality: An advocate’s guide. </a:t>
            </a:r>
            <a:r>
              <a:t>The Battered Women’s Justice Project: Minneapolis, MN.]</a:t>
            </a:r>
          </a:p>
        </p:txBody>
      </p:sp>
    </p:spTree>
  </p:cSld>
  <p:clrMapOvr>
    <a:masterClrMapping/>
  </p:clrMapOvr>
  <p:transition xmlns:p14="http://schemas.microsoft.com/office/powerpoint/2010/main" spd="med" advClick="1" p14:dur="1000"/>
</p:sld>
</file>

<file path=ppt/slides/slide26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72" name="Shape 772"/>
          <p:cNvSpPr/>
          <p:nvPr>
            <p:ph type="body" idx="1"/>
          </p:nvPr>
        </p:nvSpPr>
        <p:spPr>
          <a:xfrm>
            <a:off x="838200" y="882316"/>
            <a:ext cx="10515600" cy="5532998"/>
          </a:xfrm>
          <a:prstGeom prst="rect">
            <a:avLst/>
          </a:prstGeom>
          <a:solidFill>
            <a:srgbClr val="E2F0D9"/>
          </a:solidFill>
        </p:spPr>
        <p:txBody>
          <a:bodyPr/>
          <a:lstStyle/>
          <a:p>
            <a:pPr>
              <a:lnSpc>
                <a:spcPct val="72000"/>
              </a:lnSpc>
              <a:defRPr sz="2100"/>
            </a:pPr>
          </a:p>
          <a:p>
            <a:pPr>
              <a:lnSpc>
                <a:spcPct val="72000"/>
              </a:lnSpc>
              <a:defRPr sz="2100"/>
            </a:pPr>
            <a:r>
              <a:t>Clients may…</a:t>
            </a:r>
          </a:p>
          <a:p>
            <a:pPr>
              <a:lnSpc>
                <a:spcPct val="72000"/>
              </a:lnSpc>
              <a:defRPr sz="2100"/>
            </a:pPr>
          </a:p>
          <a:p>
            <a:pPr>
              <a:lnSpc>
                <a:spcPct val="72000"/>
              </a:lnSpc>
              <a:defRPr sz="2100"/>
            </a:pPr>
            <a:r>
              <a:t>request an entry correction</a:t>
            </a:r>
          </a:p>
          <a:p>
            <a:pPr>
              <a:lnSpc>
                <a:spcPct val="72000"/>
              </a:lnSpc>
              <a:defRPr sz="2100"/>
            </a:pPr>
          </a:p>
          <a:p>
            <a:pPr>
              <a:lnSpc>
                <a:spcPct val="72000"/>
              </a:lnSpc>
              <a:defRPr sz="2100"/>
            </a:pPr>
            <a:r>
              <a:t>request that inaccurate information be removed from their files</a:t>
            </a:r>
          </a:p>
          <a:p>
            <a:pPr>
              <a:lnSpc>
                <a:spcPct val="72000"/>
              </a:lnSpc>
              <a:defRPr sz="2100"/>
            </a:pPr>
          </a:p>
          <a:p>
            <a:pPr>
              <a:lnSpc>
                <a:spcPct val="72000"/>
              </a:lnSpc>
              <a:defRPr sz="2100"/>
            </a:pPr>
            <a:r>
              <a:t>add notations to their files, subject to the approval of staff.</a:t>
            </a:r>
          </a:p>
          <a:p>
            <a:pPr>
              <a:lnSpc>
                <a:spcPct val="72000"/>
              </a:lnSpc>
              <a:defRPr sz="2100"/>
            </a:pPr>
          </a:p>
          <a:p>
            <a:pPr>
              <a:lnSpc>
                <a:spcPct val="72000"/>
              </a:lnSpc>
              <a:defRPr sz="2100"/>
            </a:pPr>
          </a:p>
          <a:p>
            <a:pPr>
              <a:lnSpc>
                <a:spcPct val="72000"/>
              </a:lnSpc>
              <a:defRPr sz="2100"/>
            </a:pPr>
          </a:p>
          <a:p>
            <a:pPr>
              <a:lnSpc>
                <a:spcPct val="72000"/>
              </a:lnSpc>
              <a:defRPr sz="2100"/>
            </a:pPr>
            <a:r>
              <a:t>[Source: Kunce-Field, J. et al. (2007). </a:t>
            </a:r>
            <a:r>
              <a:rPr i="1"/>
              <a:t>Confidentiality: An advocate’s guide. </a:t>
            </a:r>
            <a:r>
              <a:t>The Battered Women’s Justice Project: Minneapolis, MN.]</a:t>
            </a:r>
          </a:p>
          <a:p>
            <a:pPr>
              <a:lnSpc>
                <a:spcPct val="72000"/>
              </a:lnSpc>
              <a:defRPr sz="2100"/>
            </a:pPr>
          </a:p>
          <a:p>
            <a:pPr marL="0" indent="0">
              <a:lnSpc>
                <a:spcPct val="72000"/>
              </a:lnSpc>
              <a:buSzTx/>
              <a:buNone/>
              <a:defRPr sz="2100"/>
            </a:pPr>
            <a:r>
              <a:t> </a:t>
            </a:r>
          </a:p>
        </p:txBody>
      </p:sp>
    </p:spTree>
  </p:cSld>
  <p:clrMapOvr>
    <a:masterClrMapping/>
  </p:clrMapOvr>
  <p:transition xmlns:p14="http://schemas.microsoft.com/office/powerpoint/2010/main" spd="med" advClick="1" p14:dur="1000"/>
</p:sld>
</file>

<file path=ppt/slides/slide26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74" name="Shape 774"/>
          <p:cNvSpPr/>
          <p:nvPr>
            <p:ph type="title"/>
          </p:nvPr>
        </p:nvSpPr>
        <p:spPr>
          <a:xfrm>
            <a:off x="838200" y="365125"/>
            <a:ext cx="10515600" cy="1325563"/>
          </a:xfrm>
          <a:prstGeom prst="rect">
            <a:avLst/>
          </a:prstGeom>
          <a:solidFill>
            <a:srgbClr val="A9D18E"/>
          </a:solidFill>
        </p:spPr>
        <p:txBody>
          <a:bodyPr/>
          <a:lstStyle/>
          <a:p>
            <a:pPr/>
            <a:r>
              <a:t>                         Sample Notations:</a:t>
            </a:r>
          </a:p>
        </p:txBody>
      </p:sp>
      <p:sp>
        <p:nvSpPr>
          <p:cNvPr id="775" name="Shape 775"/>
          <p:cNvSpPr/>
          <p:nvPr>
            <p:ph type="body" idx="1"/>
          </p:nvPr>
        </p:nvSpPr>
        <p:spPr>
          <a:xfrm>
            <a:off x="838200" y="1825625"/>
            <a:ext cx="10515600" cy="4351338"/>
          </a:xfrm>
          <a:prstGeom prst="rect">
            <a:avLst/>
          </a:prstGeom>
          <a:solidFill>
            <a:srgbClr val="E2F0D9"/>
          </a:solidFill>
        </p:spPr>
        <p:txBody>
          <a:bodyPr/>
          <a:lstStyle/>
          <a:p>
            <a:pPr>
              <a:lnSpc>
                <a:spcPct val="72000"/>
              </a:lnSpc>
              <a:defRPr sz="2300"/>
            </a:pPr>
            <a:r>
              <a:t>Which of the following notations is acceptable for a client’s file?</a:t>
            </a:r>
          </a:p>
          <a:p>
            <a:pPr>
              <a:lnSpc>
                <a:spcPct val="72000"/>
              </a:lnSpc>
              <a:defRPr sz="2300"/>
            </a:pPr>
          </a:p>
          <a:p>
            <a:pPr>
              <a:lnSpc>
                <a:spcPct val="72000"/>
              </a:lnSpc>
              <a:defRPr sz="2300"/>
            </a:pPr>
            <a:r>
              <a:t>1.) 9/2/14 (KL)—Jane met with her case manager today and worked on her personal goals.</a:t>
            </a:r>
          </a:p>
          <a:p>
            <a:pPr>
              <a:lnSpc>
                <a:spcPct val="72000"/>
              </a:lnSpc>
              <a:defRPr sz="2300"/>
            </a:pPr>
          </a:p>
          <a:p>
            <a:pPr>
              <a:lnSpc>
                <a:spcPct val="72000"/>
              </a:lnSpc>
              <a:defRPr sz="2300"/>
            </a:pPr>
            <a:r>
              <a:t>2.) 9/3/14 (KL)—Jane met with her counselor today and attended a support group.</a:t>
            </a:r>
          </a:p>
          <a:p>
            <a:pPr>
              <a:lnSpc>
                <a:spcPct val="72000"/>
              </a:lnSpc>
              <a:defRPr sz="2300"/>
            </a:pPr>
          </a:p>
          <a:p>
            <a:pPr>
              <a:lnSpc>
                <a:spcPct val="72000"/>
              </a:lnSpc>
              <a:defRPr sz="2300"/>
            </a:pPr>
            <a:r>
              <a:t>3.) 9/4/14 (KL)—Jane received a warning for spanking her child.</a:t>
            </a:r>
          </a:p>
          <a:p>
            <a:pPr>
              <a:lnSpc>
                <a:spcPct val="72000"/>
              </a:lnSpc>
              <a:defRPr sz="2300"/>
            </a:pPr>
          </a:p>
          <a:p>
            <a:pPr>
              <a:lnSpc>
                <a:spcPct val="72000"/>
              </a:lnSpc>
              <a:defRPr sz="2300"/>
            </a:pPr>
            <a:r>
              <a:t>4.) 9/5/14 (KL)—Jane received a warning for disruptive behavior after she returned to the shelter intoxicated.</a:t>
            </a:r>
          </a:p>
        </p:txBody>
      </p:sp>
    </p:spTree>
  </p:cSld>
  <p:clrMapOvr>
    <a:masterClrMapping/>
  </p:clrMapOvr>
  <p:transition xmlns:p14="http://schemas.microsoft.com/office/powerpoint/2010/main" spd="med" advClick="1" p14:dur="1000"/>
</p:sld>
</file>

<file path=ppt/slides/slide26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77" name="Shape 777"/>
          <p:cNvSpPr/>
          <p:nvPr>
            <p:ph type="body" idx="1"/>
          </p:nvPr>
        </p:nvSpPr>
        <p:spPr>
          <a:xfrm>
            <a:off x="838200" y="870857"/>
            <a:ext cx="10515600" cy="5306107"/>
          </a:xfrm>
          <a:prstGeom prst="rect">
            <a:avLst/>
          </a:prstGeom>
          <a:solidFill>
            <a:srgbClr val="E2F0D9"/>
          </a:solidFill>
        </p:spPr>
        <p:txBody>
          <a:bodyPr/>
          <a:lstStyle/>
          <a:p>
            <a:pPr/>
          </a:p>
          <a:p>
            <a:pPr marL="0" indent="0">
              <a:buSzTx/>
              <a:buNone/>
            </a:pPr>
            <a:r>
              <a:t>                                                       </a:t>
            </a:r>
            <a:r>
              <a:rPr u="sng"/>
              <a:t>ANSWERS:</a:t>
            </a:r>
            <a:endParaRPr u="sng"/>
          </a:p>
          <a:p>
            <a:pPr/>
            <a:endParaRPr u="sng"/>
          </a:p>
          <a:p>
            <a:pPr/>
            <a:r>
              <a:t>1.) 9/2/14 (KL)—Jane met with her case manager today and worked on her personal goals.</a:t>
            </a:r>
          </a:p>
          <a:p>
            <a:pPr/>
          </a:p>
          <a:p>
            <a:pPr/>
            <a:r>
              <a:t>2.) 9/3/14 (KL)—Jane met with her counselor today and attended a support group.</a:t>
            </a:r>
          </a:p>
        </p:txBody>
      </p:sp>
    </p:spTree>
  </p:cSld>
  <p:clrMapOvr>
    <a:masterClrMapping/>
  </p:clrMapOvr>
  <p:transition xmlns:p14="http://schemas.microsoft.com/office/powerpoint/2010/main" spd="med" advClick="1" p14:dur="1000"/>
</p:sld>
</file>

<file path=ppt/slides/slide26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79" name="Shape 779"/>
          <p:cNvSpPr/>
          <p:nvPr>
            <p:ph type="title"/>
          </p:nvPr>
        </p:nvSpPr>
        <p:spPr>
          <a:xfrm>
            <a:off x="838200" y="365125"/>
            <a:ext cx="10515600" cy="1325563"/>
          </a:xfrm>
          <a:prstGeom prst="rect">
            <a:avLst/>
          </a:prstGeom>
          <a:solidFill>
            <a:srgbClr val="A9D18E"/>
          </a:solidFill>
        </p:spPr>
        <p:txBody>
          <a:bodyPr/>
          <a:lstStyle/>
          <a:p>
            <a:pPr defTabSz="841247">
              <a:defRPr sz="4048"/>
            </a:pPr>
            <a:r>
              <a:t>  Board Member and Funder Access to Client </a:t>
            </a:r>
            <a:br/>
            <a:r>
              <a:t>                                    Data:</a:t>
            </a:r>
          </a:p>
        </p:txBody>
      </p:sp>
      <p:sp>
        <p:nvSpPr>
          <p:cNvPr id="780" name="Shape 780"/>
          <p:cNvSpPr/>
          <p:nvPr>
            <p:ph type="body" idx="1"/>
          </p:nvPr>
        </p:nvSpPr>
        <p:spPr>
          <a:xfrm>
            <a:off x="838200" y="1825625"/>
            <a:ext cx="10515600" cy="4351338"/>
          </a:xfrm>
          <a:prstGeom prst="rect">
            <a:avLst/>
          </a:prstGeom>
          <a:solidFill>
            <a:srgbClr val="E2F0D9"/>
          </a:solidFill>
        </p:spPr>
        <p:txBody>
          <a:bodyPr/>
          <a:lstStyle/>
          <a:p>
            <a:pPr marL="212597" indent="-212597" defTabSz="850391">
              <a:spcBef>
                <a:spcPts val="900"/>
              </a:spcBef>
              <a:defRPr sz="2604"/>
            </a:pPr>
            <a:r>
              <a:t>Board members should not have routine access to client files. </a:t>
            </a:r>
          </a:p>
          <a:p>
            <a:pPr marL="212597" indent="-212597" defTabSz="850391">
              <a:spcBef>
                <a:spcPts val="900"/>
              </a:spcBef>
              <a:defRPr sz="2604"/>
            </a:pPr>
          </a:p>
          <a:p>
            <a:pPr marL="212597" indent="-212597" defTabSz="850391">
              <a:spcBef>
                <a:spcPts val="900"/>
              </a:spcBef>
              <a:defRPr sz="2604"/>
            </a:pPr>
            <a:r>
              <a:t>Funders should only be provided with aggregate data. </a:t>
            </a:r>
          </a:p>
          <a:p>
            <a:pPr marL="212597" indent="-212597" defTabSz="850391">
              <a:spcBef>
                <a:spcPts val="900"/>
              </a:spcBef>
              <a:defRPr sz="2604"/>
            </a:pPr>
          </a:p>
          <a:p>
            <a:pPr marL="212597" indent="-212597" defTabSz="850391">
              <a:spcBef>
                <a:spcPts val="900"/>
              </a:spcBef>
              <a:defRPr sz="2604"/>
            </a:pPr>
            <a:r>
              <a:t>FVPs should have BOTH funders and board members to sign confidentiality agreements.</a:t>
            </a:r>
          </a:p>
          <a:p>
            <a:pPr marL="212597" indent="-212597" defTabSz="850391">
              <a:spcBef>
                <a:spcPts val="900"/>
              </a:spcBef>
              <a:defRPr sz="2604"/>
            </a:pPr>
          </a:p>
          <a:p>
            <a:pPr marL="212597" indent="-212597" defTabSz="850391">
              <a:spcBef>
                <a:spcPts val="900"/>
              </a:spcBef>
              <a:defRPr sz="2604"/>
            </a:pPr>
            <a:r>
              <a:t>[Source: Kunce-Field, J. et al. (2007). </a:t>
            </a:r>
            <a:r>
              <a:rPr i="1"/>
              <a:t>Confidentiality: An advocate’s guide. </a:t>
            </a:r>
            <a:r>
              <a:t>The Battered Women’s Justice Project: Minneapolis, MN.]</a:t>
            </a:r>
          </a:p>
        </p:txBody>
      </p:sp>
    </p:spTree>
  </p:cSld>
  <p:clrMapOvr>
    <a:masterClrMapping/>
  </p:clrMapOvr>
  <p:transition xmlns:p14="http://schemas.microsoft.com/office/powerpoint/2010/main" spd="med" advClick="1" p14:dur="1000"/>
</p:sld>
</file>

<file path=ppt/slides/slide26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82" name="Shape 782"/>
          <p:cNvSpPr/>
          <p:nvPr>
            <p:ph type="title"/>
          </p:nvPr>
        </p:nvSpPr>
        <p:spPr>
          <a:xfrm>
            <a:off x="838200" y="365125"/>
            <a:ext cx="10515600" cy="1325563"/>
          </a:xfrm>
          <a:prstGeom prst="rect">
            <a:avLst/>
          </a:prstGeom>
          <a:solidFill>
            <a:srgbClr val="A9D18E"/>
          </a:solidFill>
        </p:spPr>
        <p:txBody>
          <a:bodyPr/>
          <a:lstStyle/>
          <a:p>
            <a:pPr/>
            <a:r>
              <a:t>              Shelter Records vs. Client Files:</a:t>
            </a:r>
          </a:p>
        </p:txBody>
      </p:sp>
      <p:sp>
        <p:nvSpPr>
          <p:cNvPr id="783" name="Shape 783"/>
          <p:cNvSpPr/>
          <p:nvPr>
            <p:ph type="body" idx="1"/>
          </p:nvPr>
        </p:nvSpPr>
        <p:spPr>
          <a:xfrm>
            <a:off x="838200" y="1825625"/>
            <a:ext cx="10515600" cy="4351338"/>
          </a:xfrm>
          <a:prstGeom prst="rect">
            <a:avLst/>
          </a:prstGeom>
          <a:solidFill>
            <a:srgbClr val="E2F0D9"/>
          </a:solidFill>
        </p:spPr>
        <p:txBody>
          <a:bodyPr/>
          <a:lstStyle/>
          <a:p>
            <a:pPr marL="219455" indent="-219455" defTabSz="877823">
              <a:spcBef>
                <a:spcPts val="900"/>
              </a:spcBef>
              <a:defRPr sz="2688"/>
            </a:pPr>
            <a:r>
              <a:t>Agency records and client files should be maintained separately. </a:t>
            </a:r>
          </a:p>
          <a:p>
            <a:pPr marL="219455" indent="-219455" defTabSz="877823">
              <a:spcBef>
                <a:spcPts val="900"/>
              </a:spcBef>
              <a:defRPr sz="2688"/>
            </a:pPr>
          </a:p>
          <a:p>
            <a:pPr marL="219455" indent="-219455" defTabSz="877823">
              <a:spcBef>
                <a:spcPts val="900"/>
              </a:spcBef>
              <a:defRPr sz="2688"/>
            </a:pPr>
            <a:r>
              <a:t>Agency records include such things as: intake forms, hotline call sheets, census logs, exit paperwork, statistical forms, policies and procedures/shelter manual, and business records, etc.</a:t>
            </a:r>
          </a:p>
          <a:p>
            <a:pPr marL="219455" indent="-219455" defTabSz="877823">
              <a:spcBef>
                <a:spcPts val="900"/>
              </a:spcBef>
              <a:defRPr sz="2688"/>
            </a:pPr>
          </a:p>
          <a:p>
            <a:pPr marL="219455" indent="-219455" defTabSz="877823">
              <a:spcBef>
                <a:spcPts val="900"/>
              </a:spcBef>
              <a:defRPr sz="2688"/>
            </a:pPr>
          </a:p>
          <a:p>
            <a:pPr marL="219455" indent="-219455" defTabSz="877823">
              <a:spcBef>
                <a:spcPts val="900"/>
              </a:spcBef>
              <a:defRPr sz="2688"/>
            </a:pPr>
            <a:r>
              <a:t>[Source: Kunce-Field, J. et al. (2007). </a:t>
            </a:r>
            <a:r>
              <a:rPr i="1"/>
              <a:t>Confidentiality: An advocate’s guide. </a:t>
            </a:r>
            <a:r>
              <a:t>The Battered Women’s Justice Project: Minneapolis, MN.]</a:t>
            </a:r>
          </a:p>
        </p:txBody>
      </p:sp>
    </p:spTree>
  </p:cSld>
  <p:clrMapOvr>
    <a:masterClrMapping/>
  </p:clrMapOvr>
  <p:transition xmlns:p14="http://schemas.microsoft.com/office/powerpoint/2010/main" spd="med" advClick="1" p14:dur="1000"/>
</p:sld>
</file>

<file path=ppt/slides/slide26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85" name="Shape 785"/>
          <p:cNvSpPr/>
          <p:nvPr>
            <p:ph type="title"/>
          </p:nvPr>
        </p:nvSpPr>
        <p:spPr>
          <a:xfrm>
            <a:off x="838200" y="365125"/>
            <a:ext cx="10515600" cy="1325563"/>
          </a:xfrm>
          <a:prstGeom prst="rect">
            <a:avLst/>
          </a:prstGeom>
          <a:solidFill>
            <a:srgbClr val="A9D18E"/>
          </a:solidFill>
        </p:spPr>
        <p:txBody>
          <a:bodyPr/>
          <a:lstStyle/>
          <a:p>
            <a:pPr/>
            <a:r>
              <a:t>                          Electronic Records:</a:t>
            </a:r>
          </a:p>
        </p:txBody>
      </p:sp>
      <p:sp>
        <p:nvSpPr>
          <p:cNvPr id="786" name="Shape 786"/>
          <p:cNvSpPr/>
          <p:nvPr>
            <p:ph type="body" idx="1"/>
          </p:nvPr>
        </p:nvSpPr>
        <p:spPr>
          <a:xfrm>
            <a:off x="838200" y="1825624"/>
            <a:ext cx="10515600" cy="4591218"/>
          </a:xfrm>
          <a:prstGeom prst="rect">
            <a:avLst/>
          </a:prstGeom>
          <a:solidFill>
            <a:srgbClr val="E2F0D9"/>
          </a:solidFill>
        </p:spPr>
        <p:txBody>
          <a:bodyPr/>
          <a:lstStyle/>
          <a:p>
            <a:pPr marL="0" indent="0">
              <a:lnSpc>
                <a:spcPct val="72000"/>
              </a:lnSpc>
              <a:buSzTx/>
              <a:buNone/>
              <a:defRPr sz="1700"/>
            </a:pPr>
          </a:p>
          <a:p>
            <a:pPr>
              <a:lnSpc>
                <a:spcPct val="72000"/>
              </a:lnSpc>
              <a:defRPr sz="1700"/>
            </a:pPr>
            <a:r>
              <a:t>Electronic records (particularly those maintained on a network) may be more vulnerable to unauthorized access than paper records. </a:t>
            </a:r>
          </a:p>
          <a:p>
            <a:pPr>
              <a:lnSpc>
                <a:spcPct val="72000"/>
              </a:lnSpc>
              <a:defRPr sz="1700"/>
            </a:pPr>
          </a:p>
          <a:p>
            <a:pPr>
              <a:lnSpc>
                <a:spcPct val="72000"/>
              </a:lnSpc>
              <a:defRPr sz="1700"/>
            </a:pPr>
            <a:r>
              <a:t>An additional concern relates to the destruction/purging of electronic data.</a:t>
            </a:r>
          </a:p>
          <a:p>
            <a:pPr>
              <a:lnSpc>
                <a:spcPct val="72000"/>
              </a:lnSpc>
              <a:defRPr sz="1700"/>
            </a:pPr>
          </a:p>
          <a:p>
            <a:pPr>
              <a:lnSpc>
                <a:spcPct val="72000"/>
              </a:lnSpc>
              <a:defRPr sz="1700"/>
            </a:pPr>
            <a:r>
              <a:t>It may remain on the hard-drive after it has been deleted. </a:t>
            </a:r>
          </a:p>
          <a:p>
            <a:pPr>
              <a:lnSpc>
                <a:spcPct val="72000"/>
              </a:lnSpc>
              <a:defRPr sz="1700"/>
            </a:pPr>
          </a:p>
          <a:p>
            <a:pPr>
              <a:lnSpc>
                <a:spcPct val="72000"/>
              </a:lnSpc>
              <a:defRPr sz="1700"/>
            </a:pPr>
            <a:r>
              <a:t>Some “courts have ordered that computer hard drives be made accessible to opposing parties (or their computer experts) so that electronic mail messages or other records could be retrieved…Client files should be password protected at a minimum and it is recommended that client case files and other sensitive program records be kept on computers that do not have Internet access” (pp. 15-16).</a:t>
            </a:r>
          </a:p>
          <a:p>
            <a:pPr>
              <a:lnSpc>
                <a:spcPct val="72000"/>
              </a:lnSpc>
              <a:defRPr sz="1700"/>
            </a:pPr>
          </a:p>
          <a:p>
            <a:pPr>
              <a:lnSpc>
                <a:spcPct val="72000"/>
              </a:lnSpc>
              <a:defRPr sz="1700"/>
            </a:pPr>
            <a:r>
              <a:t>[Source: Kunce-Field, J. et al. (2007). </a:t>
            </a:r>
            <a:r>
              <a:rPr i="1"/>
              <a:t>Confidentiality: An advocate’s guide. </a:t>
            </a:r>
            <a:r>
              <a:t>The Battered Women’s Justice Project: Minneapolis, MN.]</a:t>
            </a:r>
          </a:p>
        </p:txBody>
      </p:sp>
    </p:spTree>
  </p:cSld>
  <p:clrMapOvr>
    <a:masterClrMapping/>
  </p:clrMapOvr>
  <p:transition xmlns:p14="http://schemas.microsoft.com/office/powerpoint/2010/main" spd="med" advClick="1" p14:dur="1000"/>
</p:sld>
</file>

<file path=ppt/slides/slide26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88" name="Shape 788"/>
          <p:cNvSpPr/>
          <p:nvPr>
            <p:ph type="title"/>
          </p:nvPr>
        </p:nvSpPr>
        <p:spPr>
          <a:xfrm>
            <a:off x="838200" y="365125"/>
            <a:ext cx="10515600" cy="1325563"/>
          </a:xfrm>
          <a:prstGeom prst="rect">
            <a:avLst/>
          </a:prstGeom>
          <a:solidFill>
            <a:srgbClr val="A9D18E"/>
          </a:solidFill>
        </p:spPr>
        <p:txBody>
          <a:bodyPr/>
          <a:lstStyle/>
          <a:p>
            <a:pPr/>
            <a:r>
              <a:t>                                     Email:</a:t>
            </a:r>
          </a:p>
        </p:txBody>
      </p:sp>
      <p:sp>
        <p:nvSpPr>
          <p:cNvPr id="789" name="Shape 789"/>
          <p:cNvSpPr/>
          <p:nvPr>
            <p:ph type="body" idx="1"/>
          </p:nvPr>
        </p:nvSpPr>
        <p:spPr>
          <a:xfrm>
            <a:off x="838200" y="1825625"/>
            <a:ext cx="10515600" cy="4351338"/>
          </a:xfrm>
          <a:prstGeom prst="rect">
            <a:avLst/>
          </a:prstGeom>
          <a:solidFill>
            <a:srgbClr val="E2F0D9"/>
          </a:solidFill>
        </p:spPr>
        <p:txBody>
          <a:bodyPr/>
          <a:lstStyle/>
          <a:p>
            <a:pPr marL="217170" indent="-217170" defTabSz="868680">
              <a:lnSpc>
                <a:spcPct val="81000"/>
              </a:lnSpc>
              <a:spcBef>
                <a:spcPts val="900"/>
              </a:spcBef>
              <a:defRPr sz="2660"/>
            </a:pPr>
            <a:r>
              <a:t>Staff should avoid using email to communicate about client issues.</a:t>
            </a:r>
          </a:p>
          <a:p>
            <a:pPr marL="217170" indent="-217170" defTabSz="868680">
              <a:lnSpc>
                <a:spcPct val="81000"/>
              </a:lnSpc>
              <a:spcBef>
                <a:spcPts val="900"/>
              </a:spcBef>
              <a:defRPr sz="2660"/>
            </a:pPr>
          </a:p>
          <a:p>
            <a:pPr marL="217170" indent="-217170" defTabSz="868680">
              <a:lnSpc>
                <a:spcPct val="81000"/>
              </a:lnSpc>
              <a:spcBef>
                <a:spcPts val="900"/>
              </a:spcBef>
              <a:defRPr sz="2660"/>
            </a:pPr>
          </a:p>
          <a:p>
            <a:pPr marL="217170" indent="-217170" defTabSz="868680">
              <a:lnSpc>
                <a:spcPct val="81000"/>
              </a:lnSpc>
              <a:spcBef>
                <a:spcPts val="900"/>
              </a:spcBef>
              <a:defRPr sz="2660"/>
            </a:pPr>
          </a:p>
          <a:p>
            <a:pPr marL="217170" indent="-217170" defTabSz="868680">
              <a:lnSpc>
                <a:spcPct val="81000"/>
              </a:lnSpc>
              <a:spcBef>
                <a:spcPts val="900"/>
              </a:spcBef>
              <a:defRPr sz="2660"/>
            </a:pPr>
          </a:p>
          <a:p>
            <a:pPr marL="217170" indent="-217170" defTabSz="868680">
              <a:lnSpc>
                <a:spcPct val="81000"/>
              </a:lnSpc>
              <a:spcBef>
                <a:spcPts val="900"/>
              </a:spcBef>
              <a:defRPr sz="2660"/>
            </a:pPr>
          </a:p>
          <a:p>
            <a:pPr marL="217170" indent="-217170" defTabSz="868680">
              <a:lnSpc>
                <a:spcPct val="81000"/>
              </a:lnSpc>
              <a:spcBef>
                <a:spcPts val="900"/>
              </a:spcBef>
              <a:defRPr sz="2660"/>
            </a:pPr>
          </a:p>
          <a:p>
            <a:pPr marL="217170" indent="-217170" defTabSz="868680">
              <a:lnSpc>
                <a:spcPct val="81000"/>
              </a:lnSpc>
              <a:spcBef>
                <a:spcPts val="900"/>
              </a:spcBef>
              <a:defRPr sz="2660"/>
            </a:pPr>
            <a:r>
              <a:t>[Source: Kunce-Field, J. et al. (2007). </a:t>
            </a:r>
            <a:r>
              <a:rPr i="1"/>
              <a:t>Confidentiality: An advocate’s guide. </a:t>
            </a:r>
            <a:r>
              <a:t>The Battered Women’s Justice Project: Minneapolis, MN.]</a:t>
            </a:r>
          </a:p>
        </p:txBody>
      </p:sp>
    </p:spTree>
  </p:cSld>
  <p:clrMapOvr>
    <a:masterClrMapping/>
  </p:clrMapOvr>
  <p:transition xmlns:p14="http://schemas.microsoft.com/office/powerpoint/2010/main" spd="med" advClick="1" p14:dur="1000"/>
</p:sld>
</file>

<file path=ppt/slides/slide27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91" name="Shape 791"/>
          <p:cNvSpPr/>
          <p:nvPr>
            <p:ph type="title"/>
          </p:nvPr>
        </p:nvSpPr>
        <p:spPr>
          <a:xfrm>
            <a:off x="838200" y="365125"/>
            <a:ext cx="10515600" cy="1325563"/>
          </a:xfrm>
          <a:prstGeom prst="rect">
            <a:avLst/>
          </a:prstGeom>
          <a:solidFill>
            <a:srgbClr val="A9D18E"/>
          </a:solidFill>
        </p:spPr>
        <p:txBody>
          <a:bodyPr/>
          <a:lstStyle/>
          <a:p>
            <a:pPr/>
            <a:r>
              <a:t>                    Activity—View Webinar:</a:t>
            </a:r>
          </a:p>
        </p:txBody>
      </p:sp>
      <p:sp>
        <p:nvSpPr>
          <p:cNvPr id="792" name="Shape 792"/>
          <p:cNvSpPr/>
          <p:nvPr>
            <p:ph type="body" idx="1"/>
          </p:nvPr>
        </p:nvSpPr>
        <p:spPr>
          <a:xfrm>
            <a:off x="838200" y="1825625"/>
            <a:ext cx="10515600" cy="4351338"/>
          </a:xfrm>
          <a:prstGeom prst="rect">
            <a:avLst/>
          </a:prstGeom>
          <a:solidFill>
            <a:srgbClr val="E2F0D9"/>
          </a:solidFill>
        </p:spPr>
        <p:txBody>
          <a:bodyPr/>
          <a:lstStyle/>
          <a:p>
            <a:pPr>
              <a:defRPr u="sng"/>
            </a:pPr>
          </a:p>
          <a:p>
            <a:pPr>
              <a:defRPr u="sng"/>
            </a:pPr>
            <a:r>
              <a:t>https://www.youtube.com/watch?v=DZM93uCLzXM</a:t>
            </a:r>
          </a:p>
        </p:txBody>
      </p:sp>
    </p:spTree>
  </p:cSld>
  <p:clrMapOvr>
    <a:masterClrMapping/>
  </p:clrMapOvr>
  <p:transition xmlns:p14="http://schemas.microsoft.com/office/powerpoint/2010/main" spd="med" advClick="1" p14:dur="1000"/>
</p:sld>
</file>

<file path=ppt/slides/slide27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94" name="Shape 794"/>
          <p:cNvSpPr/>
          <p:nvPr>
            <p:ph type="ctrTitle"/>
          </p:nvPr>
        </p:nvSpPr>
        <p:spPr>
          <a:prstGeom prst="rect">
            <a:avLst/>
          </a:prstGeom>
          <a:solidFill>
            <a:srgbClr val="B4C7E7"/>
          </a:solidFill>
        </p:spPr>
        <p:txBody>
          <a:bodyPr/>
          <a:lstStyle>
            <a:lvl1pPr defTabSz="905255">
              <a:defRPr sz="5346"/>
            </a:lvl1pPr>
          </a:lstStyle>
          <a:p>
            <a:pPr/>
            <a:r>
              <a:t> CRIJ 5365—Module 8 (Children’s Rights and Services):</a:t>
            </a:r>
          </a:p>
        </p:txBody>
      </p:sp>
    </p:spTree>
  </p:cSld>
  <p:clrMapOvr>
    <a:masterClrMapping/>
  </p:clrMapOvr>
  <p:transition xmlns:p14="http://schemas.microsoft.com/office/powerpoint/2010/main" spd="med" advClick="1" p14:dur="1000"/>
</p:sld>
</file>

<file path=ppt/slides/slide27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96" name="Shape 796"/>
          <p:cNvSpPr/>
          <p:nvPr>
            <p:ph type="body" idx="1"/>
          </p:nvPr>
        </p:nvSpPr>
        <p:spPr>
          <a:xfrm>
            <a:off x="838200" y="1000125"/>
            <a:ext cx="10515600" cy="5176838"/>
          </a:xfrm>
          <a:prstGeom prst="rect">
            <a:avLst/>
          </a:prstGeom>
          <a:solidFill>
            <a:srgbClr val="DAE3F3"/>
          </a:solidFill>
        </p:spPr>
        <p:txBody>
          <a:bodyPr/>
          <a:lstStyle/>
          <a:p>
            <a:pPr marL="0" indent="0">
              <a:buSzTx/>
              <a:buNone/>
              <a:defRPr i="1"/>
            </a:pPr>
          </a:p>
          <a:p>
            <a:pPr marL="0" indent="0">
              <a:buSzTx/>
              <a:buNone/>
              <a:defRPr i="1"/>
            </a:pPr>
          </a:p>
          <a:p>
            <a:pPr marL="0" indent="0">
              <a:buSzTx/>
              <a:buNone/>
              <a:defRPr i="1"/>
            </a:pPr>
            <a:r>
              <a:t> *This course (including all power points, lectures, and assignments) is   </a:t>
            </a:r>
          </a:p>
          <a:p>
            <a:pPr marL="0" indent="0">
              <a:buSzTx/>
              <a:buNone/>
              <a:defRPr i="1"/>
            </a:pPr>
            <a:r>
              <a:t> the instructor’s intellectual property. The materials may not be copied </a:t>
            </a:r>
          </a:p>
          <a:p>
            <a:pPr marL="0" indent="0">
              <a:buSzTx/>
              <a:buNone/>
              <a:defRPr i="1"/>
            </a:pPr>
            <a:r>
              <a:t> or redistributed without her consent. The information is provided for </a:t>
            </a:r>
          </a:p>
          <a:p>
            <a:pPr marL="0" indent="0">
              <a:buSzTx/>
              <a:buNone/>
              <a:defRPr i="1"/>
            </a:pPr>
            <a:r>
              <a:t> educational purposes only. It does not constitute legal advice.</a:t>
            </a:r>
          </a:p>
        </p:txBody>
      </p:sp>
    </p:spTree>
  </p:cSld>
  <p:clrMapOvr>
    <a:masterClrMapping/>
  </p:clrMapOvr>
  <p:transition xmlns:p14="http://schemas.microsoft.com/office/powerpoint/2010/main" spd="med" advClick="1" p14:dur="1000"/>
</p:sld>
</file>

<file path=ppt/slides/slide27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98" name="Shape 798"/>
          <p:cNvSpPr/>
          <p:nvPr>
            <p:ph type="title"/>
          </p:nvPr>
        </p:nvSpPr>
        <p:spPr>
          <a:xfrm>
            <a:off x="838200" y="365125"/>
            <a:ext cx="10515600" cy="1325563"/>
          </a:xfrm>
          <a:prstGeom prst="rect">
            <a:avLst/>
          </a:prstGeom>
          <a:solidFill>
            <a:srgbClr val="BDD7EE"/>
          </a:solidFill>
        </p:spPr>
        <p:txBody>
          <a:bodyPr/>
          <a:lstStyle/>
          <a:p>
            <a:pPr/>
            <a:r>
              <a:t>                        Activity—View Clip:</a:t>
            </a:r>
          </a:p>
        </p:txBody>
      </p:sp>
      <p:sp>
        <p:nvSpPr>
          <p:cNvPr id="799" name="Shape 799"/>
          <p:cNvSpPr/>
          <p:nvPr>
            <p:ph type="body" idx="1"/>
          </p:nvPr>
        </p:nvSpPr>
        <p:spPr>
          <a:xfrm>
            <a:off x="838200" y="1825625"/>
            <a:ext cx="10515600" cy="4351338"/>
          </a:xfrm>
          <a:prstGeom prst="rect">
            <a:avLst/>
          </a:prstGeom>
          <a:solidFill>
            <a:srgbClr val="DEEBF7"/>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https://www.youtube.com/watch?v=95ovIJ3dsNk</a:t>
            </a:r>
          </a:p>
        </p:txBody>
      </p:sp>
    </p:spTree>
  </p:cSld>
  <p:clrMapOvr>
    <a:masterClrMapping/>
  </p:clrMapOvr>
  <p:transition xmlns:p14="http://schemas.microsoft.com/office/powerpoint/2010/main" spd="med" advClick="1" p14:dur="1000"/>
</p:sld>
</file>

<file path=ppt/slides/slide27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01" name="Shape 801"/>
          <p:cNvSpPr/>
          <p:nvPr>
            <p:ph type="title"/>
          </p:nvPr>
        </p:nvSpPr>
        <p:spPr>
          <a:xfrm>
            <a:off x="838200" y="365125"/>
            <a:ext cx="10515600" cy="1325563"/>
          </a:xfrm>
          <a:prstGeom prst="rect">
            <a:avLst/>
          </a:prstGeom>
          <a:solidFill>
            <a:srgbClr val="B4C7E7"/>
          </a:solidFill>
        </p:spPr>
        <p:txBody>
          <a:bodyPr/>
          <a:lstStyle/>
          <a:p>
            <a:pPr defTabSz="804672">
              <a:defRPr sz="3872"/>
            </a:pPr>
            <a:r>
              <a:t> Review the Following HHSC Rules Concerning  </a:t>
            </a:r>
            <a:br/>
            <a:r>
              <a:t>                         Children’s Services:</a:t>
            </a:r>
          </a:p>
        </p:txBody>
      </p:sp>
    </p:spTree>
  </p:cSld>
  <p:clrMapOvr>
    <a:masterClrMapping/>
  </p:clrMapOvr>
  <p:transition xmlns:p14="http://schemas.microsoft.com/office/powerpoint/2010/main" spd="med" advClick="1" p14:dur="1000"/>
</p:sld>
</file>

<file path=ppt/slides/slide27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03" name="Shape 803"/>
          <p:cNvSpPr/>
          <p:nvPr>
            <p:ph type="title"/>
          </p:nvPr>
        </p:nvSpPr>
        <p:spPr>
          <a:xfrm>
            <a:off x="838200" y="365125"/>
            <a:ext cx="10515600" cy="1325563"/>
          </a:xfrm>
          <a:prstGeom prst="rect">
            <a:avLst/>
          </a:prstGeom>
          <a:solidFill>
            <a:srgbClr val="B4C7E7"/>
          </a:solidFill>
        </p:spPr>
        <p:txBody>
          <a:bodyPr/>
          <a:lstStyle>
            <a:lvl1pPr defTabSz="868680">
              <a:defRPr sz="4180"/>
            </a:lvl1pPr>
          </a:lstStyle>
          <a:p>
            <a:pPr/>
            <a:r>
              <a:t> Required Children’s Services (Rule §379.713):  </a:t>
            </a:r>
          </a:p>
        </p:txBody>
      </p:sp>
      <p:sp>
        <p:nvSpPr>
          <p:cNvPr id="804" name="Shape 804"/>
          <p:cNvSpPr/>
          <p:nvPr>
            <p:ph type="body" idx="1"/>
          </p:nvPr>
        </p:nvSpPr>
        <p:spPr>
          <a:xfrm>
            <a:off x="838200" y="1825624"/>
            <a:ext cx="10515600" cy="4618720"/>
          </a:xfrm>
          <a:prstGeom prst="rect">
            <a:avLst/>
          </a:prstGeom>
          <a:solidFill>
            <a:srgbClr val="DAE3F3"/>
          </a:solidFill>
        </p:spPr>
        <p:txBody>
          <a:bodyPr/>
          <a:lstStyle/>
          <a:p>
            <a:pPr>
              <a:lnSpc>
                <a:spcPct val="72000"/>
              </a:lnSpc>
              <a:defRPr sz="2500"/>
            </a:pPr>
            <a:r>
              <a:t>Per HHSC guidelines, Texas FVPs must:</a:t>
            </a:r>
          </a:p>
          <a:p>
            <a:pPr>
              <a:lnSpc>
                <a:spcPct val="72000"/>
              </a:lnSpc>
              <a:defRPr sz="2500"/>
            </a:pPr>
          </a:p>
          <a:p>
            <a:pPr>
              <a:lnSpc>
                <a:spcPct val="72000"/>
              </a:lnSpc>
              <a:defRPr sz="2500"/>
            </a:pPr>
            <a:r>
              <a:t>Have child-specific programming, including one or more weekly support groups and at least one structured activity.</a:t>
            </a:r>
          </a:p>
          <a:p>
            <a:pPr>
              <a:lnSpc>
                <a:spcPct val="72000"/>
              </a:lnSpc>
              <a:defRPr sz="2500"/>
            </a:pPr>
          </a:p>
          <a:p>
            <a:pPr>
              <a:lnSpc>
                <a:spcPct val="72000"/>
              </a:lnSpc>
              <a:defRPr sz="2500"/>
            </a:pPr>
            <a:r>
              <a:t>They must also provide or arrange:</a:t>
            </a:r>
          </a:p>
          <a:p>
            <a:pPr>
              <a:lnSpc>
                <a:spcPct val="72000"/>
              </a:lnSpc>
              <a:defRPr sz="2500"/>
            </a:pPr>
            <a:r>
              <a:t>1.) transportation to the local schools;</a:t>
            </a:r>
          </a:p>
          <a:p>
            <a:pPr>
              <a:lnSpc>
                <a:spcPct val="72000"/>
              </a:lnSpc>
              <a:defRPr sz="2500"/>
            </a:pPr>
            <a:r>
              <a:t>2.) clothing; and </a:t>
            </a:r>
          </a:p>
          <a:p>
            <a:pPr>
              <a:lnSpc>
                <a:spcPct val="72000"/>
              </a:lnSpc>
              <a:defRPr sz="2500"/>
            </a:pPr>
            <a:r>
              <a:t>3.) school supplies.  </a:t>
            </a:r>
          </a:p>
          <a:p>
            <a:pPr>
              <a:lnSpc>
                <a:spcPct val="72000"/>
              </a:lnSpc>
              <a:defRPr sz="2500"/>
            </a:pPr>
          </a:p>
          <a:p>
            <a:pPr>
              <a:lnSpc>
                <a:spcPct val="72000"/>
              </a:lnSpc>
              <a:defRPr sz="2500"/>
            </a:pPr>
            <a:r>
              <a:t>[Source: HHSC Rule §379.713]</a:t>
            </a:r>
          </a:p>
        </p:txBody>
      </p:sp>
    </p:spTree>
  </p:cSld>
  <p:clrMapOvr>
    <a:masterClrMapping/>
  </p:clrMapOvr>
  <p:transition xmlns:p14="http://schemas.microsoft.com/office/powerpoint/2010/main" spd="med" advClick="1" p14:dur="1000"/>
</p:sld>
</file>

<file path=ppt/slides/slide27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06" name="Shape 806"/>
          <p:cNvSpPr/>
          <p:nvPr>
            <p:ph type="title"/>
          </p:nvPr>
        </p:nvSpPr>
        <p:spPr>
          <a:xfrm>
            <a:off x="838200" y="365125"/>
            <a:ext cx="10515600" cy="1325563"/>
          </a:xfrm>
          <a:prstGeom prst="rect">
            <a:avLst/>
          </a:prstGeom>
          <a:solidFill>
            <a:srgbClr val="B4C7E7"/>
          </a:solidFill>
        </p:spPr>
        <p:txBody>
          <a:bodyPr/>
          <a:lstStyle/>
          <a:p>
            <a:pPr defTabSz="832104">
              <a:defRPr sz="4004"/>
            </a:pPr>
            <a:r>
              <a:t> Information about Educational Arrangements </a:t>
            </a:r>
            <a:br/>
            <a:r>
              <a:t>                    for Children (Rule §379.718):</a:t>
            </a:r>
          </a:p>
        </p:txBody>
      </p:sp>
      <p:sp>
        <p:nvSpPr>
          <p:cNvPr id="807" name="Shape 807"/>
          <p:cNvSpPr/>
          <p:nvPr>
            <p:ph type="body" idx="1"/>
          </p:nvPr>
        </p:nvSpPr>
        <p:spPr>
          <a:xfrm>
            <a:off x="838200" y="1825625"/>
            <a:ext cx="10515600" cy="4622676"/>
          </a:xfrm>
          <a:prstGeom prst="rect">
            <a:avLst/>
          </a:prstGeom>
          <a:solidFill>
            <a:srgbClr val="DAE3F3"/>
          </a:solidFill>
        </p:spPr>
        <p:txBody>
          <a:bodyPr/>
          <a:lstStyle/>
          <a:p>
            <a:pPr marL="214884" indent="-214884" defTabSz="859536">
              <a:spcBef>
                <a:spcPts val="900"/>
              </a:spcBef>
              <a:defRPr sz="2632"/>
            </a:pPr>
          </a:p>
          <a:p>
            <a:pPr marL="214884" indent="-214884" defTabSz="859536">
              <a:spcBef>
                <a:spcPts val="900"/>
              </a:spcBef>
              <a:defRPr sz="2632"/>
            </a:pPr>
            <a:r>
              <a:t>As noted in Module 5, FVPs must provide adult residents with information concerning educational arrangements for their children.</a:t>
            </a:r>
          </a:p>
          <a:p>
            <a:pPr marL="214884" indent="-214884" defTabSz="859536">
              <a:spcBef>
                <a:spcPts val="900"/>
              </a:spcBef>
              <a:defRPr sz="2632"/>
            </a:pPr>
          </a:p>
          <a:p>
            <a:pPr marL="214884" indent="-214884" defTabSz="859536">
              <a:spcBef>
                <a:spcPts val="900"/>
              </a:spcBef>
              <a:defRPr sz="2632"/>
            </a:pPr>
            <a:r>
              <a:t>(Upon request), they are also required to accompany parents to school meetings, to assist them with school enrollment, and to “act as a liaison…regarding (protective order) provisions…that may…affect the child's safety.”</a:t>
            </a:r>
          </a:p>
          <a:p>
            <a:pPr marL="214884" indent="-214884" defTabSz="859536">
              <a:spcBef>
                <a:spcPts val="900"/>
              </a:spcBef>
              <a:defRPr sz="2632"/>
            </a:pPr>
          </a:p>
          <a:p>
            <a:pPr marL="214884" indent="-214884" defTabSz="859536">
              <a:spcBef>
                <a:spcPts val="900"/>
              </a:spcBef>
              <a:defRPr sz="2632"/>
            </a:pPr>
            <a:r>
              <a:t>[Source: HHSC Rule §379.718]</a:t>
            </a:r>
          </a:p>
        </p:txBody>
      </p:sp>
    </p:spTree>
  </p:cSld>
  <p:clrMapOvr>
    <a:masterClrMapping/>
  </p:clrMapOvr>
  <p:transition xmlns:p14="http://schemas.microsoft.com/office/powerpoint/2010/main" spd="med" advClick="1" p14:dur="1000"/>
</p:sld>
</file>

<file path=ppt/slides/slide27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09" name="Shape 809"/>
          <p:cNvSpPr/>
          <p:nvPr>
            <p:ph type="title"/>
          </p:nvPr>
        </p:nvSpPr>
        <p:spPr>
          <a:xfrm>
            <a:off x="838200" y="365125"/>
            <a:ext cx="10515600" cy="1325563"/>
          </a:xfrm>
          <a:prstGeom prst="rect">
            <a:avLst/>
          </a:prstGeom>
          <a:solidFill>
            <a:srgbClr val="B4C7E7"/>
          </a:solidFill>
        </p:spPr>
        <p:txBody>
          <a:bodyPr/>
          <a:lstStyle/>
          <a:p>
            <a:pPr defTabSz="868680">
              <a:defRPr sz="4180"/>
            </a:pPr>
            <a:r>
              <a:t>              Children’s Intervention Services                    </a:t>
            </a:r>
            <a:br/>
            <a:r>
              <a:t>                       (HHSC Rule §379.714):</a:t>
            </a:r>
          </a:p>
        </p:txBody>
      </p:sp>
      <p:sp>
        <p:nvSpPr>
          <p:cNvPr id="810" name="Shape 810"/>
          <p:cNvSpPr/>
          <p:nvPr>
            <p:ph type="body" idx="1"/>
          </p:nvPr>
        </p:nvSpPr>
        <p:spPr>
          <a:xfrm>
            <a:off x="838200" y="1825625"/>
            <a:ext cx="10515600" cy="4351338"/>
          </a:xfrm>
          <a:prstGeom prst="rect">
            <a:avLst/>
          </a:prstGeom>
          <a:solidFill>
            <a:srgbClr val="DAE3F3"/>
          </a:solidFill>
        </p:spPr>
        <p:txBody>
          <a:bodyPr/>
          <a:lstStyle/>
          <a:p>
            <a:pPr/>
            <a:r>
              <a:t>FVPs must have designated children’s staff and provide age-appropriate programming. </a:t>
            </a:r>
          </a:p>
          <a:p>
            <a:pPr/>
          </a:p>
          <a:p>
            <a:pPr/>
            <a:r>
              <a:t>Interventions should be tailored to children’s specific needs. They should promote safety planning, problem-solving, and self-esteem. Interventions should emphasize that children are never to blame for domestic violence.</a:t>
            </a:r>
          </a:p>
          <a:p>
            <a:pPr/>
          </a:p>
          <a:p>
            <a:pPr/>
            <a:r>
              <a:t>[Source: HHSC Rule §379.714.]</a:t>
            </a:r>
          </a:p>
        </p:txBody>
      </p:sp>
    </p:spTree>
  </p:cSld>
  <p:clrMapOvr>
    <a:masterClrMapping/>
  </p:clrMapOvr>
  <p:transition xmlns:p14="http://schemas.microsoft.com/office/powerpoint/2010/main" spd="med" advClick="1" p14:dur="1000"/>
</p:sld>
</file>

<file path=ppt/slides/slide27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12" name="Shape 812"/>
          <p:cNvSpPr/>
          <p:nvPr>
            <p:ph type="body" idx="1"/>
          </p:nvPr>
        </p:nvSpPr>
        <p:spPr>
          <a:xfrm>
            <a:off x="838200" y="850900"/>
            <a:ext cx="10515600" cy="5435600"/>
          </a:xfrm>
          <a:prstGeom prst="rect">
            <a:avLst/>
          </a:prstGeom>
          <a:solidFill>
            <a:srgbClr val="DAE3F3"/>
          </a:solidFill>
        </p:spPr>
        <p:txBody>
          <a:bodyPr/>
          <a:lstStyle/>
          <a:p>
            <a:pPr/>
          </a:p>
          <a:p>
            <a:pPr>
              <a:defRPr u="sng"/>
            </a:pPr>
            <a:r>
              <a:t>Children’s intervention services may also include: </a:t>
            </a:r>
          </a:p>
          <a:p>
            <a:pPr/>
          </a:p>
          <a:p>
            <a:pPr/>
            <a:r>
              <a:t>Advocacy and counseling (including play therapy </a:t>
            </a:r>
            <a:r>
              <a:rPr u="sng"/>
              <a:t>if the shelter employs a play therapist)</a:t>
            </a:r>
            <a:endParaRPr u="sng"/>
          </a:p>
          <a:p>
            <a:pPr/>
            <a:endParaRPr u="sng"/>
          </a:p>
          <a:p>
            <a:pPr/>
            <a:r>
              <a:t>Family counseling (with the non-offending caregiver and the child’s siblings)</a:t>
            </a:r>
          </a:p>
          <a:p>
            <a:pPr marL="0" indent="0">
              <a:buSzTx/>
              <a:buNone/>
            </a:pPr>
          </a:p>
          <a:p>
            <a:pPr marL="0" indent="0">
              <a:buSzTx/>
              <a:buNone/>
            </a:pPr>
          </a:p>
          <a:p>
            <a:pPr marL="0" indent="0">
              <a:buSzTx/>
              <a:buNone/>
            </a:pPr>
            <a:r>
              <a:t> </a:t>
            </a:r>
          </a:p>
        </p:txBody>
      </p:sp>
    </p:spTree>
  </p:cSld>
  <p:clrMapOvr>
    <a:masterClrMapping/>
  </p:clrMapOvr>
  <p:transition xmlns:p14="http://schemas.microsoft.com/office/powerpoint/2010/main" spd="med" advClick="1" p14:dur="1000"/>
</p:sld>
</file>

<file path=ppt/slides/slide27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14" name="Shape 814"/>
          <p:cNvSpPr/>
          <p:nvPr>
            <p:ph type="title"/>
          </p:nvPr>
        </p:nvSpPr>
        <p:spPr>
          <a:xfrm>
            <a:off x="838200" y="365125"/>
            <a:ext cx="10515600" cy="1325563"/>
          </a:xfrm>
          <a:prstGeom prst="rect">
            <a:avLst/>
          </a:prstGeom>
          <a:solidFill>
            <a:srgbClr val="B4C7E7"/>
          </a:solidFill>
        </p:spPr>
        <p:txBody>
          <a:bodyPr/>
          <a:lstStyle/>
          <a:p>
            <a:pPr/>
            <a:r>
              <a:t>              Sample Children’s Safety Plan:</a:t>
            </a:r>
          </a:p>
        </p:txBody>
      </p:sp>
      <p:sp>
        <p:nvSpPr>
          <p:cNvPr id="815" name="Shape 815"/>
          <p:cNvSpPr/>
          <p:nvPr>
            <p:ph type="body" idx="1"/>
          </p:nvPr>
        </p:nvSpPr>
        <p:spPr>
          <a:xfrm>
            <a:off x="838200" y="1825625"/>
            <a:ext cx="10515600" cy="4351338"/>
          </a:xfrm>
          <a:prstGeom prst="rect">
            <a:avLst/>
          </a:prstGeom>
          <a:solidFill>
            <a:srgbClr val="DAE3F3"/>
          </a:solidFill>
        </p:spPr>
        <p:txBody>
          <a:bodyPr/>
          <a:lstStyle/>
          <a:p>
            <a:pPr/>
            <a:r>
              <a:t>Age-appropriate safety plans can also be completed with child residents.</a:t>
            </a:r>
          </a:p>
          <a:p>
            <a:pPr/>
          </a:p>
          <a:p>
            <a:pPr/>
            <a:r>
              <a:t>Children should know that they are not responsible for protecting their non-offending parent. </a:t>
            </a:r>
          </a:p>
          <a:p>
            <a:pPr/>
          </a:p>
          <a:p>
            <a:pPr/>
            <a:r>
              <a:t>Click on the following link for a sample safety plan:</a:t>
            </a:r>
          </a:p>
          <a:p>
            <a:pPr/>
            <a:r>
              <a:rPr u="sng">
                <a:solidFill>
                  <a:srgbClr val="0563C1"/>
                </a:solidFill>
                <a:uFill>
                  <a:solidFill>
                    <a:srgbClr val="0563C1"/>
                  </a:solidFill>
                </a:uFill>
                <a:hlinkClick r:id="rId2" invalidUrl="" action="" tgtFrame="" tooltip="" history="1" highlightClick="0" endSnd="0"/>
              </a:rPr>
              <a:t>http://www.thehotline.org/2013/04/safety-planning-with-children/</a:t>
            </a:r>
          </a:p>
        </p:txBody>
      </p:sp>
    </p:spTree>
  </p:cSld>
  <p:clrMapOvr>
    <a:masterClrMapping/>
  </p:clrMapOvr>
  <p:transition xmlns:p14="http://schemas.microsoft.com/office/powerpoint/2010/main" spd="med" advClick="1" p14:dur="1000"/>
</p:sld>
</file>

<file path=ppt/slides/slide28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17" name="Shape 817"/>
          <p:cNvSpPr/>
          <p:nvPr>
            <p:ph type="title"/>
          </p:nvPr>
        </p:nvSpPr>
        <p:spPr>
          <a:xfrm>
            <a:off x="838200" y="365125"/>
            <a:ext cx="10515600" cy="1325563"/>
          </a:xfrm>
          <a:prstGeom prst="rect">
            <a:avLst/>
          </a:prstGeom>
          <a:solidFill>
            <a:srgbClr val="B4C7E7"/>
          </a:solidFill>
        </p:spPr>
        <p:txBody>
          <a:bodyPr/>
          <a:lstStyle>
            <a:lvl1pPr defTabSz="868680">
              <a:defRPr sz="4180"/>
            </a:lvl1pPr>
          </a:lstStyle>
          <a:p>
            <a:pPr/>
            <a:r>
              <a:t>      Children’s Safety (HHSC Rule §379.715):</a:t>
            </a:r>
          </a:p>
        </p:txBody>
      </p:sp>
      <p:sp>
        <p:nvSpPr>
          <p:cNvPr id="818" name="Shape 818"/>
          <p:cNvSpPr/>
          <p:nvPr>
            <p:ph type="body" idx="1"/>
          </p:nvPr>
        </p:nvSpPr>
        <p:spPr>
          <a:xfrm>
            <a:off x="838200" y="1825625"/>
            <a:ext cx="10515600" cy="4351338"/>
          </a:xfrm>
          <a:prstGeom prst="rect">
            <a:avLst/>
          </a:prstGeom>
          <a:solidFill>
            <a:srgbClr val="DAE3F3"/>
          </a:solidFill>
        </p:spPr>
        <p:txBody>
          <a:bodyPr/>
          <a:lstStyle/>
          <a:p>
            <a:pPr marL="226313" indent="-226313" defTabSz="905255">
              <a:spcBef>
                <a:spcPts val="900"/>
              </a:spcBef>
              <a:defRPr sz="2475"/>
            </a:pPr>
          </a:p>
          <a:p>
            <a:pPr marL="226313" indent="-226313" defTabSz="905255">
              <a:spcBef>
                <a:spcPts val="900"/>
              </a:spcBef>
              <a:defRPr sz="2475"/>
            </a:pPr>
            <a:r>
              <a:t>FVPs must develop policies and procedures: </a:t>
            </a:r>
          </a:p>
          <a:p>
            <a:pPr marL="226313" indent="-226313" defTabSz="905255">
              <a:spcBef>
                <a:spcPts val="900"/>
              </a:spcBef>
              <a:defRPr sz="2475"/>
            </a:pPr>
          </a:p>
          <a:p>
            <a:pPr marL="226313" indent="-226313" defTabSz="905255">
              <a:spcBef>
                <a:spcPts val="900"/>
              </a:spcBef>
              <a:defRPr sz="2475"/>
            </a:pPr>
            <a:r>
              <a:t>1.) promoting non-violent discipline alternatives; and </a:t>
            </a:r>
          </a:p>
          <a:p>
            <a:pPr marL="226313" indent="-226313" defTabSz="905255">
              <a:spcBef>
                <a:spcPts val="900"/>
              </a:spcBef>
              <a:defRPr sz="2475"/>
            </a:pPr>
          </a:p>
          <a:p>
            <a:pPr marL="226313" indent="-226313" defTabSz="905255">
              <a:spcBef>
                <a:spcPts val="900"/>
              </a:spcBef>
              <a:defRPr sz="2475"/>
            </a:pPr>
            <a:r>
              <a:t>2.) for protecting children’s safety (in the shelter and during fieldtrips).</a:t>
            </a:r>
          </a:p>
          <a:p>
            <a:pPr marL="0" indent="0" defTabSz="905255">
              <a:spcBef>
                <a:spcPts val="900"/>
              </a:spcBef>
              <a:buSzTx/>
              <a:buNone/>
              <a:defRPr sz="2475"/>
            </a:pPr>
            <a:r>
              <a:t> </a:t>
            </a:r>
          </a:p>
          <a:p>
            <a:pPr marL="226313" indent="-226313" defTabSz="905255">
              <a:spcBef>
                <a:spcPts val="900"/>
              </a:spcBef>
              <a:defRPr sz="2475"/>
            </a:pPr>
          </a:p>
          <a:p>
            <a:pPr marL="226313" indent="-226313" defTabSz="905255">
              <a:spcBef>
                <a:spcPts val="900"/>
              </a:spcBef>
              <a:defRPr sz="2475"/>
            </a:pPr>
            <a:r>
              <a:t>[HHSC Rule §379.715.]</a:t>
            </a:r>
          </a:p>
        </p:txBody>
      </p:sp>
    </p:spTree>
  </p:cSld>
  <p:clrMapOvr>
    <a:masterClrMapping/>
  </p:clrMapOvr>
  <p:transition xmlns:p14="http://schemas.microsoft.com/office/powerpoint/2010/main" spd="med" advClick="1" p14:dur="1000"/>
</p:sld>
</file>

<file path=ppt/slides/slide28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0" name="Shape 820"/>
          <p:cNvSpPr/>
          <p:nvPr>
            <p:ph type="title"/>
          </p:nvPr>
        </p:nvSpPr>
        <p:spPr>
          <a:xfrm>
            <a:off x="838200" y="365125"/>
            <a:ext cx="10515600" cy="1325563"/>
          </a:xfrm>
          <a:prstGeom prst="rect">
            <a:avLst/>
          </a:prstGeom>
          <a:solidFill>
            <a:srgbClr val="B4C7E7"/>
          </a:solidFill>
        </p:spPr>
        <p:txBody>
          <a:bodyPr/>
          <a:lstStyle/>
          <a:p>
            <a:pPr defTabSz="850391">
              <a:defRPr sz="4092"/>
            </a:pPr>
            <a:r>
              <a:t>      Shelters Providing Childcare (HHSC Rule </a:t>
            </a:r>
            <a:br/>
            <a:r>
              <a:t>                              §379.716):</a:t>
            </a:r>
          </a:p>
        </p:txBody>
      </p:sp>
      <p:sp>
        <p:nvSpPr>
          <p:cNvPr id="821" name="Shape 821"/>
          <p:cNvSpPr/>
          <p:nvPr>
            <p:ph type="body" idx="1"/>
          </p:nvPr>
        </p:nvSpPr>
        <p:spPr>
          <a:xfrm>
            <a:off x="838200" y="1825625"/>
            <a:ext cx="10515600" cy="4351338"/>
          </a:xfrm>
          <a:prstGeom prst="rect">
            <a:avLst/>
          </a:prstGeom>
          <a:solidFill>
            <a:srgbClr val="DAE3F3"/>
          </a:solidFill>
        </p:spPr>
        <p:txBody>
          <a:bodyPr/>
          <a:lstStyle/>
          <a:p>
            <a:pPr marL="224027" indent="-224027" defTabSz="896111">
              <a:spcBef>
                <a:spcPts val="900"/>
              </a:spcBef>
              <a:defRPr sz="2744"/>
            </a:pPr>
          </a:p>
          <a:p>
            <a:pPr marL="224027" indent="-224027" defTabSz="896111">
              <a:spcBef>
                <a:spcPts val="900"/>
              </a:spcBef>
              <a:defRPr sz="2744"/>
            </a:pPr>
            <a:r>
              <a:t>FVPs providing licensed childcare are subject to the Department of Family and Protective Services (DFPS) regulations. </a:t>
            </a:r>
          </a:p>
          <a:p>
            <a:pPr marL="224027" indent="-224027" defTabSz="896111">
              <a:spcBef>
                <a:spcPts val="900"/>
              </a:spcBef>
              <a:defRPr sz="2744"/>
            </a:pPr>
          </a:p>
          <a:p>
            <a:pPr marL="224027" indent="-224027" defTabSz="896111">
              <a:spcBef>
                <a:spcPts val="900"/>
              </a:spcBef>
              <a:defRPr sz="2744"/>
            </a:pPr>
            <a:r>
              <a:t>(For more information, see: 40 Texas Administrative Code, Chapters 743 and 745)</a:t>
            </a:r>
          </a:p>
          <a:p>
            <a:pPr marL="224027" indent="-224027" defTabSz="896111">
              <a:spcBef>
                <a:spcPts val="900"/>
              </a:spcBef>
              <a:defRPr sz="2744"/>
            </a:pPr>
          </a:p>
          <a:p>
            <a:pPr marL="224027" indent="-224027" defTabSz="896111">
              <a:spcBef>
                <a:spcPts val="900"/>
              </a:spcBef>
              <a:defRPr sz="2744"/>
            </a:pPr>
          </a:p>
          <a:p>
            <a:pPr marL="224027" indent="-224027" defTabSz="896111">
              <a:spcBef>
                <a:spcPts val="900"/>
              </a:spcBef>
              <a:defRPr sz="2744"/>
            </a:pPr>
            <a:r>
              <a:t>[Source: HHSC Rule  §379.716.]</a:t>
            </a:r>
          </a:p>
        </p:txBody>
      </p:sp>
    </p:spTree>
  </p:cSld>
  <p:clrMapOvr>
    <a:masterClrMapping/>
  </p:clrMapOvr>
  <p:transition xmlns:p14="http://schemas.microsoft.com/office/powerpoint/2010/main" spd="med" advClick="1" p14:dur="1000"/>
</p:sld>
</file>

<file path=ppt/slides/slide28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3" name="Shape 823"/>
          <p:cNvSpPr/>
          <p:nvPr>
            <p:ph type="title"/>
          </p:nvPr>
        </p:nvSpPr>
        <p:spPr>
          <a:xfrm>
            <a:off x="838200" y="365125"/>
            <a:ext cx="10515600" cy="1325563"/>
          </a:xfrm>
          <a:prstGeom prst="rect">
            <a:avLst/>
          </a:prstGeom>
          <a:solidFill>
            <a:srgbClr val="B4C7E7"/>
          </a:solidFill>
        </p:spPr>
        <p:txBody>
          <a:bodyPr/>
          <a:lstStyle/>
          <a:p>
            <a:pPr defTabSz="868680">
              <a:defRPr sz="4180"/>
            </a:pPr>
            <a:r>
              <a:t>           Unaccompanied Minors (HHSC Rule </a:t>
            </a:r>
            <a:br/>
            <a:r>
              <a:t>                               §379.610):</a:t>
            </a:r>
          </a:p>
        </p:txBody>
      </p:sp>
      <p:sp>
        <p:nvSpPr>
          <p:cNvPr id="824" name="Shape 824"/>
          <p:cNvSpPr/>
          <p:nvPr>
            <p:ph type="body" idx="1"/>
          </p:nvPr>
        </p:nvSpPr>
        <p:spPr>
          <a:xfrm>
            <a:off x="847725" y="1806575"/>
            <a:ext cx="10515600" cy="4756150"/>
          </a:xfrm>
          <a:prstGeom prst="rect">
            <a:avLst/>
          </a:prstGeom>
          <a:solidFill>
            <a:srgbClr val="DAE3F3"/>
          </a:solidFill>
        </p:spPr>
        <p:txBody>
          <a:bodyPr/>
          <a:lstStyle/>
          <a:p>
            <a:pPr/>
          </a:p>
          <a:p>
            <a:pPr/>
            <a:r>
              <a:t>Per HHSC policy, there are limited circumstances under which an FVP can shelter an unaccompanied minor. These include: cases where the minor is legally emancipated, married, or previously married; the child is “experiencing an emergency that constitutes an immediate danger to the physical health or safety of the minor or the minor‘s…child(ren)”; and/or the FVP is licensed to provide childcare. </a:t>
            </a:r>
          </a:p>
          <a:p>
            <a:pPr marL="0" indent="0">
              <a:buSzTx/>
              <a:buNone/>
            </a:pPr>
          </a:p>
          <a:p>
            <a:pPr marL="0" indent="0">
              <a:buSzTx/>
              <a:buNone/>
            </a:pPr>
          </a:p>
          <a:p>
            <a:pPr/>
            <a:r>
              <a:t>[Source: HHSC Rule §379.610.]</a:t>
            </a:r>
          </a:p>
        </p:txBody>
      </p:sp>
    </p:spTree>
  </p:cSld>
  <p:clrMapOvr>
    <a:masterClrMapping/>
  </p:clrMapOvr>
  <p:transition xmlns:p14="http://schemas.microsoft.com/office/powerpoint/2010/main" spd="med" advClick="1" p14:dur="1000"/>
</p:sld>
</file>

<file path=ppt/slides/slide28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6" name="Shape 826"/>
          <p:cNvSpPr/>
          <p:nvPr>
            <p:ph type="body" idx="1"/>
          </p:nvPr>
        </p:nvSpPr>
        <p:spPr>
          <a:xfrm>
            <a:off x="838200" y="1168400"/>
            <a:ext cx="10515600" cy="5008563"/>
          </a:xfrm>
          <a:prstGeom prst="rect">
            <a:avLst/>
          </a:prstGeom>
          <a:solidFill>
            <a:srgbClr val="DAE3F3"/>
          </a:solidFill>
        </p:spPr>
        <p:txBody>
          <a:bodyPr/>
          <a:lstStyle/>
          <a:p>
            <a:pPr>
              <a:lnSpc>
                <a:spcPct val="72000"/>
              </a:lnSpc>
              <a:defRPr sz="2300"/>
            </a:pPr>
          </a:p>
          <a:p>
            <a:pPr>
              <a:lnSpc>
                <a:spcPct val="72000"/>
              </a:lnSpc>
              <a:defRPr sz="2300"/>
            </a:pPr>
            <a:r>
              <a:t>“If the minor victim is not accompanied by a parent or legal guardian, is not legally emancipated, is not married, or has not been married, then…(t)he Texas Family Code states that emergency shelter must not be provided after the 15th day since shelter has begun, unless…the center receives consent from the minor victim to continue shelter or care, if the minor victim…is 16 years old or older;….resides separately and apart from the minor victim's parent, managing conservator, or guardian, regardless of the duration of the residence;…and manages her or his own financial affairs, regardless of the source of income; or…is unmarried and pregnant or the parent of a child; or…the minor victim has qualified for financial assistance under the Human Resources Code, Chapter 31 and is on the waiting list for housing assistance…The center may rely on the minor victim's written statement containing the grounds on which the minor victim has the capacity to consent to emergency care.”</a:t>
            </a:r>
          </a:p>
          <a:p>
            <a:pPr>
              <a:lnSpc>
                <a:spcPct val="72000"/>
              </a:lnSpc>
              <a:defRPr sz="2300"/>
            </a:pPr>
          </a:p>
          <a:p>
            <a:pPr>
              <a:lnSpc>
                <a:spcPct val="72000"/>
              </a:lnSpc>
              <a:defRPr sz="2300"/>
            </a:pPr>
            <a:r>
              <a:t>[Source: HHSC Rule §379.610.]</a:t>
            </a:r>
          </a:p>
        </p:txBody>
      </p:sp>
    </p:spTree>
  </p:cSld>
  <p:clrMapOvr>
    <a:masterClrMapping/>
  </p:clrMapOvr>
  <p:transition xmlns:p14="http://schemas.microsoft.com/office/powerpoint/2010/main" spd="med" advClick="1" p14:dur="1000"/>
</p:sld>
</file>

<file path=ppt/slides/slide28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8" name="Shape 828"/>
          <p:cNvSpPr/>
          <p:nvPr>
            <p:ph type="title"/>
          </p:nvPr>
        </p:nvSpPr>
        <p:spPr>
          <a:xfrm>
            <a:off x="838200" y="365125"/>
            <a:ext cx="10515600" cy="1325563"/>
          </a:xfrm>
          <a:prstGeom prst="rect">
            <a:avLst/>
          </a:prstGeom>
          <a:solidFill>
            <a:srgbClr val="B4C7E7"/>
          </a:solidFill>
        </p:spPr>
        <p:txBody>
          <a:bodyPr/>
          <a:lstStyle/>
          <a:p>
            <a:pPr/>
            <a:r>
              <a:t>                     Children and Trauma:</a:t>
            </a:r>
          </a:p>
        </p:txBody>
      </p:sp>
    </p:spTree>
  </p:cSld>
  <p:clrMapOvr>
    <a:masterClrMapping/>
  </p:clrMapOvr>
  <p:transition xmlns:p14="http://schemas.microsoft.com/office/powerpoint/2010/main" spd="med" advClick="1" p14:dur="1000"/>
</p:sld>
</file>

<file path=ppt/slides/slide28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0" name="Shape 830"/>
          <p:cNvSpPr/>
          <p:nvPr>
            <p:ph type="body" idx="1"/>
          </p:nvPr>
        </p:nvSpPr>
        <p:spPr>
          <a:xfrm>
            <a:off x="863600" y="307932"/>
            <a:ext cx="10515600" cy="6246424"/>
          </a:xfrm>
          <a:prstGeom prst="rect">
            <a:avLst/>
          </a:prstGeom>
          <a:solidFill>
            <a:srgbClr val="DAE3F3"/>
          </a:solidFill>
        </p:spPr>
        <p:txBody>
          <a:bodyPr/>
          <a:lstStyle/>
          <a:p>
            <a:pPr>
              <a:lnSpc>
                <a:spcPct val="81000"/>
              </a:lnSpc>
              <a:defRPr sz="2500"/>
            </a:pPr>
          </a:p>
          <a:p>
            <a:pPr>
              <a:lnSpc>
                <a:spcPct val="81000"/>
              </a:lnSpc>
              <a:defRPr sz="2500"/>
            </a:pPr>
          </a:p>
          <a:p>
            <a:pPr>
              <a:lnSpc>
                <a:spcPct val="81000"/>
              </a:lnSpc>
              <a:defRPr sz="2500"/>
            </a:pPr>
            <a:r>
              <a:t>According to the Justice Department, each year in the United States, approximately 3 million children witness their mothers being physically abused in the home. </a:t>
            </a:r>
          </a:p>
          <a:p>
            <a:pPr>
              <a:lnSpc>
                <a:spcPct val="81000"/>
              </a:lnSpc>
              <a:defRPr sz="2500"/>
            </a:pPr>
          </a:p>
          <a:p>
            <a:pPr>
              <a:lnSpc>
                <a:spcPct val="81000"/>
              </a:lnSpc>
              <a:defRPr sz="2500"/>
            </a:pPr>
            <a:r>
              <a:t>Many also observe their mothers being sexually assaulted.</a:t>
            </a:r>
          </a:p>
          <a:p>
            <a:pPr>
              <a:lnSpc>
                <a:spcPct val="81000"/>
              </a:lnSpc>
              <a:defRPr sz="2500"/>
            </a:pPr>
          </a:p>
          <a:p>
            <a:pPr>
              <a:lnSpc>
                <a:spcPct val="81000"/>
              </a:lnSpc>
              <a:defRPr sz="2500"/>
            </a:pPr>
            <a:r>
              <a:t>Research confirms that these children are hurt, even if they are not actually being hit (although 30-60% of batterers will also eventually assault their children).</a:t>
            </a:r>
          </a:p>
          <a:p>
            <a:pPr marL="0" indent="0">
              <a:lnSpc>
                <a:spcPct val="81000"/>
              </a:lnSpc>
              <a:buSzTx/>
              <a:buNone/>
              <a:defRPr sz="2500"/>
            </a:pPr>
          </a:p>
          <a:p>
            <a:pPr>
              <a:lnSpc>
                <a:spcPct val="81000"/>
              </a:lnSpc>
              <a:defRPr sz="2500"/>
            </a:pPr>
          </a:p>
          <a:p>
            <a:pPr>
              <a:lnSpc>
                <a:spcPct val="81000"/>
              </a:lnSpc>
              <a:defRPr sz="1500"/>
            </a:pPr>
            <a:r>
              <a:t>[Source: Silverman, J. and Williamson, G. (1997). Social ecology and entitlements involved in battering by heterosexual college males: Contributions of family and peers. </a:t>
            </a:r>
            <a:r>
              <a:rPr i="1"/>
              <a:t>Violence and Victim</a:t>
            </a:r>
            <a:r>
              <a:t>s, 12(2): 147-164.]  </a:t>
            </a:r>
          </a:p>
        </p:txBody>
      </p:sp>
    </p:spTree>
  </p:cSld>
  <p:clrMapOvr>
    <a:masterClrMapping/>
  </p:clrMapOvr>
  <p:transition xmlns:p14="http://schemas.microsoft.com/office/powerpoint/2010/main" spd="med" advClick="1" p14:dur="1000"/>
</p:sld>
</file>

<file path=ppt/slides/slide28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2" name="Shape 832"/>
          <p:cNvSpPr/>
          <p:nvPr>
            <p:ph type="title"/>
          </p:nvPr>
        </p:nvSpPr>
        <p:spPr>
          <a:xfrm>
            <a:off x="0" y="0"/>
            <a:ext cx="12192000" cy="1758390"/>
          </a:xfrm>
          <a:prstGeom prst="rect">
            <a:avLst/>
          </a:prstGeom>
          <a:solidFill>
            <a:srgbClr val="B4C7E7"/>
          </a:solidFill>
        </p:spPr>
        <p:txBody>
          <a:bodyPr/>
          <a:lstStyle/>
          <a:p>
            <a:pPr defTabSz="877823">
              <a:defRPr sz="3743"/>
            </a:pPr>
            <a:br/>
            <a:r>
              <a:t>        Warning Signs/Potential Indicators of Physical Child </a:t>
            </a:r>
            <a:br/>
            <a:r>
              <a:t>                                             Abuse:</a:t>
            </a:r>
          </a:p>
        </p:txBody>
      </p:sp>
      <p:sp>
        <p:nvSpPr>
          <p:cNvPr id="833" name="Shape 833"/>
          <p:cNvSpPr/>
          <p:nvPr>
            <p:ph type="body" idx="1"/>
          </p:nvPr>
        </p:nvSpPr>
        <p:spPr>
          <a:xfrm>
            <a:off x="0" y="1758390"/>
            <a:ext cx="12192000" cy="5099611"/>
          </a:xfrm>
          <a:prstGeom prst="rect">
            <a:avLst/>
          </a:prstGeom>
          <a:solidFill>
            <a:srgbClr val="DAE3F3"/>
          </a:solidFill>
        </p:spPr>
        <p:txBody>
          <a:bodyPr/>
          <a:lstStyle/>
          <a:p>
            <a:pPr marL="105155" indent="-105155" defTabSz="420623">
              <a:lnSpc>
                <a:spcPct val="72000"/>
              </a:lnSpc>
              <a:spcBef>
                <a:spcPts val="400"/>
              </a:spcBef>
              <a:defRPr sz="322"/>
            </a:pPr>
          </a:p>
          <a:p>
            <a:pPr marL="105156" indent="-105156" defTabSz="420623">
              <a:lnSpc>
                <a:spcPct val="72000"/>
              </a:lnSpc>
              <a:spcBef>
                <a:spcPts val="400"/>
              </a:spcBef>
              <a:defRPr sz="3220"/>
            </a:pPr>
          </a:p>
          <a:p>
            <a:pPr marL="105155" indent="-105155" defTabSz="420623">
              <a:lnSpc>
                <a:spcPct val="72000"/>
              </a:lnSpc>
              <a:spcBef>
                <a:spcPts val="400"/>
              </a:spcBef>
              <a:defRPr sz="4416"/>
            </a:pPr>
          </a:p>
          <a:p>
            <a:pPr marL="105155" indent="-105155" defTabSz="420623">
              <a:lnSpc>
                <a:spcPct val="72000"/>
              </a:lnSpc>
              <a:spcBef>
                <a:spcPts val="400"/>
              </a:spcBef>
              <a:defRPr sz="1104"/>
            </a:pPr>
            <a:r>
              <a:t>1.) </a:t>
            </a:r>
            <a:r>
              <a:rPr i="1"/>
              <a:t>Multiple bruises or fractures </a:t>
            </a:r>
            <a:r>
              <a:t>in </a:t>
            </a:r>
            <a:r>
              <a:rPr u="sng"/>
              <a:t>different stages of healing</a:t>
            </a:r>
            <a:r>
              <a:t> (ex. bruise clusters/the presence of both </a:t>
            </a:r>
            <a:r>
              <a:rPr u="sng"/>
              <a:t>old and new </a:t>
            </a:r>
            <a:r>
              <a:t>injuries).</a:t>
            </a:r>
            <a:endParaRPr sz="322"/>
          </a:p>
          <a:p>
            <a:pPr marL="105155" indent="-105155" defTabSz="420623">
              <a:lnSpc>
                <a:spcPct val="72000"/>
              </a:lnSpc>
              <a:spcBef>
                <a:spcPts val="400"/>
              </a:spcBef>
              <a:defRPr sz="4416"/>
            </a:pPr>
          </a:p>
          <a:p>
            <a:pPr marL="105155" indent="-105155" defTabSz="420623">
              <a:lnSpc>
                <a:spcPct val="72000"/>
              </a:lnSpc>
              <a:spcBef>
                <a:spcPts val="400"/>
              </a:spcBef>
              <a:defRPr sz="1104"/>
            </a:pPr>
            <a:r>
              <a:t>2.) Unexplained injuries</a:t>
            </a:r>
            <a:endParaRPr sz="322"/>
          </a:p>
          <a:p>
            <a:pPr marL="105155" indent="-105155" defTabSz="420623">
              <a:lnSpc>
                <a:spcPct val="72000"/>
              </a:lnSpc>
              <a:spcBef>
                <a:spcPts val="400"/>
              </a:spcBef>
              <a:defRPr sz="4416"/>
            </a:pPr>
          </a:p>
          <a:p>
            <a:pPr marL="105155" indent="-105155" defTabSz="420623">
              <a:lnSpc>
                <a:spcPct val="72000"/>
              </a:lnSpc>
              <a:spcBef>
                <a:spcPts val="400"/>
              </a:spcBef>
              <a:defRPr sz="1104"/>
            </a:pPr>
            <a:r>
              <a:t>3.) Injuries on body parts typically concealed by clothing (ex. trunk, abdomen, etc.)</a:t>
            </a:r>
            <a:endParaRPr sz="322"/>
          </a:p>
          <a:p>
            <a:pPr marL="105155" indent="-105155" defTabSz="420623">
              <a:lnSpc>
                <a:spcPct val="72000"/>
              </a:lnSpc>
              <a:spcBef>
                <a:spcPts val="400"/>
              </a:spcBef>
              <a:defRPr sz="4416"/>
            </a:pPr>
          </a:p>
          <a:p>
            <a:pPr marL="0" indent="0" defTabSz="420623">
              <a:lnSpc>
                <a:spcPct val="72000"/>
              </a:lnSpc>
              <a:spcBef>
                <a:spcPts val="400"/>
              </a:spcBef>
              <a:buSzTx/>
              <a:buNone/>
              <a:defRPr sz="4416"/>
            </a:pPr>
          </a:p>
          <a:p>
            <a:pPr marL="0" indent="0" defTabSz="420623">
              <a:lnSpc>
                <a:spcPct val="72000"/>
              </a:lnSpc>
              <a:spcBef>
                <a:spcPts val="400"/>
              </a:spcBef>
              <a:buSzTx/>
              <a:buNone/>
              <a:defRPr sz="4416"/>
            </a:pPr>
          </a:p>
          <a:p>
            <a:pPr marL="105156" indent="-105156" defTabSz="420623">
              <a:lnSpc>
                <a:spcPct val="72000"/>
              </a:lnSpc>
              <a:spcBef>
                <a:spcPts val="400"/>
              </a:spcBef>
              <a:defRPr sz="3220"/>
            </a:pPr>
          </a:p>
          <a:p>
            <a:pPr marL="105155" indent="-105155" defTabSz="420623">
              <a:lnSpc>
                <a:spcPct val="72000"/>
              </a:lnSpc>
              <a:spcBef>
                <a:spcPts val="400"/>
              </a:spcBef>
              <a:defRPr sz="598"/>
            </a:pPr>
            <a:r>
              <a:t>[Source</a:t>
            </a:r>
            <a:r>
              <a:rPr sz="552"/>
              <a:t>: National Child Traumatic Stress, Network, Physical Abuse Collaborative Group. (2009). </a:t>
            </a:r>
            <a:r>
              <a:rPr i="1" sz="552"/>
              <a:t>Child physical abuse fact sheet. </a:t>
            </a:r>
            <a:r>
              <a:rPr sz="552"/>
              <a:t>Los Angeles, CA &amp; Durham, NC: National Center for Child Traumatic Stress.]</a:t>
            </a:r>
            <a:endParaRPr sz="322"/>
          </a:p>
          <a:p>
            <a:pPr marL="105155" indent="-105155" defTabSz="420623">
              <a:lnSpc>
                <a:spcPct val="72000"/>
              </a:lnSpc>
              <a:spcBef>
                <a:spcPts val="400"/>
              </a:spcBef>
              <a:defRPr sz="322"/>
            </a:pPr>
          </a:p>
          <a:p>
            <a:pPr marL="0" indent="0" defTabSz="420623">
              <a:lnSpc>
                <a:spcPct val="72000"/>
              </a:lnSpc>
              <a:spcBef>
                <a:spcPts val="400"/>
              </a:spcBef>
              <a:buSzTx/>
              <a:buNone/>
              <a:defRPr sz="322"/>
            </a:pPr>
          </a:p>
          <a:p>
            <a:pPr marL="0" indent="0" defTabSz="420623">
              <a:lnSpc>
                <a:spcPct val="72000"/>
              </a:lnSpc>
              <a:spcBef>
                <a:spcPts val="400"/>
              </a:spcBef>
              <a:buSzTx/>
              <a:buNone/>
              <a:defRPr sz="322"/>
            </a:pPr>
            <a:r>
              <a:t> </a:t>
            </a:r>
          </a:p>
        </p:txBody>
      </p:sp>
    </p:spTree>
  </p:cSld>
  <p:clrMapOvr>
    <a:masterClrMapping/>
  </p:clrMapOvr>
  <p:transition xmlns:p14="http://schemas.microsoft.com/office/powerpoint/2010/main" spd="med" advClick="1" p14:dur="1000"/>
</p:sld>
</file>

<file path=ppt/slides/slide28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5" name="Shape 835"/>
          <p:cNvSpPr/>
          <p:nvPr>
            <p:ph type="title"/>
          </p:nvPr>
        </p:nvSpPr>
        <p:spPr>
          <a:xfrm>
            <a:off x="838200" y="365125"/>
            <a:ext cx="10515600" cy="1325563"/>
          </a:xfrm>
          <a:prstGeom prst="rect">
            <a:avLst/>
          </a:prstGeom>
          <a:solidFill>
            <a:srgbClr val="B4C7E7"/>
          </a:solidFill>
        </p:spPr>
        <p:txBody>
          <a:bodyPr/>
          <a:lstStyle/>
          <a:p>
            <a:pPr defTabSz="859536">
              <a:defRPr sz="4136"/>
            </a:pPr>
            <a:r>
              <a:t>   Potential Behavioral Indicators for Physical </a:t>
            </a:r>
            <a:br/>
            <a:r>
              <a:t>                                  Abuse:</a:t>
            </a:r>
          </a:p>
        </p:txBody>
      </p:sp>
      <p:sp>
        <p:nvSpPr>
          <p:cNvPr id="836" name="Shape 836"/>
          <p:cNvSpPr/>
          <p:nvPr>
            <p:ph type="body" idx="1"/>
          </p:nvPr>
        </p:nvSpPr>
        <p:spPr>
          <a:xfrm>
            <a:off x="838200" y="1690688"/>
            <a:ext cx="10515600" cy="5010149"/>
          </a:xfrm>
          <a:prstGeom prst="rect">
            <a:avLst/>
          </a:prstGeom>
          <a:solidFill>
            <a:srgbClr val="DAE3F3"/>
          </a:solidFill>
        </p:spPr>
        <p:txBody>
          <a:bodyPr/>
          <a:lstStyle/>
          <a:p>
            <a:pPr>
              <a:lnSpc>
                <a:spcPct val="72000"/>
              </a:lnSpc>
              <a:defRPr sz="2100"/>
            </a:pPr>
          </a:p>
          <a:p>
            <a:pPr>
              <a:lnSpc>
                <a:spcPct val="72000"/>
              </a:lnSpc>
              <a:defRPr sz="2100" u="sng"/>
            </a:pPr>
            <a:r>
              <a:t>Battered children may exhibit the following:</a:t>
            </a:r>
            <a:r>
              <a:rPr u="none"/>
              <a:t> </a:t>
            </a:r>
          </a:p>
          <a:p>
            <a:pPr>
              <a:lnSpc>
                <a:spcPct val="72000"/>
              </a:lnSpc>
              <a:defRPr sz="2100"/>
            </a:pPr>
            <a:r>
              <a:t>low self-esteem</a:t>
            </a:r>
          </a:p>
          <a:p>
            <a:pPr>
              <a:lnSpc>
                <a:spcPct val="72000"/>
              </a:lnSpc>
              <a:defRPr sz="2100"/>
            </a:pPr>
            <a:r>
              <a:t>inability to trust  </a:t>
            </a:r>
          </a:p>
          <a:p>
            <a:pPr>
              <a:lnSpc>
                <a:spcPct val="72000"/>
              </a:lnSpc>
              <a:defRPr sz="2100"/>
            </a:pPr>
            <a:r>
              <a:t>anger, anxiety, or sadness </a:t>
            </a:r>
          </a:p>
          <a:p>
            <a:pPr>
              <a:lnSpc>
                <a:spcPct val="72000"/>
              </a:lnSpc>
              <a:defRPr sz="2100"/>
            </a:pPr>
            <a:r>
              <a:t>a timid/passive demeanor or aggressive acting out</a:t>
            </a:r>
          </a:p>
          <a:p>
            <a:pPr>
              <a:lnSpc>
                <a:spcPct val="72000"/>
              </a:lnSpc>
              <a:defRPr sz="2100"/>
            </a:pPr>
            <a:r>
              <a:t>self-destructive behavior or suicidal ideation</a:t>
            </a:r>
          </a:p>
          <a:p>
            <a:pPr>
              <a:lnSpc>
                <a:spcPct val="72000"/>
              </a:lnSpc>
              <a:defRPr sz="2100"/>
            </a:pPr>
            <a:r>
              <a:t>problems with school performance and concentration  </a:t>
            </a:r>
          </a:p>
          <a:p>
            <a:pPr>
              <a:lnSpc>
                <a:spcPct val="72000"/>
              </a:lnSpc>
              <a:defRPr sz="2100"/>
            </a:pPr>
            <a:r>
              <a:t>flashbacks and/or nightmares </a:t>
            </a:r>
          </a:p>
          <a:p>
            <a:pPr>
              <a:lnSpc>
                <a:spcPct val="72000"/>
              </a:lnSpc>
              <a:defRPr sz="2100"/>
            </a:pPr>
            <a:r>
              <a:t>drug and/or alcohol abuse </a:t>
            </a:r>
          </a:p>
          <a:p>
            <a:pPr>
              <a:lnSpc>
                <a:spcPct val="72000"/>
              </a:lnSpc>
              <a:defRPr sz="2100"/>
            </a:pPr>
            <a:r>
              <a:t>sleep problems </a:t>
            </a:r>
          </a:p>
          <a:p>
            <a:pPr>
              <a:lnSpc>
                <a:spcPct val="72000"/>
              </a:lnSpc>
              <a:defRPr sz="2100"/>
            </a:pPr>
          </a:p>
          <a:p>
            <a:pPr marL="0" indent="0">
              <a:lnSpc>
                <a:spcPct val="72000"/>
              </a:lnSpc>
              <a:buSzTx/>
              <a:buNone/>
              <a:defRPr sz="1700"/>
            </a:pPr>
            <a:r>
              <a:t>[Sources: </a:t>
            </a:r>
            <a:r>
              <a:rPr u="sng">
                <a:solidFill>
                  <a:srgbClr val="0563C1"/>
                </a:solidFill>
                <a:uFill>
                  <a:solidFill>
                    <a:srgbClr val="0563C1"/>
                  </a:solidFill>
                </a:uFill>
                <a:hlinkClick r:id="rId2" invalidUrl="" action="" tgtFrame="" tooltip="" history="1" highlightClick="0" endSnd="0"/>
              </a:rPr>
              <a:t>http://www.ucsfchildcarehealth.org/pdfs/Curricula/CCHA/12_CCHA_ChildAbuse_0406_FNL.pdf;and</a:t>
            </a:r>
            <a:r>
              <a:t> </a:t>
            </a:r>
            <a:r>
              <a:rPr u="sng">
                <a:solidFill>
                  <a:srgbClr val="0563C1"/>
                </a:solidFill>
                <a:uFill>
                  <a:solidFill>
                    <a:srgbClr val="0563C1"/>
                  </a:solidFill>
                </a:uFill>
                <a:hlinkClick r:id="rId3" invalidUrl="" action="" tgtFrame="" tooltip="" history="1" highlightClick="0" endSnd="0"/>
              </a:rPr>
              <a:t>http://www.aacap.org/AACAP/Families_and_Youth/Facts_for_Families/Facts_for_Families_Pages/Child_Abuse_The_Hidden_Bruises_05.aspx</a:t>
            </a:r>
            <a:r>
              <a:t>.]</a:t>
            </a:r>
          </a:p>
        </p:txBody>
      </p:sp>
    </p:spTree>
  </p:cSld>
  <p:clrMapOvr>
    <a:masterClrMapping/>
  </p:clrMapOvr>
  <p:transition xmlns:p14="http://schemas.microsoft.com/office/powerpoint/2010/main" spd="med" advClick="1" p14:dur="1000"/>
</p:sld>
</file>

<file path=ppt/slides/slide28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8" name="Shape 838"/>
          <p:cNvSpPr/>
          <p:nvPr>
            <p:ph type="body" idx="1"/>
          </p:nvPr>
        </p:nvSpPr>
        <p:spPr>
          <a:xfrm>
            <a:off x="838200" y="774700"/>
            <a:ext cx="10515600" cy="5661725"/>
          </a:xfrm>
          <a:prstGeom prst="rect">
            <a:avLst/>
          </a:prstGeom>
          <a:solidFill>
            <a:srgbClr val="DAE3F3"/>
          </a:solidFill>
        </p:spPr>
        <p:txBody>
          <a:bodyPr/>
          <a:lstStyle/>
          <a:p>
            <a:pPr marL="219455" indent="-219455" defTabSz="877823">
              <a:lnSpc>
                <a:spcPct val="81000"/>
              </a:lnSpc>
              <a:spcBef>
                <a:spcPts val="900"/>
              </a:spcBef>
              <a:defRPr sz="2688"/>
            </a:pPr>
          </a:p>
          <a:p>
            <a:pPr marL="219455" indent="-219455" defTabSz="877823">
              <a:lnSpc>
                <a:spcPct val="81000"/>
              </a:lnSpc>
              <a:spcBef>
                <a:spcPts val="900"/>
              </a:spcBef>
              <a:defRPr sz="2688"/>
            </a:pPr>
            <a:r>
              <a:t>“Describing the male batterer, Ritchie, Silverman, and Bancroft (2011) explain that this man usually sees his children as a hindrance or annoyance. Unable to compromise his own needs, the batterer will rarely be able to meet those of his children. He often knows little about them, from their schedules to their progress in school to their interests, strengths or ambitions. He is (indifferent to) the effect(s) of his (violence) on his children (p. 32). At…times, the batterer entreats his children to side with him against their mother. The abused party in domestic violence, usually the mother, may be so caught up in protecting herself that she, too, is unable to meet the children’s needs” (Crosson-Tower, 2014, p. 84).  </a:t>
            </a:r>
          </a:p>
          <a:p>
            <a:pPr marL="219455" indent="-219455" defTabSz="877823">
              <a:lnSpc>
                <a:spcPct val="81000"/>
              </a:lnSpc>
              <a:spcBef>
                <a:spcPts val="900"/>
              </a:spcBef>
              <a:defRPr sz="2688"/>
            </a:pPr>
          </a:p>
          <a:p>
            <a:pPr marL="219455" indent="-219455" defTabSz="877823">
              <a:lnSpc>
                <a:spcPct val="81000"/>
              </a:lnSpc>
              <a:spcBef>
                <a:spcPts val="900"/>
              </a:spcBef>
              <a:defRPr sz="2688"/>
            </a:pPr>
            <a:r>
              <a:t>[Source: Crosson-Tower, C. (2014). </a:t>
            </a:r>
            <a:r>
              <a:rPr i="1"/>
              <a:t>Understanding child abuse and neglect</a:t>
            </a:r>
            <a:r>
              <a:t>, 9</a:t>
            </a:r>
            <a:r>
              <a:rPr baseline="29916"/>
              <a:t>th</a:t>
            </a:r>
            <a:r>
              <a:t> Edition. NJ: Pearson.]</a:t>
            </a:r>
          </a:p>
        </p:txBody>
      </p:sp>
    </p:spTree>
  </p:cSld>
  <p:clrMapOvr>
    <a:masterClrMapping/>
  </p:clrMapOvr>
  <p:transition xmlns:p14="http://schemas.microsoft.com/office/powerpoint/2010/main" spd="med" advClick="1" p14:dur="1000"/>
</p:sld>
</file>

<file path=ppt/slides/slide28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0" name="Shape 840"/>
          <p:cNvSpPr/>
          <p:nvPr>
            <p:ph type="title"/>
          </p:nvPr>
        </p:nvSpPr>
        <p:spPr>
          <a:xfrm>
            <a:off x="838200" y="365125"/>
            <a:ext cx="10515600" cy="1325563"/>
          </a:xfrm>
          <a:prstGeom prst="rect">
            <a:avLst/>
          </a:prstGeom>
          <a:solidFill>
            <a:srgbClr val="B4C7E7"/>
          </a:solidFill>
          <a:ln w="9525">
            <a:solidFill>
              <a:srgbClr val="B4C7E7"/>
            </a:solidFill>
            <a:round/>
          </a:ln>
        </p:spPr>
        <p:txBody>
          <a:bodyPr/>
          <a:lstStyle/>
          <a:p>
            <a:pPr defTabSz="841247">
              <a:defRPr sz="3588"/>
            </a:pPr>
            <a:r>
              <a:t> </a:t>
            </a:r>
            <a:br/>
            <a:r>
              <a:t>  How Batterers Use Their Children as  “Weapons”:</a:t>
            </a:r>
          </a:p>
        </p:txBody>
      </p:sp>
      <p:sp>
        <p:nvSpPr>
          <p:cNvPr id="841" name="Shape 841"/>
          <p:cNvSpPr/>
          <p:nvPr>
            <p:ph type="body" idx="1"/>
          </p:nvPr>
        </p:nvSpPr>
        <p:spPr>
          <a:xfrm>
            <a:off x="838200" y="1825624"/>
            <a:ext cx="10515600" cy="4664076"/>
          </a:xfrm>
          <a:prstGeom prst="rect">
            <a:avLst/>
          </a:prstGeom>
          <a:solidFill>
            <a:srgbClr val="DAE3F3"/>
          </a:solidFill>
        </p:spPr>
        <p:txBody>
          <a:bodyPr/>
          <a:lstStyle/>
          <a:p>
            <a:pPr>
              <a:lnSpc>
                <a:spcPct val="72000"/>
              </a:lnSpc>
              <a:defRPr sz="1900"/>
            </a:pPr>
          </a:p>
          <a:p>
            <a:pPr>
              <a:lnSpc>
                <a:spcPct val="72000"/>
              </a:lnSpc>
              <a:defRPr sz="1900"/>
            </a:pPr>
            <a:r>
              <a:t>1.) They may abuse, neglect, or endanger them in order to “punish” their mother.</a:t>
            </a:r>
          </a:p>
          <a:p>
            <a:pPr>
              <a:lnSpc>
                <a:spcPct val="72000"/>
              </a:lnSpc>
              <a:defRPr sz="1900"/>
            </a:pPr>
          </a:p>
          <a:p>
            <a:pPr>
              <a:lnSpc>
                <a:spcPct val="72000"/>
              </a:lnSpc>
              <a:defRPr sz="1900"/>
            </a:pPr>
            <a:r>
              <a:t>2.) They may threaten to harm or abduct them (or falsely report their mother to Child Protective Services).</a:t>
            </a:r>
          </a:p>
          <a:p>
            <a:pPr>
              <a:lnSpc>
                <a:spcPct val="72000"/>
              </a:lnSpc>
              <a:defRPr sz="1900"/>
            </a:pPr>
          </a:p>
          <a:p>
            <a:pPr>
              <a:lnSpc>
                <a:spcPct val="72000"/>
              </a:lnSpc>
              <a:defRPr sz="1900"/>
            </a:pPr>
            <a:r>
              <a:t>3.) They may use them to “spy on” their mother or teach them to also abuse her [ex. Bancroft and Silverman describe a case in which a two-year old just learning to talk was taught to call his mother “Mommy bitch” (2002, p. 72)]. In another case, a “batterer instructed a child to stab his mother with a plastic knife” (p. 163).</a:t>
            </a:r>
          </a:p>
          <a:p>
            <a:pPr>
              <a:lnSpc>
                <a:spcPct val="72000"/>
              </a:lnSpc>
              <a:defRPr sz="1900"/>
            </a:pPr>
          </a:p>
          <a:p>
            <a:pPr>
              <a:lnSpc>
                <a:spcPct val="72000"/>
              </a:lnSpc>
              <a:defRPr sz="1900"/>
            </a:pPr>
            <a:r>
              <a:t>4.) They may also use visitation exchanges as a means for contact with the children’s mother (ex. to abuse her or to manipulate her into rekindling the relationship, etc.).</a:t>
            </a:r>
          </a:p>
          <a:p>
            <a:pPr>
              <a:lnSpc>
                <a:spcPct val="72000"/>
              </a:lnSpc>
              <a:defRPr sz="1900"/>
            </a:pPr>
          </a:p>
          <a:p>
            <a:pPr>
              <a:lnSpc>
                <a:spcPct val="72000"/>
              </a:lnSpc>
              <a:defRPr sz="1400"/>
            </a:pPr>
            <a:r>
              <a:t>[Source: Bancroft, L. and Silverman, J.G. (2002). The batterer as parent: Addressing the impact of domestic violence on family dynamics. CA: Sage.]</a:t>
            </a:r>
          </a:p>
        </p:txBody>
      </p:sp>
    </p:spTree>
  </p:cSld>
  <p:clrMapOvr>
    <a:masterClrMapping/>
  </p:clrMapOvr>
  <p:transition xmlns:p14="http://schemas.microsoft.com/office/powerpoint/2010/main" spd="med" advClick="1" p14:dur="1000"/>
</p:sld>
</file>

<file path=ppt/slides/slide29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3" name="Shape 843"/>
          <p:cNvSpPr/>
          <p:nvPr>
            <p:ph type="body" idx="1"/>
          </p:nvPr>
        </p:nvSpPr>
        <p:spPr>
          <a:xfrm>
            <a:off x="838200" y="760020"/>
            <a:ext cx="10515600" cy="5416944"/>
          </a:xfrm>
          <a:prstGeom prst="rect">
            <a:avLst/>
          </a:prstGeom>
          <a:solidFill>
            <a:srgbClr val="DAE3F3"/>
          </a:solidFill>
        </p:spPr>
        <p:txBody>
          <a:bodyPr/>
          <a:lstStyle/>
          <a:p>
            <a:pPr/>
          </a:p>
          <a:p>
            <a:pPr/>
            <a:r>
              <a:t>While children are not uniformly affected by their exposure to domestic violence (Jaffe, Wolfe, and Wilson, 1990), they are often more aware of the violence than their parents often realize.</a:t>
            </a:r>
          </a:p>
          <a:p>
            <a:pPr/>
          </a:p>
          <a:p>
            <a:pPr/>
            <a:r>
              <a:t>Little boys exposed to domestic violence in childhood are more likely than other males to exhibit abusive behavior as adults. Little girls may come to view the behavior as “normal.</a:t>
            </a:r>
          </a:p>
          <a:p>
            <a:pPr/>
          </a:p>
          <a:p>
            <a:pPr/>
          </a:p>
          <a:p>
            <a:pPr>
              <a:defRPr sz="1600"/>
            </a:pPr>
            <a:r>
              <a:t>[Source: Silverman, J. and Williamson, G. (1997). Social ecology and entitlements involved in battering by heterosexual college males: Contributions of family and peers. Violence and Victims, 12(2): 147-164.]  </a:t>
            </a:r>
          </a:p>
        </p:txBody>
      </p:sp>
    </p:spTree>
  </p:cSld>
  <p:clrMapOvr>
    <a:masterClrMapping/>
  </p:clrMapOvr>
  <p:transition xmlns:p14="http://schemas.microsoft.com/office/powerpoint/2010/main" spd="med" advClick="1" p14:dur="1000"/>
</p:sld>
</file>

<file path=ppt/slides/slide29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5" name="Shape 845"/>
          <p:cNvSpPr/>
          <p:nvPr>
            <p:ph type="title"/>
          </p:nvPr>
        </p:nvSpPr>
        <p:spPr>
          <a:xfrm>
            <a:off x="838200" y="365125"/>
            <a:ext cx="10515600" cy="1325563"/>
          </a:xfrm>
          <a:prstGeom prst="rect">
            <a:avLst/>
          </a:prstGeom>
          <a:solidFill>
            <a:srgbClr val="B4C7E7"/>
          </a:solidFill>
        </p:spPr>
        <p:txBody>
          <a:bodyPr/>
          <a:lstStyle>
            <a:lvl1pPr defTabSz="877823">
              <a:defRPr sz="4224"/>
            </a:lvl1pPr>
          </a:lstStyle>
          <a:p>
            <a:pPr/>
            <a:r>
              <a:t>      Effects of Emotional Abuse on Children:</a:t>
            </a:r>
          </a:p>
        </p:txBody>
      </p:sp>
      <p:sp>
        <p:nvSpPr>
          <p:cNvPr id="846" name="Shape 846"/>
          <p:cNvSpPr/>
          <p:nvPr>
            <p:ph type="body" idx="1"/>
          </p:nvPr>
        </p:nvSpPr>
        <p:spPr>
          <a:xfrm>
            <a:off x="838200" y="1896876"/>
            <a:ext cx="10515600" cy="4551426"/>
          </a:xfrm>
          <a:prstGeom prst="rect">
            <a:avLst/>
          </a:prstGeom>
          <a:solidFill>
            <a:srgbClr val="DAE3F3"/>
          </a:solidFill>
        </p:spPr>
        <p:txBody>
          <a:bodyPr/>
          <a:lstStyle/>
          <a:p>
            <a:pPr>
              <a:lnSpc>
                <a:spcPct val="81000"/>
              </a:lnSpc>
              <a:defRPr sz="2500"/>
            </a:pPr>
            <a:r>
              <a:t>Emotional abuse leaves hidden scars.</a:t>
            </a:r>
          </a:p>
          <a:p>
            <a:pPr>
              <a:lnSpc>
                <a:spcPct val="81000"/>
              </a:lnSpc>
              <a:defRPr sz="2500"/>
            </a:pPr>
          </a:p>
          <a:p>
            <a:pPr>
              <a:lnSpc>
                <a:spcPct val="81000"/>
              </a:lnSpc>
              <a:defRPr sz="2500"/>
            </a:pPr>
            <a:r>
              <a:t>Child victims of emotional abuse tend to exhibit low self-esteem. </a:t>
            </a:r>
          </a:p>
          <a:p>
            <a:pPr>
              <a:lnSpc>
                <a:spcPct val="81000"/>
              </a:lnSpc>
              <a:defRPr sz="2500"/>
            </a:pPr>
          </a:p>
          <a:p>
            <a:pPr>
              <a:lnSpc>
                <a:spcPct val="81000"/>
              </a:lnSpc>
              <a:defRPr sz="2500"/>
            </a:pPr>
            <a:r>
              <a:t>They may feel not only inadequate but also unloved.</a:t>
            </a:r>
          </a:p>
          <a:p>
            <a:pPr>
              <a:lnSpc>
                <a:spcPct val="81000"/>
              </a:lnSpc>
              <a:defRPr sz="2500"/>
            </a:pPr>
          </a:p>
          <a:p>
            <a:pPr>
              <a:lnSpc>
                <a:spcPct val="81000"/>
              </a:lnSpc>
              <a:defRPr sz="2500"/>
            </a:pPr>
            <a:r>
              <a:t>Some respond by acting out, while others internalize their pain. </a:t>
            </a:r>
          </a:p>
          <a:p>
            <a:pPr>
              <a:lnSpc>
                <a:spcPct val="81000"/>
              </a:lnSpc>
              <a:defRPr sz="2500"/>
            </a:pPr>
          </a:p>
          <a:p>
            <a:pPr>
              <a:lnSpc>
                <a:spcPct val="81000"/>
              </a:lnSpc>
              <a:defRPr sz="2500"/>
            </a:pPr>
            <a:r>
              <a:t>[Source: Crosson-Tower, C. (2014). </a:t>
            </a:r>
            <a:r>
              <a:rPr i="1"/>
              <a:t>Understanding child abuse and neglect</a:t>
            </a:r>
            <a:r>
              <a:t>, 9</a:t>
            </a:r>
            <a:r>
              <a:rPr baseline="30000"/>
              <a:t>th</a:t>
            </a:r>
            <a:r>
              <a:t> Edition. NJ: Pearson.]</a:t>
            </a:r>
          </a:p>
        </p:txBody>
      </p:sp>
    </p:spTree>
  </p:cSld>
  <p:clrMapOvr>
    <a:masterClrMapping/>
  </p:clrMapOvr>
  <p:transition xmlns:p14="http://schemas.microsoft.com/office/powerpoint/2010/main" spd="med" advClick="1" p14:dur="1000"/>
</p:sld>
</file>

<file path=ppt/slides/slide29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8" name="Shape 848"/>
          <p:cNvSpPr/>
          <p:nvPr>
            <p:ph type="title"/>
          </p:nvPr>
        </p:nvSpPr>
        <p:spPr>
          <a:xfrm>
            <a:off x="838200" y="365125"/>
            <a:ext cx="10515600" cy="1325563"/>
          </a:xfrm>
          <a:prstGeom prst="rect">
            <a:avLst/>
          </a:prstGeom>
          <a:solidFill>
            <a:srgbClr val="B4C7E7"/>
          </a:solidFill>
        </p:spPr>
        <p:txBody>
          <a:bodyPr/>
          <a:lstStyle/>
          <a:p>
            <a:pPr defTabSz="868680">
              <a:defRPr sz="4180"/>
            </a:pPr>
            <a:r>
              <a:t>      Trauma-Informed Interventions for Child </a:t>
            </a:r>
            <a:br/>
            <a:r>
              <a:t>                               Residents:</a:t>
            </a:r>
          </a:p>
        </p:txBody>
      </p:sp>
      <p:sp>
        <p:nvSpPr>
          <p:cNvPr id="849" name="Shape 849"/>
          <p:cNvSpPr/>
          <p:nvPr>
            <p:ph type="body" idx="1"/>
          </p:nvPr>
        </p:nvSpPr>
        <p:spPr>
          <a:xfrm>
            <a:off x="838200" y="1825625"/>
            <a:ext cx="10515600" cy="4351338"/>
          </a:xfrm>
          <a:prstGeom prst="rect">
            <a:avLst/>
          </a:prstGeom>
          <a:solidFill>
            <a:srgbClr val="DAE3F3"/>
          </a:solidFill>
        </p:spPr>
        <p:txBody>
          <a:bodyPr/>
          <a:lstStyle/>
          <a:p>
            <a:pPr>
              <a:lnSpc>
                <a:spcPct val="72000"/>
              </a:lnSpc>
              <a:defRPr sz="2100"/>
            </a:pPr>
            <a:r>
              <a:t>“Research has shown that trauma can impact children’s brain function and structure, altering their cognitive, emotional, and behavioral development.  When faced with danger, a person’s nervous system responds with signals for adrenaline and other hormones to be released into the blood, increasing heart rate and blood ﬂow to muscles.  When a person is faced with danger all of the time, the body’s changes are more dramatic and become more lasting.  In young children who have experienced early, chronic violence, particularly at the hands of their caregivers, their brains end up focusing their energy on survival instead of higher reasoning and learning. That means children may see a situation as very threatening when others don’t.  They may then seem to “go oﬀ,” act out, or have tantrums for no reason.  The reason is that their brains tell them to see a threat where those who have not experienced trauma would not. Shelter service providers can help parents identify and understand the source of their children’s behavior and responses to domestic violence” (</a:t>
            </a:r>
            <a:r>
              <a:rPr u="sng">
                <a:solidFill>
                  <a:srgbClr val="0563C1"/>
                </a:solidFill>
                <a:uFill>
                  <a:solidFill>
                    <a:srgbClr val="0563C1"/>
                  </a:solidFill>
                </a:uFill>
                <a:hlinkClick r:id="rId2" invalidUrl="" action="" tgtFrame="" tooltip="" history="1" highlightClick="0" endSnd="0"/>
              </a:rPr>
              <a:t>www.nctsnorg</a:t>
            </a:r>
            <a:r>
              <a:t>.).  </a:t>
            </a:r>
          </a:p>
          <a:p>
            <a:pPr>
              <a:lnSpc>
                <a:spcPct val="72000"/>
              </a:lnSpc>
              <a:defRPr sz="2100"/>
            </a:pPr>
          </a:p>
          <a:p>
            <a:pPr>
              <a:lnSpc>
                <a:spcPct val="72000"/>
              </a:lnSpc>
              <a:defRPr sz="2100"/>
            </a:pPr>
            <a:r>
              <a:t>[Source: </a:t>
            </a:r>
            <a:r>
              <a:rPr u="sng">
                <a:solidFill>
                  <a:srgbClr val="0563C1"/>
                </a:solidFill>
                <a:uFill>
                  <a:solidFill>
                    <a:srgbClr val="0563C1"/>
                  </a:solidFill>
                </a:uFill>
                <a:hlinkClick r:id="rId3" invalidUrl="" action="" tgtFrame="" tooltip="" history="1" highlightClick="0" endSnd="0"/>
              </a:rPr>
              <a:t>http://www.nctsn.org/products/nctsn-affiliated-resources/needs-children-domestic-violence-shelters%20</a:t>
            </a:r>
            <a:r>
              <a:t>.]</a:t>
            </a:r>
          </a:p>
        </p:txBody>
      </p:sp>
    </p:spTree>
  </p:cSld>
  <p:clrMapOvr>
    <a:masterClrMapping/>
  </p:clrMapOvr>
  <p:transition xmlns:p14="http://schemas.microsoft.com/office/powerpoint/2010/main" spd="med" advClick="1" p14:dur="1000"/>
</p:sld>
</file>

<file path=ppt/slides/slide29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51" name="Shape 851"/>
          <p:cNvSpPr/>
          <p:nvPr>
            <p:ph type="title"/>
          </p:nvPr>
        </p:nvSpPr>
        <p:spPr>
          <a:xfrm>
            <a:off x="838200" y="365125"/>
            <a:ext cx="10515600" cy="1325563"/>
          </a:xfrm>
          <a:prstGeom prst="rect">
            <a:avLst/>
          </a:prstGeom>
          <a:solidFill>
            <a:srgbClr val="B4C7E7"/>
          </a:solidFill>
        </p:spPr>
        <p:txBody>
          <a:bodyPr/>
          <a:lstStyle/>
          <a:p>
            <a:pPr/>
            <a:r>
              <a:t>                      Activity—View Clip:</a:t>
            </a:r>
          </a:p>
        </p:txBody>
      </p:sp>
      <p:sp>
        <p:nvSpPr>
          <p:cNvPr id="852" name="Shape 852"/>
          <p:cNvSpPr/>
          <p:nvPr>
            <p:ph type="body" idx="1"/>
          </p:nvPr>
        </p:nvSpPr>
        <p:spPr>
          <a:xfrm>
            <a:off x="838200" y="1825625"/>
            <a:ext cx="10515600" cy="4351338"/>
          </a:xfrm>
          <a:prstGeom prst="rect">
            <a:avLst/>
          </a:prstGeom>
          <a:solidFill>
            <a:srgbClr val="DAE3F3"/>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http://www.youtube.com/watch?v=brVOYtNMmKk</a:t>
            </a:r>
          </a:p>
        </p:txBody>
      </p:sp>
    </p:spTree>
  </p:cSld>
  <p:clrMapOvr>
    <a:masterClrMapping/>
  </p:clrMapOvr>
  <p:transition xmlns:p14="http://schemas.microsoft.com/office/powerpoint/2010/main" spd="med" advClick="1" p14:dur="1000"/>
</p:sld>
</file>

<file path=ppt/slides/slide29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54" name="Shape 854"/>
          <p:cNvSpPr/>
          <p:nvPr>
            <p:ph type="ctrTitle"/>
          </p:nvPr>
        </p:nvSpPr>
        <p:spPr>
          <a:xfrm>
            <a:off x="1524000" y="1122362"/>
            <a:ext cx="9144000" cy="3609296"/>
          </a:xfrm>
          <a:prstGeom prst="rect">
            <a:avLst/>
          </a:prstGeom>
          <a:solidFill>
            <a:srgbClr val="A9D18E"/>
          </a:solidFill>
        </p:spPr>
        <p:txBody>
          <a:bodyPr/>
          <a:lstStyle/>
          <a:p>
            <a:pPr/>
            <a:r>
              <a:t>CRIJ 5365 (Module 9)—Meeting Survivors’ Needs and Providing Culturally-Relevant Services:</a:t>
            </a:r>
          </a:p>
        </p:txBody>
      </p:sp>
    </p:spTree>
  </p:cSld>
  <p:clrMapOvr>
    <a:masterClrMapping/>
  </p:clrMapOvr>
  <p:transition xmlns:p14="http://schemas.microsoft.com/office/powerpoint/2010/main" spd="med" advClick="1" p14:dur="1000"/>
</p:sld>
</file>

<file path=ppt/slides/slide29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56" name="Shape 856"/>
          <p:cNvSpPr/>
          <p:nvPr>
            <p:ph type="body" idx="1"/>
          </p:nvPr>
        </p:nvSpPr>
        <p:spPr>
          <a:xfrm>
            <a:off x="838200" y="513566"/>
            <a:ext cx="10515600" cy="5663398"/>
          </a:xfrm>
          <a:prstGeom prst="rect">
            <a:avLst/>
          </a:prstGeom>
          <a:solidFill>
            <a:srgbClr val="E2F0D9"/>
          </a:solidFill>
        </p:spPr>
        <p:txBody>
          <a:bodyPr/>
          <a:lstStyle/>
          <a:p>
            <a:pPr marL="0" indent="0">
              <a:buSzTx/>
              <a:buNone/>
              <a:defRPr i="1"/>
            </a:pPr>
          </a:p>
          <a:p>
            <a:pPr marL="0" indent="0">
              <a:buSzTx/>
              <a:buNone/>
              <a:defRPr i="1"/>
            </a:pPr>
          </a:p>
          <a:p>
            <a:pPr marL="0" indent="0">
              <a:buSzTx/>
              <a:buNone/>
              <a:defRPr i="1"/>
            </a:pPr>
            <a:r>
              <a:t>*This course (including all power points, lectures, and assignments) is  the instructor’s intellectual property. The materials may not be copied or redistributed without her consent. The information is provided for educational purposes. It does not constitute legal advice.</a:t>
            </a:r>
          </a:p>
        </p:txBody>
      </p:sp>
    </p:spTree>
  </p:cSld>
  <p:clrMapOvr>
    <a:masterClrMapping/>
  </p:clrMapOvr>
  <p:transition xmlns:p14="http://schemas.microsoft.com/office/powerpoint/2010/main" spd="med" advClick="1" p14:dur="1000"/>
</p:sld>
</file>

<file path=ppt/slides/slide29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58" name="Shape 858"/>
          <p:cNvSpPr/>
          <p:nvPr>
            <p:ph type="title"/>
          </p:nvPr>
        </p:nvSpPr>
        <p:spPr>
          <a:xfrm>
            <a:off x="838200" y="365125"/>
            <a:ext cx="10515600" cy="1325563"/>
          </a:xfrm>
          <a:prstGeom prst="rect">
            <a:avLst/>
          </a:prstGeom>
          <a:solidFill>
            <a:srgbClr val="C5E0B4"/>
          </a:solidFill>
        </p:spPr>
        <p:txBody>
          <a:bodyPr/>
          <a:lstStyle/>
          <a:p>
            <a:pPr defTabSz="859536">
              <a:defRPr sz="3666"/>
            </a:pPr>
            <a:r>
              <a:t>          Meeting Survivors’ Needs--A Multi-State                                  </a:t>
            </a:r>
            <a:br/>
            <a:r>
              <a:t>  Study of Domestic Violence Shelter Experiences:</a:t>
            </a:r>
          </a:p>
        </p:txBody>
      </p:sp>
    </p:spTree>
  </p:cSld>
  <p:clrMapOvr>
    <a:masterClrMapping/>
  </p:clrMapOvr>
  <p:transition xmlns:p14="http://schemas.microsoft.com/office/powerpoint/2010/main" spd="med" advClick="1" p14:dur="1000"/>
</p:sld>
</file>

<file path=ppt/slides/slide29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0" name="Shape 860"/>
          <p:cNvSpPr/>
          <p:nvPr>
            <p:ph type="body" idx="1"/>
          </p:nvPr>
        </p:nvSpPr>
        <p:spPr>
          <a:xfrm>
            <a:off x="838200" y="493486"/>
            <a:ext cx="10515600" cy="6081486"/>
          </a:xfrm>
          <a:prstGeom prst="rect">
            <a:avLst/>
          </a:prstGeom>
          <a:solidFill>
            <a:srgbClr val="E2F0D9"/>
          </a:solidFill>
        </p:spPr>
        <p:txBody>
          <a:bodyPr/>
          <a:lstStyle/>
          <a:p>
            <a:pPr>
              <a:lnSpc>
                <a:spcPct val="72000"/>
              </a:lnSpc>
              <a:defRPr sz="2100"/>
            </a:pPr>
          </a:p>
          <a:p>
            <a:pPr>
              <a:lnSpc>
                <a:spcPct val="72000"/>
              </a:lnSpc>
              <a:defRPr sz="2100"/>
            </a:pPr>
            <a:r>
              <a:t>The National Resource Center on Domestic Violence and the University of Connecticut’s Institute for Violence Prevention and Reduction collaborated on a project to better understand survivors’ shelter experiences. </a:t>
            </a:r>
          </a:p>
          <a:p>
            <a:pPr>
              <a:lnSpc>
                <a:spcPct val="72000"/>
              </a:lnSpc>
              <a:defRPr sz="2100"/>
            </a:pPr>
          </a:p>
          <a:p>
            <a:pPr>
              <a:lnSpc>
                <a:spcPct val="72000"/>
              </a:lnSpc>
              <a:defRPr sz="2100"/>
            </a:pPr>
            <a:r>
              <a:t>More than 3,000 clients from 215 shelter programs were surveyed in eight different states. </a:t>
            </a:r>
          </a:p>
          <a:p>
            <a:pPr>
              <a:lnSpc>
                <a:spcPct val="72000"/>
              </a:lnSpc>
              <a:defRPr sz="2100"/>
            </a:pPr>
          </a:p>
          <a:p>
            <a:pPr>
              <a:lnSpc>
                <a:spcPct val="72000"/>
              </a:lnSpc>
              <a:defRPr sz="2100"/>
            </a:pPr>
            <a:r>
              <a:t>The questionnaires were available in eleven different languages. </a:t>
            </a:r>
          </a:p>
          <a:p>
            <a:pPr>
              <a:lnSpc>
                <a:spcPct val="72000"/>
              </a:lnSpc>
              <a:defRPr sz="2100"/>
            </a:pPr>
          </a:p>
          <a:p>
            <a:pPr>
              <a:lnSpc>
                <a:spcPct val="72000"/>
              </a:lnSpc>
              <a:defRPr sz="2100"/>
            </a:pPr>
            <a:r>
              <a:t>The project was administered by the National Institute of Justice and funded by the Youth Services Bureau, Prevention and Services Program. </a:t>
            </a:r>
          </a:p>
          <a:p>
            <a:pPr>
              <a:lnSpc>
                <a:spcPct val="72000"/>
              </a:lnSpc>
              <a:defRPr sz="2100"/>
            </a:pPr>
          </a:p>
          <a:p>
            <a:pPr>
              <a:lnSpc>
                <a:spcPct val="72000"/>
              </a:lnSpc>
              <a:defRPr sz="2100"/>
            </a:pPr>
            <a:r>
              <a:t>The publication is entitled, “Meeting Survivors’ Needs--A Multi-State Study of Domestic Violence Shelter Experiences.”</a:t>
            </a:r>
          </a:p>
          <a:p>
            <a:pPr>
              <a:lnSpc>
                <a:spcPct val="72000"/>
              </a:lnSpc>
              <a:defRPr sz="2100"/>
            </a:pPr>
          </a:p>
          <a:p>
            <a:pPr>
              <a:lnSpc>
                <a:spcPct val="72000"/>
              </a:lnSpc>
              <a:defRPr sz="2100"/>
            </a:pPr>
            <a:r>
              <a:t>[Source: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a:t>
            </a:r>
          </a:p>
        </p:txBody>
      </p:sp>
    </p:spTree>
  </p:cSld>
  <p:clrMapOvr>
    <a:masterClrMapping/>
  </p:clrMapOvr>
  <p:transition xmlns:p14="http://schemas.microsoft.com/office/powerpoint/2010/main" spd="med" advClick="1" p14:dur="1000"/>
</p:sld>
</file>

<file path=ppt/slides/slide29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2" name="Shape 862"/>
          <p:cNvSpPr/>
          <p:nvPr>
            <p:ph type="body" idx="1"/>
          </p:nvPr>
        </p:nvSpPr>
        <p:spPr>
          <a:xfrm>
            <a:off x="925285" y="649966"/>
            <a:ext cx="10515601" cy="5852435"/>
          </a:xfrm>
          <a:prstGeom prst="rect">
            <a:avLst/>
          </a:prstGeom>
          <a:solidFill>
            <a:srgbClr val="E2F0D9"/>
          </a:solidFill>
        </p:spPr>
        <p:txBody>
          <a:bodyPr/>
          <a:lstStyle/>
          <a:p>
            <a:pPr marL="224027" indent="-224027" defTabSz="896111">
              <a:lnSpc>
                <a:spcPct val="81000"/>
              </a:lnSpc>
              <a:spcBef>
                <a:spcPts val="900"/>
              </a:spcBef>
              <a:defRPr sz="2450"/>
            </a:pPr>
          </a:p>
          <a:p>
            <a:pPr marL="224027" indent="-224027" defTabSz="896111">
              <a:lnSpc>
                <a:spcPct val="81000"/>
              </a:lnSpc>
              <a:spcBef>
                <a:spcPts val="900"/>
              </a:spcBef>
              <a:defRPr sz="2450"/>
            </a:pPr>
            <a:r>
              <a:t>Data on shelter programming and service capacity were also collected. The programs ranged in capacity from 4 to 120 beds.</a:t>
            </a:r>
          </a:p>
          <a:p>
            <a:pPr marL="224027" indent="-224027" defTabSz="896111">
              <a:lnSpc>
                <a:spcPct val="81000"/>
              </a:lnSpc>
              <a:spcBef>
                <a:spcPts val="900"/>
              </a:spcBef>
              <a:defRPr sz="2450"/>
            </a:pPr>
          </a:p>
          <a:p>
            <a:pPr marL="224027" indent="-224027" defTabSz="896111">
              <a:lnSpc>
                <a:spcPct val="81000"/>
              </a:lnSpc>
              <a:spcBef>
                <a:spcPts val="900"/>
              </a:spcBef>
              <a:defRPr sz="2450"/>
            </a:pPr>
            <a:r>
              <a:t>Two months was the median maximum length of stay.</a:t>
            </a:r>
          </a:p>
          <a:p>
            <a:pPr marL="0" indent="0" defTabSz="896111">
              <a:lnSpc>
                <a:spcPct val="81000"/>
              </a:lnSpc>
              <a:spcBef>
                <a:spcPts val="900"/>
              </a:spcBef>
              <a:buSzTx/>
              <a:buNone/>
              <a:defRPr sz="2450"/>
            </a:pPr>
            <a:r>
              <a:t> </a:t>
            </a:r>
          </a:p>
          <a:p>
            <a:pPr marL="224027" indent="-224027" defTabSz="896111">
              <a:lnSpc>
                <a:spcPct val="81000"/>
              </a:lnSpc>
              <a:spcBef>
                <a:spcPts val="900"/>
              </a:spcBef>
              <a:defRPr sz="2450"/>
            </a:pPr>
            <a:r>
              <a:t>Participants were surveyed twice--upon entering and exiting the shelter. </a:t>
            </a:r>
          </a:p>
          <a:p>
            <a:pPr marL="224027" indent="-224027" defTabSz="896111">
              <a:lnSpc>
                <a:spcPct val="81000"/>
              </a:lnSpc>
              <a:spcBef>
                <a:spcPts val="900"/>
              </a:spcBef>
              <a:defRPr sz="2450"/>
            </a:pPr>
          </a:p>
          <a:p>
            <a:pPr marL="224027" indent="-224027" defTabSz="896111">
              <a:lnSpc>
                <a:spcPct val="81000"/>
              </a:lnSpc>
              <a:spcBef>
                <a:spcPts val="900"/>
              </a:spcBef>
              <a:defRPr sz="2450"/>
            </a:pPr>
            <a:r>
              <a:t>The vast majority reported being “satisfied” with the services. </a:t>
            </a:r>
          </a:p>
          <a:p>
            <a:pPr marL="224027" indent="-224027" defTabSz="896111">
              <a:lnSpc>
                <a:spcPct val="81000"/>
              </a:lnSpc>
              <a:spcBef>
                <a:spcPts val="900"/>
              </a:spcBef>
              <a:defRPr sz="2450"/>
            </a:pPr>
          </a:p>
          <a:p>
            <a:pPr marL="224027" indent="-224027" defTabSz="896111">
              <a:lnSpc>
                <a:spcPct val="81000"/>
              </a:lnSpc>
              <a:spcBef>
                <a:spcPts val="900"/>
              </a:spcBef>
              <a:defRPr sz="2156"/>
            </a:pPr>
            <a:r>
              <a:t>[Source: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a:t>
            </a:r>
            <a:endParaRPr sz="2450"/>
          </a:p>
          <a:p>
            <a:pPr marL="0" indent="0" defTabSz="896111">
              <a:lnSpc>
                <a:spcPct val="81000"/>
              </a:lnSpc>
              <a:spcBef>
                <a:spcPts val="900"/>
              </a:spcBef>
              <a:buSzTx/>
              <a:buNone/>
              <a:defRPr sz="2450"/>
            </a:pPr>
            <a:r>
              <a:t>  </a:t>
            </a:r>
          </a:p>
        </p:txBody>
      </p:sp>
    </p:spTree>
  </p:cSld>
  <p:clrMapOvr>
    <a:masterClrMapping/>
  </p:clrMapOvr>
  <p:transition xmlns:p14="http://schemas.microsoft.com/office/powerpoint/2010/main" spd="med" advClick="1" p14:dur="1000"/>
</p:sld>
</file>

<file path=ppt/slides/slide29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4" name="Shape 864"/>
          <p:cNvSpPr/>
          <p:nvPr>
            <p:ph type="body" idx="1"/>
          </p:nvPr>
        </p:nvSpPr>
        <p:spPr>
          <a:xfrm>
            <a:off x="838200" y="537028"/>
            <a:ext cx="10515600" cy="5849257"/>
          </a:xfrm>
          <a:prstGeom prst="rect">
            <a:avLst/>
          </a:prstGeom>
          <a:solidFill>
            <a:srgbClr val="E2F0D9"/>
          </a:solidFill>
        </p:spPr>
        <p:txBody>
          <a:bodyPr/>
          <a:lstStyle/>
          <a:p>
            <a:pPr>
              <a:lnSpc>
                <a:spcPct val="81000"/>
              </a:lnSpc>
              <a:defRPr sz="2500"/>
            </a:pPr>
          </a:p>
          <a:p>
            <a:pPr>
              <a:lnSpc>
                <a:spcPct val="81000"/>
              </a:lnSpc>
              <a:defRPr sz="2500"/>
            </a:pPr>
            <a:r>
              <a:t>Overwhelmingly, participants reported that: “the consequences would (have been) dire (in the absence of available shelter services): homelessness, serious losses including children, continued abuse or death, or actions taken in desperation. The primary needs at entry were safety, housing, information, emotional support, and help for their children” (Lyon, Lane, and Menard, 2008, p. ix). </a:t>
            </a:r>
          </a:p>
          <a:p>
            <a:pPr>
              <a:lnSpc>
                <a:spcPct val="81000"/>
              </a:lnSpc>
              <a:defRPr sz="2500"/>
            </a:pPr>
          </a:p>
          <a:p>
            <a:pPr>
              <a:lnSpc>
                <a:spcPct val="81000"/>
              </a:lnSpc>
              <a:defRPr sz="2500"/>
            </a:pPr>
            <a:r>
              <a:t>At the time of exit, they identified MORE needs than they identified at the time of entry, although they indicated that many of their needs were sufficiently met.</a:t>
            </a:r>
          </a:p>
          <a:p>
            <a:pPr>
              <a:lnSpc>
                <a:spcPct val="81000"/>
              </a:lnSpc>
              <a:defRPr sz="2500"/>
            </a:pPr>
          </a:p>
          <a:p>
            <a:pPr>
              <a:lnSpc>
                <a:spcPct val="81000"/>
              </a:lnSpc>
              <a:defRPr sz="2200"/>
            </a:pPr>
            <a:r>
              <a:t>[Source: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a:t>
            </a:r>
          </a:p>
        </p:txBody>
      </p:sp>
    </p:spTree>
  </p:cSld>
  <p:clrMapOvr>
    <a:masterClrMapping/>
  </p:clrMapOvr>
  <p:transition xmlns:p14="http://schemas.microsoft.com/office/powerpoint/2010/main" spd="med" advClick="1" p14:dur="1000"/>
</p:sld>
</file>

<file path=ppt/slides/slide30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6" name="Shape 866"/>
          <p:cNvSpPr/>
          <p:nvPr>
            <p:ph type="body" idx="1"/>
          </p:nvPr>
        </p:nvSpPr>
        <p:spPr>
          <a:xfrm>
            <a:off x="838200" y="769257"/>
            <a:ext cx="10515600" cy="5407707"/>
          </a:xfrm>
          <a:prstGeom prst="rect">
            <a:avLst/>
          </a:prstGeom>
          <a:solidFill>
            <a:srgbClr val="E2F0D9"/>
          </a:solidFill>
        </p:spPr>
        <p:txBody>
          <a:bodyPr/>
          <a:lstStyle/>
          <a:p>
            <a:pPr>
              <a:lnSpc>
                <a:spcPct val="81000"/>
              </a:lnSpc>
              <a:defRPr sz="2500"/>
            </a:pPr>
          </a:p>
          <a:p>
            <a:pPr>
              <a:lnSpc>
                <a:spcPct val="81000"/>
              </a:lnSpc>
              <a:defRPr sz="2500"/>
            </a:pPr>
            <a:r>
              <a:t>The needs identified by clients varied according to their “race/ethnicity, age, educational (background), (and native) language” (Lyon, Lane, and Menard, 2008, p. ix). </a:t>
            </a:r>
          </a:p>
          <a:p>
            <a:pPr marL="0" indent="0">
              <a:lnSpc>
                <a:spcPct val="81000"/>
              </a:lnSpc>
              <a:buSzTx/>
              <a:buNone/>
              <a:defRPr sz="2500"/>
            </a:pPr>
            <a:r>
              <a:t> </a:t>
            </a:r>
          </a:p>
          <a:p>
            <a:pPr>
              <a:lnSpc>
                <a:spcPct val="81000"/>
              </a:lnSpc>
              <a:defRPr sz="2500"/>
            </a:pPr>
          </a:p>
          <a:p>
            <a:pPr>
              <a:lnSpc>
                <a:spcPct val="81000"/>
              </a:lnSpc>
              <a:defRPr sz="2500"/>
            </a:pPr>
            <a:r>
              <a:t>Whether or not the client had children and the program capacity were also factors.</a:t>
            </a:r>
          </a:p>
          <a:p>
            <a:pPr>
              <a:lnSpc>
                <a:spcPct val="81000"/>
              </a:lnSpc>
              <a:defRPr sz="2500"/>
            </a:pPr>
          </a:p>
          <a:p>
            <a:pPr>
              <a:lnSpc>
                <a:spcPct val="81000"/>
              </a:lnSpc>
              <a:defRPr sz="2500"/>
            </a:pPr>
          </a:p>
          <a:p>
            <a:pPr>
              <a:lnSpc>
                <a:spcPct val="81000"/>
              </a:lnSpc>
              <a:defRPr sz="2200"/>
            </a:pPr>
            <a:r>
              <a:t>[Source: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a:t>
            </a:r>
          </a:p>
        </p:txBody>
      </p:sp>
    </p:spTree>
  </p:cSld>
  <p:clrMapOvr>
    <a:masterClrMapping/>
  </p:clrMapOvr>
  <p:transition xmlns:p14="http://schemas.microsoft.com/office/powerpoint/2010/main" spd="med" advClick="1" p14:dur="1000"/>
</p:sld>
</file>

<file path=ppt/slides/slide30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8" name="Shape 868"/>
          <p:cNvSpPr/>
          <p:nvPr>
            <p:ph type="body" idx="1"/>
          </p:nvPr>
        </p:nvSpPr>
        <p:spPr>
          <a:xfrm>
            <a:off x="838200" y="798285"/>
            <a:ext cx="10515600" cy="5378679"/>
          </a:xfrm>
          <a:prstGeom prst="rect">
            <a:avLst/>
          </a:prstGeom>
          <a:solidFill>
            <a:srgbClr val="E2F0D9"/>
          </a:solidFill>
        </p:spPr>
        <p:txBody>
          <a:bodyPr/>
          <a:lstStyle/>
          <a:p>
            <a:pPr>
              <a:lnSpc>
                <a:spcPct val="72000"/>
              </a:lnSpc>
              <a:defRPr sz="1900"/>
            </a:pPr>
          </a:p>
          <a:p>
            <a:pPr>
              <a:lnSpc>
                <a:spcPct val="72000"/>
              </a:lnSpc>
              <a:defRPr sz="1900"/>
            </a:pPr>
            <a:r>
              <a:t>Most participants ranged in age from 20 to 50 years.</a:t>
            </a:r>
          </a:p>
          <a:p>
            <a:pPr>
              <a:lnSpc>
                <a:spcPct val="72000"/>
              </a:lnSpc>
              <a:defRPr sz="1900"/>
            </a:pPr>
          </a:p>
          <a:p>
            <a:pPr>
              <a:lnSpc>
                <a:spcPct val="72000"/>
              </a:lnSpc>
              <a:defRPr sz="1900"/>
            </a:pPr>
            <a:r>
              <a:t>74% had children. However, 34% of parents surveyed had children living elsewhere.</a:t>
            </a:r>
          </a:p>
          <a:p>
            <a:pPr>
              <a:lnSpc>
                <a:spcPct val="72000"/>
              </a:lnSpc>
              <a:defRPr sz="1900"/>
            </a:pPr>
          </a:p>
          <a:p>
            <a:pPr>
              <a:lnSpc>
                <a:spcPct val="72000"/>
              </a:lnSpc>
              <a:defRPr sz="1900"/>
            </a:pPr>
            <a:r>
              <a:t>96.6% of the respondents were female.</a:t>
            </a:r>
          </a:p>
          <a:p>
            <a:pPr>
              <a:lnSpc>
                <a:spcPct val="72000"/>
              </a:lnSpc>
              <a:defRPr sz="1900"/>
            </a:pPr>
          </a:p>
          <a:p>
            <a:pPr>
              <a:lnSpc>
                <a:spcPct val="72000"/>
              </a:lnSpc>
              <a:defRPr sz="1900"/>
            </a:pPr>
            <a:r>
              <a:t>93% identified as heterosexual.</a:t>
            </a:r>
          </a:p>
          <a:p>
            <a:pPr>
              <a:lnSpc>
                <a:spcPct val="72000"/>
              </a:lnSpc>
              <a:defRPr sz="1900"/>
            </a:pPr>
          </a:p>
          <a:p>
            <a:pPr>
              <a:lnSpc>
                <a:spcPct val="72000"/>
              </a:lnSpc>
              <a:defRPr sz="1900"/>
            </a:pPr>
            <a:r>
              <a:t>96% were English-speaking. (Four percent completed survey forms in Spanish. Vietnamese, Russian and Korean versions of the instrument were also used).</a:t>
            </a:r>
          </a:p>
          <a:p>
            <a:pPr>
              <a:lnSpc>
                <a:spcPct val="72000"/>
              </a:lnSpc>
              <a:defRPr sz="1900"/>
            </a:pPr>
          </a:p>
          <a:p>
            <a:pPr>
              <a:lnSpc>
                <a:spcPct val="72000"/>
              </a:lnSpc>
              <a:defRPr sz="1900"/>
            </a:pPr>
            <a:r>
              <a:t>Roughly one-quarter of the respondents had not attained a high school education.</a:t>
            </a:r>
          </a:p>
          <a:p>
            <a:pPr marL="0" indent="0">
              <a:lnSpc>
                <a:spcPct val="72000"/>
              </a:lnSpc>
              <a:buSzTx/>
              <a:buNone/>
              <a:defRPr sz="1900"/>
            </a:pPr>
          </a:p>
          <a:p>
            <a:pPr>
              <a:lnSpc>
                <a:spcPct val="72000"/>
              </a:lnSpc>
              <a:defRPr sz="1500"/>
            </a:pPr>
            <a:r>
              <a:t> [Source: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a:t>
            </a:r>
          </a:p>
        </p:txBody>
      </p:sp>
    </p:spTree>
  </p:cSld>
  <p:clrMapOvr>
    <a:masterClrMapping/>
  </p:clrMapOvr>
  <p:transition xmlns:p14="http://schemas.microsoft.com/office/powerpoint/2010/main" spd="med" advClick="1" p14:dur="1000"/>
</p:sld>
</file>

<file path=ppt/slides/slide30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0" name="Shape 870"/>
          <p:cNvSpPr/>
          <p:nvPr>
            <p:ph type="body" idx="1"/>
          </p:nvPr>
        </p:nvSpPr>
        <p:spPr>
          <a:xfrm>
            <a:off x="838200" y="725713"/>
            <a:ext cx="10515600" cy="5451251"/>
          </a:xfrm>
          <a:prstGeom prst="rect">
            <a:avLst/>
          </a:prstGeom>
          <a:solidFill>
            <a:srgbClr val="E2F0D9"/>
          </a:solidFill>
        </p:spPr>
        <p:txBody>
          <a:bodyPr/>
          <a:lstStyle/>
          <a:p>
            <a:pPr marL="219455" indent="-219455" defTabSz="877823">
              <a:lnSpc>
                <a:spcPct val="81000"/>
              </a:lnSpc>
              <a:spcBef>
                <a:spcPts val="900"/>
              </a:spcBef>
              <a:defRPr sz="2688"/>
            </a:pPr>
          </a:p>
          <a:p>
            <a:pPr marL="219455" indent="-219455" defTabSz="877823">
              <a:lnSpc>
                <a:spcPct val="81000"/>
              </a:lnSpc>
              <a:spcBef>
                <a:spcPts val="900"/>
              </a:spcBef>
              <a:defRPr sz="2688"/>
            </a:pPr>
            <a:r>
              <a:t>While 26% first learned of the program within two days of their arrival, 27% became aware of the program more than a year prior. </a:t>
            </a:r>
          </a:p>
          <a:p>
            <a:pPr marL="219455" indent="-219455" defTabSz="877823">
              <a:lnSpc>
                <a:spcPct val="81000"/>
              </a:lnSpc>
              <a:spcBef>
                <a:spcPts val="900"/>
              </a:spcBef>
              <a:defRPr sz="2688"/>
            </a:pPr>
          </a:p>
          <a:p>
            <a:pPr marL="219455" indent="-219455" defTabSz="877823">
              <a:lnSpc>
                <a:spcPct val="81000"/>
              </a:lnSpc>
              <a:spcBef>
                <a:spcPts val="900"/>
              </a:spcBef>
              <a:defRPr sz="2688"/>
            </a:pPr>
            <a:r>
              <a:t>Of that 27%, one-quarter had previously stayed at the shelter before.</a:t>
            </a:r>
          </a:p>
          <a:p>
            <a:pPr marL="219455" indent="-219455" defTabSz="877823">
              <a:lnSpc>
                <a:spcPct val="81000"/>
              </a:lnSpc>
              <a:spcBef>
                <a:spcPts val="900"/>
              </a:spcBef>
              <a:defRPr sz="2688"/>
            </a:pPr>
          </a:p>
          <a:p>
            <a:pPr marL="219455" indent="-219455" defTabSz="877823">
              <a:lnSpc>
                <a:spcPct val="81000"/>
              </a:lnSpc>
              <a:spcBef>
                <a:spcPts val="900"/>
              </a:spcBef>
              <a:defRPr sz="2688"/>
            </a:pPr>
            <a:r>
              <a:t> These findings confirm (as other studies suggest) that it may take several times before a survivor is able to permanently leave her abuser.</a:t>
            </a:r>
          </a:p>
          <a:p>
            <a:pPr marL="219455" indent="-219455" defTabSz="877823">
              <a:lnSpc>
                <a:spcPct val="81000"/>
              </a:lnSpc>
              <a:spcBef>
                <a:spcPts val="900"/>
              </a:spcBef>
              <a:defRPr sz="2688"/>
            </a:pPr>
          </a:p>
          <a:p>
            <a:pPr marL="219455" indent="-219455" defTabSz="877823">
              <a:lnSpc>
                <a:spcPct val="81000"/>
              </a:lnSpc>
              <a:spcBef>
                <a:spcPts val="900"/>
              </a:spcBef>
              <a:defRPr sz="2112"/>
            </a:pPr>
            <a:r>
              <a:t> [Source: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a:t>
            </a:r>
          </a:p>
        </p:txBody>
      </p:sp>
    </p:spTree>
  </p:cSld>
  <p:clrMapOvr>
    <a:masterClrMapping/>
  </p:clrMapOvr>
  <p:transition xmlns:p14="http://schemas.microsoft.com/office/powerpoint/2010/main" spd="med" advClick="1" p14:dur="1000"/>
</p:sld>
</file>

<file path=ppt/slides/slide30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2" name="Shape 872"/>
          <p:cNvSpPr/>
          <p:nvPr>
            <p:ph type="body" idx="1"/>
          </p:nvPr>
        </p:nvSpPr>
        <p:spPr>
          <a:xfrm>
            <a:off x="838200" y="856342"/>
            <a:ext cx="10515600" cy="5675088"/>
          </a:xfrm>
          <a:prstGeom prst="rect">
            <a:avLst/>
          </a:prstGeom>
          <a:solidFill>
            <a:srgbClr val="E2F0D9"/>
          </a:solidFill>
        </p:spPr>
        <p:txBody>
          <a:bodyPr/>
          <a:lstStyle/>
          <a:p>
            <a:pPr>
              <a:lnSpc>
                <a:spcPct val="72000"/>
              </a:lnSpc>
              <a:defRPr sz="1700"/>
            </a:pPr>
          </a:p>
          <a:p>
            <a:pPr>
              <a:lnSpc>
                <a:spcPct val="72000"/>
              </a:lnSpc>
              <a:defRPr sz="1700"/>
            </a:pPr>
            <a:r>
              <a:t>52% of participants identified as being White.</a:t>
            </a:r>
          </a:p>
          <a:p>
            <a:pPr>
              <a:lnSpc>
                <a:spcPct val="72000"/>
              </a:lnSpc>
              <a:defRPr sz="1700"/>
            </a:pPr>
          </a:p>
          <a:p>
            <a:pPr>
              <a:lnSpc>
                <a:spcPct val="72000"/>
              </a:lnSpc>
              <a:defRPr sz="1700"/>
            </a:pPr>
            <a:r>
              <a:t>22% identified as Black or African American.</a:t>
            </a:r>
          </a:p>
          <a:p>
            <a:pPr>
              <a:lnSpc>
                <a:spcPct val="72000"/>
              </a:lnSpc>
              <a:defRPr sz="1700"/>
            </a:pPr>
          </a:p>
          <a:p>
            <a:pPr>
              <a:lnSpc>
                <a:spcPct val="72000"/>
              </a:lnSpc>
              <a:defRPr sz="1700"/>
            </a:pPr>
            <a:r>
              <a:t>12% identified as Hispanic/Latina.</a:t>
            </a:r>
          </a:p>
          <a:p>
            <a:pPr>
              <a:lnSpc>
                <a:spcPct val="72000"/>
              </a:lnSpc>
              <a:defRPr sz="1700"/>
            </a:pPr>
          </a:p>
          <a:p>
            <a:pPr>
              <a:lnSpc>
                <a:spcPct val="72000"/>
              </a:lnSpc>
              <a:defRPr sz="1700"/>
            </a:pPr>
            <a:r>
              <a:t>5% identified as Native American.</a:t>
            </a:r>
          </a:p>
          <a:p>
            <a:pPr>
              <a:lnSpc>
                <a:spcPct val="72000"/>
              </a:lnSpc>
              <a:defRPr sz="1700"/>
            </a:pPr>
          </a:p>
          <a:p>
            <a:pPr>
              <a:lnSpc>
                <a:spcPct val="72000"/>
              </a:lnSpc>
              <a:defRPr sz="1700"/>
            </a:pPr>
            <a:r>
              <a:t>1% identified as Asian/Pacific Islander.</a:t>
            </a:r>
          </a:p>
          <a:p>
            <a:pPr>
              <a:lnSpc>
                <a:spcPct val="72000"/>
              </a:lnSpc>
              <a:defRPr sz="1700"/>
            </a:pPr>
          </a:p>
          <a:p>
            <a:pPr>
              <a:lnSpc>
                <a:spcPct val="72000"/>
              </a:lnSpc>
              <a:defRPr sz="1700"/>
            </a:pPr>
            <a:r>
              <a:t>6% identified as multiracial. </a:t>
            </a:r>
          </a:p>
          <a:p>
            <a:pPr>
              <a:lnSpc>
                <a:spcPct val="72000"/>
              </a:lnSpc>
              <a:defRPr sz="1700"/>
            </a:pPr>
          </a:p>
          <a:p>
            <a:pPr>
              <a:lnSpc>
                <a:spcPct val="72000"/>
              </a:lnSpc>
              <a:defRPr sz="1700"/>
            </a:pPr>
            <a:r>
              <a:t>2% identified as “other.”</a:t>
            </a:r>
          </a:p>
          <a:p>
            <a:pPr>
              <a:lnSpc>
                <a:spcPct val="72000"/>
              </a:lnSpc>
              <a:defRPr sz="1700"/>
            </a:pPr>
          </a:p>
          <a:p>
            <a:pPr>
              <a:lnSpc>
                <a:spcPct val="72000"/>
              </a:lnSpc>
              <a:defRPr sz="1500"/>
            </a:pPr>
            <a:r>
              <a:t>[Source: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a:t>
            </a:r>
          </a:p>
        </p:txBody>
      </p:sp>
    </p:spTree>
  </p:cSld>
  <p:clrMapOvr>
    <a:masterClrMapping/>
  </p:clrMapOvr>
  <p:transition xmlns:p14="http://schemas.microsoft.com/office/powerpoint/2010/main" spd="med" advClick="1" p14:dur="1000"/>
</p:sld>
</file>

<file path=ppt/slides/slide30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4" name="Shape 874"/>
          <p:cNvSpPr/>
          <p:nvPr>
            <p:ph type="body" idx="1"/>
          </p:nvPr>
        </p:nvSpPr>
        <p:spPr>
          <a:xfrm>
            <a:off x="838200" y="754743"/>
            <a:ext cx="10515600" cy="5422220"/>
          </a:xfrm>
          <a:prstGeom prst="rect">
            <a:avLst/>
          </a:prstGeom>
          <a:solidFill>
            <a:srgbClr val="E2F0D9"/>
          </a:solidFill>
        </p:spPr>
        <p:txBody>
          <a:bodyPr/>
          <a:lstStyle/>
          <a:p>
            <a:pPr marL="226313" indent="-226313" defTabSz="905255">
              <a:lnSpc>
                <a:spcPct val="72000"/>
              </a:lnSpc>
              <a:spcBef>
                <a:spcPts val="900"/>
              </a:spcBef>
              <a:defRPr sz="2475"/>
            </a:pPr>
          </a:p>
          <a:p>
            <a:pPr marL="226313" indent="-226313" defTabSz="905255">
              <a:lnSpc>
                <a:spcPct val="72000"/>
              </a:lnSpc>
              <a:spcBef>
                <a:spcPts val="900"/>
              </a:spcBef>
              <a:defRPr sz="2475"/>
            </a:pPr>
            <a:r>
              <a:t>More than half of respondents reported “some difficulty during their (shelter) stay” (ex. conflict with other residents or issues with the rules, etc.). </a:t>
            </a:r>
          </a:p>
          <a:p>
            <a:pPr marL="226313" indent="-226313" defTabSz="905255">
              <a:lnSpc>
                <a:spcPct val="72000"/>
              </a:lnSpc>
              <a:spcBef>
                <a:spcPts val="900"/>
              </a:spcBef>
              <a:defRPr sz="2475"/>
            </a:pPr>
          </a:p>
          <a:p>
            <a:pPr marL="226313" indent="-226313" defTabSz="905255">
              <a:lnSpc>
                <a:spcPct val="72000"/>
              </a:lnSpc>
              <a:spcBef>
                <a:spcPts val="900"/>
              </a:spcBef>
              <a:defRPr sz="2475"/>
            </a:pPr>
            <a:r>
              <a:t>However, more than 95% gave staff high marks on support and respect indicators. </a:t>
            </a:r>
          </a:p>
          <a:p>
            <a:pPr marL="226313" indent="-226313" defTabSz="905255">
              <a:lnSpc>
                <a:spcPct val="72000"/>
              </a:lnSpc>
              <a:spcBef>
                <a:spcPts val="900"/>
              </a:spcBef>
              <a:defRPr sz="2475"/>
            </a:pPr>
          </a:p>
          <a:p>
            <a:pPr marL="226313" indent="-226313" defTabSz="905255">
              <a:lnSpc>
                <a:spcPct val="72000"/>
              </a:lnSpc>
              <a:spcBef>
                <a:spcPts val="900"/>
              </a:spcBef>
              <a:defRPr sz="2475"/>
            </a:pPr>
            <a:r>
              <a:t>The findings reveal that shelters provide “a complex array of services; most prominent are safety, information, and help with children and emotional distress” (Lyon, Lane, and Menard, 2008, p. ix). </a:t>
            </a:r>
          </a:p>
          <a:p>
            <a:pPr marL="226313" indent="-226313" defTabSz="905255">
              <a:lnSpc>
                <a:spcPct val="72000"/>
              </a:lnSpc>
              <a:spcBef>
                <a:spcPts val="900"/>
              </a:spcBef>
              <a:defRPr sz="2475"/>
            </a:pPr>
          </a:p>
          <a:p>
            <a:pPr marL="226313" indent="-226313" defTabSz="905255">
              <a:lnSpc>
                <a:spcPct val="72000"/>
              </a:lnSpc>
              <a:spcBef>
                <a:spcPts val="900"/>
              </a:spcBef>
              <a:defRPr sz="2475"/>
            </a:pPr>
          </a:p>
          <a:p>
            <a:pPr marL="226313" indent="-226313" defTabSz="905255">
              <a:lnSpc>
                <a:spcPct val="72000"/>
              </a:lnSpc>
              <a:spcBef>
                <a:spcPts val="900"/>
              </a:spcBef>
              <a:defRPr sz="2178"/>
            </a:pPr>
            <a:r>
              <a:t>[Source: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a:t>
            </a:r>
          </a:p>
        </p:txBody>
      </p:sp>
    </p:spTree>
  </p:cSld>
  <p:clrMapOvr>
    <a:masterClrMapping/>
  </p:clrMapOvr>
  <p:transition xmlns:p14="http://schemas.microsoft.com/office/powerpoint/2010/main" spd="med" advClick="1" p14:dur="1000"/>
</p:sld>
</file>

<file path=ppt/slides/slide30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6" name="Shape 876"/>
          <p:cNvSpPr/>
          <p:nvPr>
            <p:ph type="title"/>
          </p:nvPr>
        </p:nvSpPr>
        <p:spPr>
          <a:xfrm>
            <a:off x="838200" y="365125"/>
            <a:ext cx="10515600" cy="1325563"/>
          </a:xfrm>
          <a:prstGeom prst="rect">
            <a:avLst/>
          </a:prstGeom>
          <a:solidFill>
            <a:srgbClr val="C5E0B4"/>
          </a:solidFill>
        </p:spPr>
        <p:txBody>
          <a:bodyPr/>
          <a:lstStyle/>
          <a:p>
            <a:pPr/>
            <a:r>
              <a:t>                                  Services:</a:t>
            </a:r>
          </a:p>
        </p:txBody>
      </p:sp>
      <p:sp>
        <p:nvSpPr>
          <p:cNvPr id="877" name="Shape 877"/>
          <p:cNvSpPr/>
          <p:nvPr>
            <p:ph type="body" idx="1"/>
          </p:nvPr>
        </p:nvSpPr>
        <p:spPr>
          <a:xfrm>
            <a:off x="838200" y="1825624"/>
            <a:ext cx="10515600" cy="4720320"/>
          </a:xfrm>
          <a:prstGeom prst="rect">
            <a:avLst/>
          </a:prstGeom>
          <a:solidFill>
            <a:srgbClr val="E2F0D9"/>
          </a:solidFill>
        </p:spPr>
        <p:txBody>
          <a:bodyPr/>
          <a:lstStyle/>
          <a:p>
            <a:pPr marL="0" indent="0">
              <a:lnSpc>
                <a:spcPct val="72000"/>
              </a:lnSpc>
              <a:buSzTx/>
              <a:buNone/>
              <a:defRPr sz="2100"/>
            </a:pPr>
          </a:p>
          <a:p>
            <a:pPr>
              <a:lnSpc>
                <a:spcPct val="72000"/>
              </a:lnSpc>
              <a:defRPr sz="2100"/>
            </a:pPr>
            <a:r>
              <a:t>96% of the programs surveyed provided crisis counseling;</a:t>
            </a:r>
          </a:p>
          <a:p>
            <a:pPr>
              <a:lnSpc>
                <a:spcPct val="72000"/>
              </a:lnSpc>
              <a:defRPr sz="2100"/>
            </a:pPr>
            <a:r>
              <a:t>92% offered individual counseling;</a:t>
            </a:r>
          </a:p>
          <a:p>
            <a:pPr>
              <a:lnSpc>
                <a:spcPct val="72000"/>
              </a:lnSpc>
              <a:defRPr sz="2100"/>
            </a:pPr>
            <a:r>
              <a:t>54% provided children’s counseling;</a:t>
            </a:r>
          </a:p>
          <a:p>
            <a:pPr>
              <a:lnSpc>
                <a:spcPct val="72000"/>
              </a:lnSpc>
              <a:defRPr sz="2100"/>
            </a:pPr>
            <a:r>
              <a:t>97% facilitated client support groups;</a:t>
            </a:r>
          </a:p>
          <a:p>
            <a:pPr>
              <a:lnSpc>
                <a:spcPct val="72000"/>
              </a:lnSpc>
              <a:defRPr sz="2100"/>
            </a:pPr>
            <a:r>
              <a:t>55% offered parenting classes; and</a:t>
            </a:r>
          </a:p>
          <a:p>
            <a:pPr>
              <a:lnSpc>
                <a:spcPct val="72000"/>
              </a:lnSpc>
              <a:defRPr sz="2100"/>
            </a:pPr>
            <a:r>
              <a:t>50% provided child care.</a:t>
            </a:r>
          </a:p>
          <a:p>
            <a:pPr>
              <a:lnSpc>
                <a:spcPct val="72000"/>
              </a:lnSpc>
              <a:defRPr sz="2100"/>
            </a:pPr>
          </a:p>
          <a:p>
            <a:pPr>
              <a:lnSpc>
                <a:spcPct val="72000"/>
              </a:lnSpc>
              <a:defRPr sz="2100"/>
            </a:pPr>
            <a:r>
              <a:t>At least eighty percent of programs also provided: medical, economic, housing, and/or legal advocacy services. </a:t>
            </a:r>
          </a:p>
          <a:p>
            <a:pPr>
              <a:lnSpc>
                <a:spcPct val="72000"/>
              </a:lnSpc>
              <a:defRPr sz="2100"/>
            </a:pPr>
          </a:p>
          <a:p>
            <a:pPr>
              <a:lnSpc>
                <a:spcPct val="72000"/>
              </a:lnSpc>
              <a:defRPr sz="2100"/>
            </a:pPr>
            <a:r>
              <a:t>[Source: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a:t>
            </a:r>
          </a:p>
        </p:txBody>
      </p:sp>
    </p:spTree>
  </p:cSld>
  <p:clrMapOvr>
    <a:masterClrMapping/>
  </p:clrMapOvr>
  <p:transition xmlns:p14="http://schemas.microsoft.com/office/powerpoint/2010/main" spd="med" advClick="1" p14:dur="1000"/>
</p:sld>
</file>

<file path=ppt/slides/slide30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9" name="Shape 879"/>
          <p:cNvSpPr/>
          <p:nvPr>
            <p:ph type="body" idx="1"/>
          </p:nvPr>
        </p:nvSpPr>
        <p:spPr>
          <a:xfrm>
            <a:off x="838200" y="972457"/>
            <a:ext cx="10515600" cy="5486401"/>
          </a:xfrm>
          <a:prstGeom prst="rect">
            <a:avLst/>
          </a:prstGeom>
          <a:solidFill>
            <a:srgbClr val="E2F0D9"/>
          </a:solidFill>
        </p:spPr>
        <p:txBody>
          <a:bodyPr/>
          <a:lstStyle/>
          <a:p>
            <a:pPr marL="226313" indent="-226313" defTabSz="905255">
              <a:lnSpc>
                <a:spcPct val="81000"/>
              </a:lnSpc>
              <a:spcBef>
                <a:spcPts val="900"/>
              </a:spcBef>
              <a:defRPr sz="2475"/>
            </a:pPr>
          </a:p>
          <a:p>
            <a:pPr marL="226313" indent="-226313" defTabSz="905255">
              <a:lnSpc>
                <a:spcPct val="81000"/>
              </a:lnSpc>
              <a:spcBef>
                <a:spcPts val="900"/>
              </a:spcBef>
              <a:defRPr sz="2475"/>
            </a:pPr>
            <a:r>
              <a:t>9% of respondents were previously unable to access services (ex. they were denied admission earlier when the shelter was full).</a:t>
            </a:r>
          </a:p>
          <a:p>
            <a:pPr marL="226313" indent="-226313" defTabSz="905255">
              <a:lnSpc>
                <a:spcPct val="81000"/>
              </a:lnSpc>
              <a:spcBef>
                <a:spcPts val="900"/>
              </a:spcBef>
              <a:defRPr sz="2475"/>
            </a:pPr>
          </a:p>
          <a:p>
            <a:pPr marL="226313" indent="-226313" defTabSz="905255">
              <a:lnSpc>
                <a:spcPct val="81000"/>
              </a:lnSpc>
              <a:spcBef>
                <a:spcPts val="900"/>
              </a:spcBef>
              <a:defRPr sz="2475"/>
            </a:pPr>
            <a:r>
              <a:t> 25% had “concerns” about going to a shelter, “mostly related to a fear of the unknown” (Lyon, Lane, and Menard, 2008, p. 10). </a:t>
            </a:r>
          </a:p>
          <a:p>
            <a:pPr marL="226313" indent="-226313" defTabSz="905255">
              <a:lnSpc>
                <a:spcPct val="81000"/>
              </a:lnSpc>
              <a:spcBef>
                <a:spcPts val="900"/>
              </a:spcBef>
              <a:defRPr sz="2475"/>
            </a:pPr>
          </a:p>
          <a:p>
            <a:pPr marL="226313" indent="-226313" defTabSz="905255">
              <a:lnSpc>
                <a:spcPct val="81000"/>
              </a:lnSpc>
              <a:spcBef>
                <a:spcPts val="900"/>
              </a:spcBef>
              <a:defRPr sz="2475"/>
            </a:pPr>
            <a:r>
              <a:t>(This finding has implications for hotline advocates. Addressing callers’ fears may help to alleviate some concerns). </a:t>
            </a:r>
          </a:p>
          <a:p>
            <a:pPr marL="226313" indent="-226313" defTabSz="905255">
              <a:lnSpc>
                <a:spcPct val="81000"/>
              </a:lnSpc>
              <a:spcBef>
                <a:spcPts val="900"/>
              </a:spcBef>
              <a:defRPr sz="2475"/>
            </a:pPr>
          </a:p>
          <a:p>
            <a:pPr marL="226313" indent="-226313" defTabSz="905255">
              <a:lnSpc>
                <a:spcPct val="81000"/>
              </a:lnSpc>
              <a:spcBef>
                <a:spcPts val="900"/>
              </a:spcBef>
              <a:defRPr sz="2475"/>
            </a:pPr>
          </a:p>
          <a:p>
            <a:pPr marL="226313" indent="-226313" defTabSz="905255">
              <a:lnSpc>
                <a:spcPct val="81000"/>
              </a:lnSpc>
              <a:spcBef>
                <a:spcPts val="900"/>
              </a:spcBef>
              <a:defRPr sz="2178"/>
            </a:pPr>
            <a:r>
              <a:t>[Source: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a:t>
            </a:r>
          </a:p>
        </p:txBody>
      </p:sp>
    </p:spTree>
  </p:cSld>
  <p:clrMapOvr>
    <a:masterClrMapping/>
  </p:clrMapOvr>
  <p:transition xmlns:p14="http://schemas.microsoft.com/office/powerpoint/2010/main" spd="med" advClick="1" p14:dur="1000"/>
</p:sld>
</file>

<file path=ppt/slides/slide30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81" name="Shape 881"/>
          <p:cNvSpPr/>
          <p:nvPr>
            <p:ph type="body" idx="1"/>
          </p:nvPr>
        </p:nvSpPr>
        <p:spPr>
          <a:xfrm>
            <a:off x="838200" y="1074056"/>
            <a:ext cx="10515600" cy="5500916"/>
          </a:xfrm>
          <a:prstGeom prst="rect">
            <a:avLst/>
          </a:prstGeom>
          <a:solidFill>
            <a:srgbClr val="E2F0D9"/>
          </a:solidFill>
        </p:spPr>
        <p:txBody>
          <a:bodyPr/>
          <a:lstStyle/>
          <a:p>
            <a:pPr>
              <a:lnSpc>
                <a:spcPct val="81000"/>
              </a:lnSpc>
              <a:defRPr sz="2300"/>
            </a:pPr>
            <a:r>
              <a:t>Clients identified (among other things) the following needs on their exit surveys:</a:t>
            </a:r>
          </a:p>
          <a:p>
            <a:pPr>
              <a:lnSpc>
                <a:spcPct val="81000"/>
              </a:lnSpc>
              <a:defRPr sz="2300"/>
            </a:pPr>
          </a:p>
          <a:p>
            <a:pPr>
              <a:lnSpc>
                <a:spcPct val="81000"/>
              </a:lnSpc>
              <a:defRPr sz="2300"/>
            </a:pPr>
            <a:r>
              <a:t>Safety  (91% reported that this need was adequately met.)</a:t>
            </a:r>
          </a:p>
          <a:p>
            <a:pPr>
              <a:lnSpc>
                <a:spcPct val="81000"/>
              </a:lnSpc>
              <a:defRPr sz="2300"/>
            </a:pPr>
          </a:p>
          <a:p>
            <a:pPr>
              <a:lnSpc>
                <a:spcPct val="81000"/>
              </a:lnSpc>
              <a:defRPr sz="2300"/>
            </a:pPr>
            <a:r>
              <a:t>Knowledge of options and resources (70% reported that this need was sufficiently met. 26% reported that this need was somewhat met.)</a:t>
            </a:r>
          </a:p>
          <a:p>
            <a:pPr>
              <a:lnSpc>
                <a:spcPct val="81000"/>
              </a:lnSpc>
              <a:defRPr sz="2300"/>
            </a:pPr>
          </a:p>
          <a:p>
            <a:pPr>
              <a:lnSpc>
                <a:spcPct val="81000"/>
              </a:lnSpc>
              <a:defRPr sz="2300"/>
            </a:pPr>
            <a:r>
              <a:t>Understanding of domestic violence (78% reported that this need was appropriately met. 18% reported that this need was somewhat met.)</a:t>
            </a:r>
          </a:p>
          <a:p>
            <a:pPr>
              <a:lnSpc>
                <a:spcPct val="81000"/>
              </a:lnSpc>
              <a:defRPr sz="2300"/>
            </a:pPr>
          </a:p>
          <a:p>
            <a:pPr>
              <a:lnSpc>
                <a:spcPct val="81000"/>
              </a:lnSpc>
              <a:defRPr sz="2300"/>
            </a:pPr>
            <a:r>
              <a:t>[Source: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a:t>
            </a:r>
          </a:p>
        </p:txBody>
      </p:sp>
    </p:spTree>
  </p:cSld>
  <p:clrMapOvr>
    <a:masterClrMapping/>
  </p:clrMapOvr>
  <p:transition xmlns:p14="http://schemas.microsoft.com/office/powerpoint/2010/main" spd="med" advClick="1" p14:dur="1000"/>
</p:sld>
</file>

<file path=ppt/slides/slide30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83" name="Shape 883"/>
          <p:cNvSpPr/>
          <p:nvPr>
            <p:ph type="body" idx="1"/>
          </p:nvPr>
        </p:nvSpPr>
        <p:spPr>
          <a:xfrm>
            <a:off x="896257" y="507998"/>
            <a:ext cx="10515601" cy="5805716"/>
          </a:xfrm>
          <a:prstGeom prst="rect">
            <a:avLst/>
          </a:prstGeom>
          <a:solidFill>
            <a:srgbClr val="E2F0D9"/>
          </a:solidFill>
        </p:spPr>
        <p:txBody>
          <a:bodyPr/>
          <a:lstStyle/>
          <a:p>
            <a:pPr marL="219455" indent="-219455" defTabSz="877823">
              <a:lnSpc>
                <a:spcPct val="81000"/>
              </a:lnSpc>
              <a:spcBef>
                <a:spcPts val="900"/>
              </a:spcBef>
              <a:defRPr sz="2688"/>
            </a:pPr>
          </a:p>
          <a:p>
            <a:pPr marL="219455" indent="-219455" defTabSz="877823">
              <a:lnSpc>
                <a:spcPct val="81000"/>
              </a:lnSpc>
              <a:spcBef>
                <a:spcPts val="900"/>
              </a:spcBef>
              <a:defRPr sz="2688"/>
            </a:pPr>
            <a:r>
              <a:t>Emotional support (68% reported that this need was appropriately met. 21% reported that this need was somewhat met.)</a:t>
            </a:r>
          </a:p>
          <a:p>
            <a:pPr marL="219455" indent="-219455" defTabSz="877823">
              <a:lnSpc>
                <a:spcPct val="81000"/>
              </a:lnSpc>
              <a:spcBef>
                <a:spcPts val="900"/>
              </a:spcBef>
              <a:defRPr sz="2688"/>
            </a:pPr>
          </a:p>
          <a:p>
            <a:pPr marL="219455" indent="-219455" defTabSz="877823">
              <a:lnSpc>
                <a:spcPct val="81000"/>
              </a:lnSpc>
              <a:spcBef>
                <a:spcPts val="900"/>
              </a:spcBef>
              <a:defRPr sz="2688"/>
            </a:pPr>
            <a:r>
              <a:t>Stress management skills (60% reported that this need was sufficiently met. 25% reported that this need was somewhat met.)</a:t>
            </a:r>
          </a:p>
          <a:p>
            <a:pPr marL="219455" indent="-219455" defTabSz="877823">
              <a:lnSpc>
                <a:spcPct val="81000"/>
              </a:lnSpc>
              <a:spcBef>
                <a:spcPts val="900"/>
              </a:spcBef>
              <a:defRPr sz="2688"/>
            </a:pPr>
          </a:p>
          <a:p>
            <a:pPr marL="219455" indent="-219455" defTabSz="877823">
              <a:lnSpc>
                <a:spcPct val="81000"/>
              </a:lnSpc>
              <a:spcBef>
                <a:spcPts val="900"/>
              </a:spcBef>
              <a:defRPr sz="2688"/>
            </a:pPr>
            <a:r>
              <a:t>Strategies for managing difficult emotions (63% reported that this need was appropriately met. 23% reported that this need was somewhat met.)</a:t>
            </a:r>
          </a:p>
          <a:p>
            <a:pPr marL="219455" indent="-219455" defTabSz="877823">
              <a:lnSpc>
                <a:spcPct val="81000"/>
              </a:lnSpc>
              <a:spcBef>
                <a:spcPts val="900"/>
              </a:spcBef>
              <a:defRPr sz="2688"/>
            </a:pPr>
          </a:p>
          <a:p>
            <a:pPr marL="219455" indent="-219455" defTabSz="877823">
              <a:lnSpc>
                <a:spcPct val="81000"/>
              </a:lnSpc>
              <a:spcBef>
                <a:spcPts val="900"/>
              </a:spcBef>
              <a:defRPr sz="2112"/>
            </a:pPr>
            <a:r>
              <a:t>[Source: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a:t>
            </a:r>
          </a:p>
        </p:txBody>
      </p:sp>
    </p:spTree>
  </p:cSld>
  <p:clrMapOvr>
    <a:masterClrMapping/>
  </p:clrMapOvr>
  <p:transition xmlns:p14="http://schemas.microsoft.com/office/powerpoint/2010/main" spd="med" advClick="1" p14:dur="1000"/>
</p:sld>
</file>

<file path=ppt/slides/slide30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85" name="Shape 885"/>
          <p:cNvSpPr/>
          <p:nvPr>
            <p:ph type="body" idx="1"/>
          </p:nvPr>
        </p:nvSpPr>
        <p:spPr>
          <a:xfrm>
            <a:off x="838200" y="856342"/>
            <a:ext cx="10515600" cy="5646057"/>
          </a:xfrm>
          <a:prstGeom prst="rect">
            <a:avLst/>
          </a:prstGeom>
          <a:solidFill>
            <a:srgbClr val="E2F0D9"/>
          </a:solidFill>
        </p:spPr>
        <p:txBody>
          <a:bodyPr/>
          <a:lstStyle/>
          <a:p>
            <a:pPr>
              <a:lnSpc>
                <a:spcPct val="81000"/>
              </a:lnSpc>
              <a:defRPr sz="2500"/>
            </a:pPr>
          </a:p>
          <a:p>
            <a:pPr>
              <a:lnSpc>
                <a:spcPct val="81000"/>
              </a:lnSpc>
              <a:defRPr sz="2500"/>
            </a:pPr>
            <a:r>
              <a:t>93% reported that their shelter experiences were empowering (ex. they enabled them to realize their capacity for accomplishing goals on their own, etc.).</a:t>
            </a:r>
          </a:p>
          <a:p>
            <a:pPr>
              <a:lnSpc>
                <a:spcPct val="81000"/>
              </a:lnSpc>
              <a:defRPr sz="2500"/>
            </a:pPr>
          </a:p>
          <a:p>
            <a:pPr>
              <a:lnSpc>
                <a:spcPct val="81000"/>
              </a:lnSpc>
              <a:defRPr sz="2500"/>
            </a:pPr>
            <a:r>
              <a:t>92% reported feeling more optimistic about their future.</a:t>
            </a:r>
          </a:p>
          <a:p>
            <a:pPr>
              <a:lnSpc>
                <a:spcPct val="81000"/>
              </a:lnSpc>
              <a:defRPr sz="2500"/>
            </a:pPr>
          </a:p>
          <a:p>
            <a:pPr>
              <a:lnSpc>
                <a:spcPct val="81000"/>
              </a:lnSpc>
              <a:defRPr sz="2500"/>
            </a:pPr>
            <a:r>
              <a:t>91% reported greater knowledge of safety planning.</a:t>
            </a:r>
          </a:p>
          <a:p>
            <a:pPr>
              <a:lnSpc>
                <a:spcPct val="81000"/>
              </a:lnSpc>
              <a:defRPr sz="2500"/>
            </a:pPr>
          </a:p>
          <a:p>
            <a:pPr>
              <a:lnSpc>
                <a:spcPct val="81000"/>
              </a:lnSpc>
              <a:defRPr sz="2500"/>
            </a:pPr>
            <a:r>
              <a:t>The longer a client’s stay, the better scores on these various outcomes. </a:t>
            </a:r>
          </a:p>
          <a:p>
            <a:pPr>
              <a:lnSpc>
                <a:spcPct val="81000"/>
              </a:lnSpc>
              <a:defRPr sz="2500"/>
            </a:pPr>
          </a:p>
          <a:p>
            <a:pPr>
              <a:lnSpc>
                <a:spcPct val="81000"/>
              </a:lnSpc>
              <a:defRPr sz="2200"/>
            </a:pPr>
            <a:r>
              <a:t>[Source: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a:t>
            </a:r>
          </a:p>
        </p:txBody>
      </p:sp>
    </p:spTree>
  </p:cSld>
  <p:clrMapOvr>
    <a:masterClrMapping/>
  </p:clrMapOvr>
  <p:transition xmlns:p14="http://schemas.microsoft.com/office/powerpoint/2010/main" spd="med" advClick="1" p14:dur="1000"/>
</p:sld>
</file>

<file path=ppt/slides/slide3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87" name="Shape 887"/>
          <p:cNvSpPr/>
          <p:nvPr>
            <p:ph type="body" idx="1"/>
          </p:nvPr>
        </p:nvSpPr>
        <p:spPr>
          <a:xfrm>
            <a:off x="838200" y="1074057"/>
            <a:ext cx="10515600" cy="5102907"/>
          </a:xfrm>
          <a:prstGeom prst="rect">
            <a:avLst/>
          </a:prstGeom>
          <a:solidFill>
            <a:srgbClr val="E2F0D9"/>
          </a:solidFill>
        </p:spPr>
        <p:txBody>
          <a:bodyPr/>
          <a:lstStyle/>
          <a:p>
            <a:pPr>
              <a:lnSpc>
                <a:spcPct val="72000"/>
              </a:lnSpc>
              <a:defRPr sz="2500"/>
            </a:pPr>
          </a:p>
          <a:p>
            <a:pPr>
              <a:lnSpc>
                <a:spcPct val="72000"/>
              </a:lnSpc>
              <a:defRPr sz="2500"/>
            </a:pPr>
            <a:r>
              <a:t>The most common child-related outcomes included:</a:t>
            </a:r>
          </a:p>
          <a:p>
            <a:pPr>
              <a:lnSpc>
                <a:spcPct val="72000"/>
              </a:lnSpc>
              <a:defRPr sz="2500"/>
            </a:pPr>
          </a:p>
          <a:p>
            <a:pPr>
              <a:lnSpc>
                <a:spcPct val="72000"/>
              </a:lnSpc>
              <a:defRPr sz="2500"/>
            </a:pPr>
            <a:r>
              <a:t>Children’s safety (98% reported that this need was appropriately met.)</a:t>
            </a:r>
          </a:p>
          <a:p>
            <a:pPr>
              <a:lnSpc>
                <a:spcPct val="72000"/>
              </a:lnSpc>
              <a:defRPr sz="2500"/>
            </a:pPr>
          </a:p>
          <a:p>
            <a:pPr>
              <a:lnSpc>
                <a:spcPct val="72000"/>
              </a:lnSpc>
              <a:defRPr sz="2500"/>
            </a:pPr>
            <a:r>
              <a:t>Children’s needs (95% reported that this need was sufficiently met).</a:t>
            </a:r>
          </a:p>
          <a:p>
            <a:pPr>
              <a:lnSpc>
                <a:spcPct val="72000"/>
              </a:lnSpc>
              <a:defRPr sz="2500"/>
            </a:pPr>
          </a:p>
          <a:p>
            <a:pPr>
              <a:lnSpc>
                <a:spcPct val="72000"/>
              </a:lnSpc>
              <a:defRPr sz="2500"/>
            </a:pPr>
            <a:r>
              <a:t>Positive parenting strategies (90% reported that this need was adequately met).</a:t>
            </a:r>
          </a:p>
          <a:p>
            <a:pPr>
              <a:lnSpc>
                <a:spcPct val="72000"/>
              </a:lnSpc>
              <a:defRPr sz="2500"/>
            </a:pPr>
          </a:p>
          <a:p>
            <a:pPr>
              <a:lnSpc>
                <a:spcPct val="72000"/>
              </a:lnSpc>
              <a:defRPr sz="2200"/>
            </a:pPr>
            <a:r>
              <a:t>[Source: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 </a:t>
            </a:r>
          </a:p>
        </p:txBody>
      </p:sp>
    </p:spTree>
  </p:cSld>
  <p:clrMapOvr>
    <a:masterClrMapping/>
  </p:clrMapOvr>
  <p:transition xmlns:p14="http://schemas.microsoft.com/office/powerpoint/2010/main" spd="med" advClick="1" p14:dur="1000"/>
</p:sld>
</file>

<file path=ppt/slides/slide3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89" name="Shape 889"/>
          <p:cNvSpPr/>
          <p:nvPr>
            <p:ph type="body" idx="1"/>
          </p:nvPr>
        </p:nvSpPr>
        <p:spPr>
          <a:xfrm>
            <a:off x="838200" y="508000"/>
            <a:ext cx="10515600" cy="6052457"/>
          </a:xfrm>
          <a:prstGeom prst="rect">
            <a:avLst/>
          </a:prstGeom>
          <a:solidFill>
            <a:srgbClr val="E2F0D9"/>
          </a:solidFill>
        </p:spPr>
        <p:txBody>
          <a:bodyPr/>
          <a:lstStyle/>
          <a:p>
            <a:pPr>
              <a:lnSpc>
                <a:spcPct val="72000"/>
              </a:lnSpc>
              <a:defRPr sz="1900"/>
            </a:pPr>
          </a:p>
          <a:p>
            <a:pPr>
              <a:lnSpc>
                <a:spcPct val="72000"/>
              </a:lnSpc>
              <a:defRPr sz="1900"/>
            </a:pPr>
            <a:r>
              <a:t>“Respect” outcomes:</a:t>
            </a:r>
          </a:p>
          <a:p>
            <a:pPr>
              <a:lnSpc>
                <a:spcPct val="72000"/>
              </a:lnSpc>
              <a:defRPr sz="1900"/>
            </a:pPr>
          </a:p>
          <a:p>
            <a:pPr>
              <a:lnSpc>
                <a:spcPct val="72000"/>
              </a:lnSpc>
              <a:defRPr sz="1900"/>
            </a:pPr>
            <a:r>
              <a:t>73% of participants “strongly agreed” that the shelter staff treated them with respect. 23% “agreed.”</a:t>
            </a:r>
          </a:p>
          <a:p>
            <a:pPr>
              <a:lnSpc>
                <a:spcPct val="72000"/>
              </a:lnSpc>
              <a:defRPr sz="1900"/>
            </a:pPr>
          </a:p>
          <a:p>
            <a:pPr>
              <a:lnSpc>
                <a:spcPct val="72000"/>
              </a:lnSpc>
              <a:defRPr sz="1900"/>
            </a:pPr>
            <a:r>
              <a:t>69% “strongly agreed” that the shelter staff sufficiently addressed their disabilities. 23% “agreed.”</a:t>
            </a:r>
          </a:p>
          <a:p>
            <a:pPr>
              <a:lnSpc>
                <a:spcPct val="72000"/>
              </a:lnSpc>
              <a:defRPr sz="1900"/>
            </a:pPr>
          </a:p>
          <a:p>
            <a:pPr>
              <a:lnSpc>
                <a:spcPct val="72000"/>
              </a:lnSpc>
              <a:defRPr sz="1900"/>
            </a:pPr>
            <a:r>
              <a:t>74% “strongly agreed” that the shelter staff respected their religious views. 22% “agreed.”</a:t>
            </a:r>
          </a:p>
          <a:p>
            <a:pPr>
              <a:lnSpc>
                <a:spcPct val="72000"/>
              </a:lnSpc>
              <a:defRPr sz="1900"/>
            </a:pPr>
          </a:p>
          <a:p>
            <a:pPr>
              <a:lnSpc>
                <a:spcPct val="72000"/>
              </a:lnSpc>
              <a:defRPr sz="1900"/>
            </a:pPr>
            <a:r>
              <a:t>77% “strongly agreed” that the shelter staff respected their sexual orientation. 20% “agreed.”</a:t>
            </a:r>
          </a:p>
          <a:p>
            <a:pPr>
              <a:lnSpc>
                <a:spcPct val="72000"/>
              </a:lnSpc>
              <a:defRPr sz="1900"/>
            </a:pPr>
          </a:p>
          <a:p>
            <a:pPr>
              <a:lnSpc>
                <a:spcPct val="72000"/>
              </a:lnSpc>
              <a:defRPr sz="1900"/>
            </a:pPr>
            <a:r>
              <a:t>76% “strongly agreed” that the shelter staff were respectful of their racial background. 20% “agreed.”  </a:t>
            </a:r>
          </a:p>
          <a:p>
            <a:pPr>
              <a:lnSpc>
                <a:spcPct val="72000"/>
              </a:lnSpc>
              <a:defRPr sz="1900"/>
            </a:pPr>
          </a:p>
          <a:p>
            <a:pPr>
              <a:lnSpc>
                <a:spcPct val="72000"/>
              </a:lnSpc>
              <a:defRPr sz="1900"/>
            </a:pPr>
            <a:r>
              <a:t>[Source: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 </a:t>
            </a:r>
          </a:p>
        </p:txBody>
      </p:sp>
    </p:spTree>
  </p:cSld>
  <p:clrMapOvr>
    <a:masterClrMapping/>
  </p:clrMapOvr>
  <p:transition xmlns:p14="http://schemas.microsoft.com/office/powerpoint/2010/main" spd="med" advClick="1" p14:dur="1000"/>
</p:sld>
</file>

<file path=ppt/slides/slide3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91" name="Shape 891"/>
          <p:cNvSpPr/>
          <p:nvPr>
            <p:ph type="body" idx="1"/>
          </p:nvPr>
        </p:nvSpPr>
        <p:spPr>
          <a:xfrm>
            <a:off x="838200" y="1074057"/>
            <a:ext cx="10515600" cy="5102907"/>
          </a:xfrm>
          <a:prstGeom prst="rect">
            <a:avLst/>
          </a:prstGeom>
          <a:solidFill>
            <a:srgbClr val="E2F0D9"/>
          </a:solidFill>
        </p:spPr>
        <p:txBody>
          <a:bodyPr/>
          <a:lstStyle/>
          <a:p>
            <a:pPr marL="226313" indent="-226313" defTabSz="905255">
              <a:spcBef>
                <a:spcPts val="900"/>
              </a:spcBef>
              <a:defRPr sz="2475"/>
            </a:pPr>
          </a:p>
          <a:p>
            <a:pPr marL="226313" indent="-226313" defTabSz="905255">
              <a:spcBef>
                <a:spcPts val="900"/>
              </a:spcBef>
              <a:defRPr sz="2475"/>
            </a:pPr>
            <a:r>
              <a:t>The results for male and female respondents were similar. However, the male respondents, on average, had attained a higher level of education and were less commonly accompanied in shelter by dependent children.</a:t>
            </a:r>
          </a:p>
          <a:p>
            <a:pPr marL="226313" indent="-226313" defTabSz="905255">
              <a:spcBef>
                <a:spcPts val="900"/>
              </a:spcBef>
              <a:defRPr sz="2475"/>
            </a:pPr>
          </a:p>
          <a:p>
            <a:pPr marL="226313" indent="-226313" defTabSz="905255">
              <a:spcBef>
                <a:spcPts val="900"/>
              </a:spcBef>
              <a:defRPr sz="2475"/>
            </a:pPr>
            <a:r>
              <a:t> Hispanic/Latina respondents reported the greatest number of needs, had more concerns about seeking shelter, and often stayed longer.  </a:t>
            </a:r>
          </a:p>
          <a:p>
            <a:pPr marL="0" indent="0" defTabSz="905255">
              <a:spcBef>
                <a:spcPts val="900"/>
              </a:spcBef>
              <a:buSzTx/>
              <a:buNone/>
              <a:defRPr sz="2475"/>
            </a:pPr>
          </a:p>
          <a:p>
            <a:pPr marL="226313" indent="-226313" defTabSz="905255">
              <a:spcBef>
                <a:spcPts val="900"/>
              </a:spcBef>
              <a:defRPr sz="2475"/>
            </a:pPr>
          </a:p>
          <a:p>
            <a:pPr marL="226313" indent="-226313" defTabSz="905255">
              <a:spcBef>
                <a:spcPts val="900"/>
              </a:spcBef>
              <a:defRPr sz="2178"/>
            </a:pPr>
            <a:r>
              <a:t>[Source: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a:t>
            </a:r>
          </a:p>
        </p:txBody>
      </p:sp>
    </p:spTree>
  </p:cSld>
  <p:clrMapOvr>
    <a:masterClrMapping/>
  </p:clrMapOvr>
  <p:transition xmlns:p14="http://schemas.microsoft.com/office/powerpoint/2010/main" spd="med" advClick="1" p14:dur="1000"/>
</p:sld>
</file>

<file path=ppt/slides/slide3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93" name="Shape 893"/>
          <p:cNvSpPr/>
          <p:nvPr>
            <p:ph type="body" idx="1"/>
          </p:nvPr>
        </p:nvSpPr>
        <p:spPr>
          <a:xfrm>
            <a:off x="838200" y="1117599"/>
            <a:ext cx="10515600" cy="5102907"/>
          </a:xfrm>
          <a:prstGeom prst="rect">
            <a:avLst/>
          </a:prstGeom>
          <a:solidFill>
            <a:srgbClr val="E2F0D9"/>
          </a:solidFill>
        </p:spPr>
        <p:txBody>
          <a:bodyPr/>
          <a:lstStyle/>
          <a:p>
            <a:pPr marL="224027" indent="-224027" defTabSz="896111">
              <a:lnSpc>
                <a:spcPct val="81000"/>
              </a:lnSpc>
              <a:spcBef>
                <a:spcPts val="900"/>
              </a:spcBef>
              <a:defRPr sz="2744"/>
            </a:pPr>
          </a:p>
          <a:p>
            <a:pPr marL="224027" indent="-224027" defTabSz="896111">
              <a:lnSpc>
                <a:spcPct val="81000"/>
              </a:lnSpc>
              <a:spcBef>
                <a:spcPts val="900"/>
              </a:spcBef>
              <a:defRPr sz="2744"/>
            </a:pPr>
            <a:r>
              <a:t>Needs identified but less-commonly met included: “emotional/mental health needs, physical health issues, housing, educational and economic issues, as well as substance abuse…” (Lyon, Lane, and Menard, 2008, p. 17). </a:t>
            </a:r>
          </a:p>
          <a:p>
            <a:pPr marL="224027" indent="-224027" defTabSz="896111">
              <a:lnSpc>
                <a:spcPct val="81000"/>
              </a:lnSpc>
              <a:spcBef>
                <a:spcPts val="900"/>
              </a:spcBef>
              <a:defRPr sz="2744"/>
            </a:pPr>
          </a:p>
          <a:p>
            <a:pPr marL="224027" indent="-224027" defTabSz="896111">
              <a:lnSpc>
                <a:spcPct val="81000"/>
              </a:lnSpc>
              <a:spcBef>
                <a:spcPts val="900"/>
              </a:spcBef>
              <a:defRPr sz="2744"/>
            </a:pPr>
            <a:r>
              <a:t>Some clients also reported that their customs were not honored.</a:t>
            </a:r>
          </a:p>
          <a:p>
            <a:pPr marL="0" indent="0" defTabSz="896111">
              <a:lnSpc>
                <a:spcPct val="81000"/>
              </a:lnSpc>
              <a:spcBef>
                <a:spcPts val="900"/>
              </a:spcBef>
              <a:buSzTx/>
              <a:buNone/>
              <a:defRPr sz="2744"/>
            </a:pPr>
          </a:p>
          <a:p>
            <a:pPr marL="224027" indent="-224027" defTabSz="896111">
              <a:lnSpc>
                <a:spcPct val="81000"/>
              </a:lnSpc>
              <a:spcBef>
                <a:spcPts val="900"/>
              </a:spcBef>
              <a:defRPr sz="2744"/>
            </a:pPr>
          </a:p>
          <a:p>
            <a:pPr marL="224027" indent="-224027" defTabSz="896111">
              <a:lnSpc>
                <a:spcPct val="81000"/>
              </a:lnSpc>
              <a:spcBef>
                <a:spcPts val="900"/>
              </a:spcBef>
              <a:defRPr sz="2352"/>
            </a:pPr>
            <a:r>
              <a:t>[Source: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a:t>
            </a:r>
          </a:p>
        </p:txBody>
      </p:sp>
    </p:spTree>
  </p:cSld>
  <p:clrMapOvr>
    <a:masterClrMapping/>
  </p:clrMapOvr>
  <p:transition xmlns:p14="http://schemas.microsoft.com/office/powerpoint/2010/main" spd="med" advClick="1" p14:dur="1000"/>
</p:sld>
</file>

<file path=ppt/slides/slide3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95" name="Shape 895"/>
          <p:cNvSpPr/>
          <p:nvPr>
            <p:ph type="body" idx="1"/>
          </p:nvPr>
        </p:nvSpPr>
        <p:spPr>
          <a:xfrm>
            <a:off x="838200" y="783769"/>
            <a:ext cx="10515600" cy="5602516"/>
          </a:xfrm>
          <a:prstGeom prst="rect">
            <a:avLst/>
          </a:prstGeom>
          <a:solidFill>
            <a:srgbClr val="E2F0D9"/>
          </a:solidFill>
        </p:spPr>
        <p:txBody>
          <a:bodyPr/>
          <a:lstStyle/>
          <a:p>
            <a:pPr>
              <a:lnSpc>
                <a:spcPct val="81000"/>
              </a:lnSpc>
              <a:defRPr sz="2500"/>
            </a:pPr>
          </a:p>
          <a:p>
            <a:pPr>
              <a:lnSpc>
                <a:spcPct val="81000"/>
              </a:lnSpc>
              <a:defRPr sz="2500"/>
            </a:pPr>
            <a:r>
              <a:t>Implications of the study include…</a:t>
            </a:r>
          </a:p>
          <a:p>
            <a:pPr>
              <a:lnSpc>
                <a:spcPct val="81000"/>
              </a:lnSpc>
              <a:defRPr sz="2500"/>
            </a:pPr>
          </a:p>
          <a:p>
            <a:pPr>
              <a:lnSpc>
                <a:spcPct val="81000"/>
              </a:lnSpc>
              <a:defRPr sz="2500"/>
            </a:pPr>
            <a:r>
              <a:t>the importance of employing bilingual and culturally-competent staff</a:t>
            </a:r>
          </a:p>
          <a:p>
            <a:pPr>
              <a:lnSpc>
                <a:spcPct val="81000"/>
              </a:lnSpc>
              <a:defRPr sz="2500"/>
            </a:pPr>
          </a:p>
          <a:p>
            <a:pPr>
              <a:lnSpc>
                <a:spcPct val="81000"/>
              </a:lnSpc>
              <a:defRPr sz="2500"/>
            </a:pPr>
            <a:r>
              <a:t>the importance of providing staff and residents, alike, with conflict resolution training </a:t>
            </a:r>
          </a:p>
          <a:p>
            <a:pPr>
              <a:lnSpc>
                <a:spcPct val="81000"/>
              </a:lnSpc>
              <a:defRPr sz="2500"/>
            </a:pPr>
          </a:p>
          <a:p>
            <a:pPr>
              <a:lnSpc>
                <a:spcPct val="81000"/>
              </a:lnSpc>
              <a:defRPr sz="2500"/>
            </a:pPr>
            <a:r>
              <a:t>the importance of structuring services around more flexible time-limits</a:t>
            </a:r>
          </a:p>
          <a:p>
            <a:pPr>
              <a:lnSpc>
                <a:spcPct val="81000"/>
              </a:lnSpc>
              <a:defRPr sz="2500"/>
            </a:pPr>
          </a:p>
          <a:p>
            <a:pPr>
              <a:lnSpc>
                <a:spcPct val="81000"/>
              </a:lnSpc>
              <a:defRPr sz="2500"/>
            </a:pPr>
          </a:p>
          <a:p>
            <a:pPr>
              <a:lnSpc>
                <a:spcPct val="81000"/>
              </a:lnSpc>
              <a:defRPr sz="2000"/>
            </a:pPr>
            <a:r>
              <a:t>[Source: Lyon, E., Lane, S., and Menard, A. (2008). </a:t>
            </a:r>
            <a:r>
              <a:rPr i="1"/>
              <a:t>Meeting survivors’ needs--A multi-state study of domestic violence shelter experiences. </a:t>
            </a:r>
            <a:r>
              <a:t>Retrieved from </a:t>
            </a:r>
            <a:r>
              <a:rPr u="sng">
                <a:solidFill>
                  <a:srgbClr val="0563C1"/>
                </a:solidFill>
                <a:uFill>
                  <a:solidFill>
                    <a:srgbClr val="0563C1"/>
                  </a:solidFill>
                </a:uFill>
                <a:hlinkClick r:id="rId2" invalidUrl="" action="" tgtFrame="" tooltip="" history="1" highlightClick="0" endSnd="0"/>
              </a:rPr>
              <a:t>http://www.vawnet.org/summary.php?doc_id=1842&amp;find_type=web_sum_NRCDV</a:t>
            </a:r>
            <a:r>
              <a:t>.]</a:t>
            </a:r>
          </a:p>
        </p:txBody>
      </p:sp>
    </p:spTree>
  </p:cSld>
  <p:clrMapOvr>
    <a:masterClrMapping/>
  </p:clrMapOvr>
  <p:transition xmlns:p14="http://schemas.microsoft.com/office/powerpoint/2010/main" spd="med" advClick="1" p14:dur="1000"/>
</p:sld>
</file>

<file path=ppt/slides/slide3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97" name="Shape 897"/>
          <p:cNvSpPr/>
          <p:nvPr>
            <p:ph type="title"/>
          </p:nvPr>
        </p:nvSpPr>
        <p:spPr>
          <a:xfrm>
            <a:off x="838200" y="365125"/>
            <a:ext cx="10515600" cy="1325563"/>
          </a:xfrm>
          <a:prstGeom prst="rect">
            <a:avLst/>
          </a:prstGeom>
          <a:solidFill>
            <a:srgbClr val="C5E0B4"/>
          </a:solidFill>
        </p:spPr>
        <p:txBody>
          <a:bodyPr/>
          <a:lstStyle>
            <a:lvl1pPr defTabSz="868680">
              <a:defRPr sz="4180"/>
            </a:lvl1pPr>
          </a:lstStyle>
          <a:p>
            <a:pPr/>
            <a:r>
              <a:t>     Providing Culturally-Competent Services:</a:t>
            </a:r>
          </a:p>
        </p:txBody>
      </p:sp>
      <p:sp>
        <p:nvSpPr>
          <p:cNvPr id="898" name="Shape 898"/>
          <p:cNvSpPr/>
          <p:nvPr>
            <p:ph type="body" idx="1"/>
          </p:nvPr>
        </p:nvSpPr>
        <p:spPr>
          <a:xfrm>
            <a:off x="838200" y="1825625"/>
            <a:ext cx="10515600" cy="4351338"/>
          </a:xfrm>
          <a:prstGeom prst="rect">
            <a:avLst/>
          </a:prstGeom>
          <a:solidFill>
            <a:srgbClr val="E2F0D9"/>
          </a:solidFill>
        </p:spPr>
        <p:txBody>
          <a:bodyPr/>
          <a:lstStyle/>
          <a:p>
            <a:pPr marL="219455" indent="-219455" defTabSz="877823">
              <a:lnSpc>
                <a:spcPct val="81000"/>
              </a:lnSpc>
              <a:spcBef>
                <a:spcPts val="900"/>
              </a:spcBef>
              <a:defRPr sz="2688"/>
            </a:pPr>
            <a:r>
              <a:t>“In addition to the usual obstacles to leaving a violent relationship, battered immigrant women face a host of additional issues such as fears about being deported, loss of legal immigration status, and cultural barriers to leaving their spouses. But, perhaps the most daunting barrier can be their inability to speak and read English. Without adequately understanding English (such clients) may be unable to communicate with the police, get medical care, learn about resources available to them…or negotiate the legal system to obtain an order of protection or apply for citizenship on their own” (</a:t>
            </a:r>
            <a:r>
              <a:rPr u="sng">
                <a:solidFill>
                  <a:srgbClr val="0563C1"/>
                </a:solidFill>
                <a:uFill>
                  <a:solidFill>
                    <a:srgbClr val="0563C1"/>
                  </a:solidFill>
                </a:uFill>
                <a:hlinkClick r:id="rId2" invalidUrl="" action="" tgtFrame="" tooltip="" history="1" highlightClick="0" endSnd="0"/>
              </a:rPr>
              <a:t>www.bwjp.org</a:t>
            </a:r>
            <a:r>
              <a:t>). </a:t>
            </a:r>
          </a:p>
          <a:p>
            <a:pPr marL="219455" indent="-219455" defTabSz="877823">
              <a:lnSpc>
                <a:spcPct val="81000"/>
              </a:lnSpc>
              <a:spcBef>
                <a:spcPts val="900"/>
              </a:spcBef>
              <a:defRPr sz="2688"/>
            </a:pPr>
          </a:p>
          <a:p>
            <a:pPr marL="219455" indent="-219455" defTabSz="877823">
              <a:lnSpc>
                <a:spcPct val="81000"/>
              </a:lnSpc>
              <a:spcBef>
                <a:spcPts val="900"/>
              </a:spcBef>
              <a:defRPr sz="1248"/>
            </a:pPr>
            <a:r>
              <a:t>[Source: </a:t>
            </a:r>
            <a:r>
              <a:rPr u="sng">
                <a:solidFill>
                  <a:srgbClr val="0563C1"/>
                </a:solidFill>
                <a:uFill>
                  <a:solidFill>
                    <a:srgbClr val="0563C1"/>
                  </a:solidFill>
                </a:uFill>
                <a:hlinkClick r:id="rId3" invalidUrl="" action="" tgtFrame="" tooltip="" history="1" highlightClick="0" endSnd="0"/>
              </a:rPr>
              <a:t>http://www.bwjp.org/assets/documents/pdfs/reducing_language_barriers_to_combating_domestic_violence.pdf</a:t>
            </a:r>
            <a:r>
              <a:t>.] </a:t>
            </a:r>
          </a:p>
        </p:txBody>
      </p:sp>
    </p:spTree>
  </p:cSld>
  <p:clrMapOvr>
    <a:masterClrMapping/>
  </p:clrMapOvr>
  <p:transition xmlns:p14="http://schemas.microsoft.com/office/powerpoint/2010/main" spd="med" advClick="1" p14:dur="1000"/>
</p:sld>
</file>

<file path=ppt/slides/slide3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00" name="Shape 900"/>
          <p:cNvSpPr/>
          <p:nvPr>
            <p:ph type="body" idx="1"/>
          </p:nvPr>
        </p:nvSpPr>
        <p:spPr>
          <a:xfrm>
            <a:off x="838200" y="1219200"/>
            <a:ext cx="10515600" cy="4957763"/>
          </a:xfrm>
          <a:prstGeom prst="rect">
            <a:avLst/>
          </a:prstGeom>
          <a:solidFill>
            <a:srgbClr val="E2F0D9"/>
          </a:solidFill>
        </p:spPr>
        <p:txBody>
          <a:bodyPr/>
          <a:lstStyle/>
          <a:p>
            <a:pPr/>
          </a:p>
          <a:p>
            <a:pPr/>
            <a:r>
              <a:t>“As recipients of federal funds, shelters are required to provide clients with limited English proficiency (LEP) meaningful access to services. The type of services offered depends on…four factors (    )…and could range from hiring bilingual advocates, having written materials translated into the primary languages spoken by the (clients) they serve, using volunteers in the community to help interpret, hiring interpreters on a contract basis, or using a telephone language line” (</a:t>
            </a:r>
            <a:r>
              <a:rPr u="sng">
                <a:solidFill>
                  <a:srgbClr val="0563C1"/>
                </a:solidFill>
                <a:uFill>
                  <a:solidFill>
                    <a:srgbClr val="0563C1"/>
                  </a:solidFill>
                </a:uFill>
                <a:hlinkClick r:id="rId2" invalidUrl="" action="" tgtFrame="" tooltip="" history="1" highlightClick="0" endSnd="0"/>
              </a:rPr>
              <a:t>www.bwjp.org</a:t>
            </a:r>
            <a:r>
              <a:t>). </a:t>
            </a:r>
          </a:p>
          <a:p>
            <a:pPr/>
          </a:p>
          <a:p>
            <a:pPr>
              <a:defRPr sz="1200"/>
            </a:pPr>
            <a:r>
              <a:t>[Source: </a:t>
            </a:r>
            <a:r>
              <a:rPr u="sng">
                <a:solidFill>
                  <a:srgbClr val="0563C1"/>
                </a:solidFill>
                <a:uFill>
                  <a:solidFill>
                    <a:srgbClr val="0563C1"/>
                  </a:solidFill>
                </a:uFill>
                <a:hlinkClick r:id="rId3" invalidUrl="" action="" tgtFrame="" tooltip="" history="1" highlightClick="0" endSnd="0"/>
              </a:rPr>
              <a:t>http://www.bwjp.org/assets/documents/pdfs/reducing_language_barriers_to_combating_domestic_violence.pdf</a:t>
            </a:r>
            <a:r>
              <a:t>.] </a:t>
            </a:r>
          </a:p>
        </p:txBody>
      </p:sp>
    </p:spTree>
  </p:cSld>
  <p:clrMapOvr>
    <a:masterClrMapping/>
  </p:clrMapOvr>
  <p:transition xmlns:p14="http://schemas.microsoft.com/office/powerpoint/2010/main" spd="med" advClick="1" p14:dur="1000"/>
</p:sld>
</file>

<file path=ppt/slides/slide3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02" name="Shape 902"/>
          <p:cNvSpPr/>
          <p:nvPr>
            <p:ph type="body" idx="1"/>
          </p:nvPr>
        </p:nvSpPr>
        <p:spPr>
          <a:xfrm>
            <a:off x="838200" y="1825625"/>
            <a:ext cx="10515600" cy="4351338"/>
          </a:xfrm>
          <a:prstGeom prst="rect">
            <a:avLst/>
          </a:prstGeom>
          <a:solidFill>
            <a:srgbClr val="E2F0D9"/>
          </a:solidFill>
        </p:spPr>
        <p:txBody>
          <a:bodyPr/>
          <a:lstStyle/>
          <a:p>
            <a:pPr/>
          </a:p>
          <a:p>
            <a:pPr/>
            <a:r>
              <a:t>Click on the following link to view the Futures Without Violence </a:t>
            </a:r>
            <a:r>
              <a:rPr i="1"/>
              <a:t>Culture Handbook</a:t>
            </a:r>
            <a:r>
              <a:t>:</a:t>
            </a:r>
          </a:p>
          <a:p>
            <a:pPr/>
            <a:r>
              <a:rPr u="sng">
                <a:solidFill>
                  <a:srgbClr val="0563C1"/>
                </a:solidFill>
                <a:uFill>
                  <a:solidFill>
                    <a:srgbClr val="0563C1"/>
                  </a:solidFill>
                </a:uFill>
                <a:hlinkClick r:id="rId2" invalidUrl="" action="" tgtFrame="" tooltip="" history="1" highlightClick="0" endSnd="0"/>
              </a:rPr>
              <a:t>http://www.futureswithoutviolence.org/userfiles/file/ImmigrantWomen/Culture%20Handbook.pdf</a:t>
            </a:r>
          </a:p>
          <a:p>
            <a:pPr marL="0" indent="0">
              <a:buSzTx/>
              <a:buNone/>
            </a:pPr>
            <a:br/>
          </a:p>
        </p:txBody>
      </p:sp>
    </p:spTree>
  </p:cSld>
  <p:clrMapOvr>
    <a:masterClrMapping/>
  </p:clrMapOvr>
  <p:transition xmlns:p14="http://schemas.microsoft.com/office/powerpoint/2010/main" spd="med" advClick="1" p14:dur="1000"/>
</p:sld>
</file>

<file path=ppt/slides/slide3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04" name="Shape 904"/>
          <p:cNvSpPr/>
          <p:nvPr>
            <p:ph type="title"/>
          </p:nvPr>
        </p:nvSpPr>
        <p:spPr>
          <a:xfrm>
            <a:off x="838200" y="365125"/>
            <a:ext cx="10515600" cy="1325563"/>
          </a:xfrm>
          <a:prstGeom prst="rect">
            <a:avLst/>
          </a:prstGeom>
          <a:solidFill>
            <a:srgbClr val="C5E0B4"/>
          </a:solidFill>
        </p:spPr>
        <p:txBody>
          <a:bodyPr/>
          <a:lstStyle/>
          <a:p>
            <a:pPr/>
            <a:r>
              <a:t>                    Activity—View Webinar:</a:t>
            </a:r>
          </a:p>
        </p:txBody>
      </p:sp>
      <p:sp>
        <p:nvSpPr>
          <p:cNvPr id="905" name="Shape 905"/>
          <p:cNvSpPr/>
          <p:nvPr>
            <p:ph type="body" idx="1"/>
          </p:nvPr>
        </p:nvSpPr>
        <p:spPr>
          <a:xfrm>
            <a:off x="838200" y="1825625"/>
            <a:ext cx="10515600" cy="4351338"/>
          </a:xfrm>
          <a:prstGeom prst="rect">
            <a:avLst/>
          </a:prstGeom>
          <a:solidFill>
            <a:srgbClr val="E2F0D9"/>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https://www.youtube.com/watch?v=Awwy-NmGTvY</a:t>
            </a:r>
          </a:p>
        </p:txBody>
      </p:sp>
    </p:spTree>
  </p:cSld>
  <p:clrMapOvr>
    <a:masterClrMapping/>
  </p:clrMapOvr>
  <p:transition xmlns:p14="http://schemas.microsoft.com/office/powerpoint/2010/main" spd="med" advClick="1" p14:dur="1000"/>
</p:sld>
</file>

<file path=ppt/slides/slide3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07" name="Shape 907"/>
          <p:cNvSpPr/>
          <p:nvPr>
            <p:ph type="ctrTitle"/>
          </p:nvPr>
        </p:nvSpPr>
        <p:spPr>
          <a:prstGeom prst="rect">
            <a:avLst/>
          </a:prstGeom>
          <a:solidFill>
            <a:srgbClr val="BDD7EE"/>
          </a:solidFill>
        </p:spPr>
        <p:txBody>
          <a:bodyPr/>
          <a:lstStyle>
            <a:lvl1pPr defTabSz="850391">
              <a:defRPr sz="5580"/>
            </a:lvl1pPr>
          </a:lstStyle>
          <a:p>
            <a:pPr/>
            <a:r>
              <a:t>CRIJ 5365—Module 10 (Trauma Informed Services):</a:t>
            </a:r>
          </a:p>
        </p:txBody>
      </p:sp>
    </p:spTree>
  </p:cSld>
  <p:clrMapOvr>
    <a:masterClrMapping/>
  </p:clrMapOvr>
  <p:transition xmlns:p14="http://schemas.microsoft.com/office/powerpoint/2010/main" spd="med" advClick="1" p14:dur="1000"/>
</p:sld>
</file>

<file path=ppt/slides/slide3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09" name="Shape 909"/>
          <p:cNvSpPr/>
          <p:nvPr>
            <p:ph type="body" idx="1"/>
          </p:nvPr>
        </p:nvSpPr>
        <p:spPr>
          <a:xfrm>
            <a:off x="838200" y="513566"/>
            <a:ext cx="10515600" cy="5663398"/>
          </a:xfrm>
          <a:prstGeom prst="rect">
            <a:avLst/>
          </a:prstGeom>
          <a:solidFill>
            <a:srgbClr val="DEEBF7"/>
          </a:solidFill>
        </p:spPr>
        <p:txBody>
          <a:bodyPr/>
          <a:lstStyle/>
          <a:p>
            <a:pPr marL="0" indent="0">
              <a:buSzTx/>
              <a:buNone/>
              <a:defRPr i="1"/>
            </a:pPr>
          </a:p>
          <a:p>
            <a:pPr marL="0" indent="0">
              <a:buSzTx/>
              <a:buNone/>
              <a:defRPr i="1"/>
            </a:pPr>
          </a:p>
          <a:p>
            <a:pPr marL="0" indent="0">
              <a:buSzTx/>
              <a:buNone/>
              <a:defRPr i="1"/>
            </a:pPr>
            <a:r>
              <a:t>*This course (including all power points, lectures, and assignments) is  the instructor’s intellectual property. The materials may not be copied or redistributed without her consent. The information is provided for educational purposes. It does not constitute legal advice.</a:t>
            </a:r>
          </a:p>
        </p:txBody>
      </p:sp>
    </p:spTree>
  </p:cSld>
  <p:clrMapOvr>
    <a:masterClrMapping/>
  </p:clrMapOvr>
  <p:transition xmlns:p14="http://schemas.microsoft.com/office/powerpoint/2010/main" spd="med" advClick="1" p14:dur="1000"/>
</p:sld>
</file>

<file path=ppt/slides/slide3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1" name="Shape 911"/>
          <p:cNvSpPr/>
          <p:nvPr>
            <p:ph type="title"/>
          </p:nvPr>
        </p:nvSpPr>
        <p:spPr>
          <a:xfrm>
            <a:off x="838200" y="365125"/>
            <a:ext cx="10515600" cy="1325563"/>
          </a:xfrm>
          <a:prstGeom prst="rect">
            <a:avLst/>
          </a:prstGeom>
          <a:solidFill>
            <a:srgbClr val="BDD7EE"/>
          </a:solidFill>
        </p:spPr>
        <p:txBody>
          <a:bodyPr/>
          <a:lstStyle/>
          <a:p>
            <a:pPr/>
            <a:r>
              <a:t>                  Trauma-Informed Services:</a:t>
            </a:r>
          </a:p>
        </p:txBody>
      </p:sp>
      <p:sp>
        <p:nvSpPr>
          <p:cNvPr id="912" name="Shape 912"/>
          <p:cNvSpPr/>
          <p:nvPr>
            <p:ph type="body" idx="1"/>
          </p:nvPr>
        </p:nvSpPr>
        <p:spPr>
          <a:xfrm>
            <a:off x="838200" y="1941342"/>
            <a:ext cx="10515600" cy="4781721"/>
          </a:xfrm>
          <a:prstGeom prst="rect">
            <a:avLst/>
          </a:prstGeom>
          <a:solidFill>
            <a:srgbClr val="DEEBF7"/>
          </a:solidFill>
        </p:spPr>
        <p:txBody>
          <a:bodyPr/>
          <a:lstStyle/>
          <a:p>
            <a:pPr>
              <a:lnSpc>
                <a:spcPct val="72000"/>
              </a:lnSpc>
              <a:defRPr sz="2100"/>
            </a:pPr>
            <a:r>
              <a:t>“One of the philosophies of advocacy that has particular application for those working in residential programs is that of </a:t>
            </a:r>
            <a:r>
              <a:rPr u="sng"/>
              <a:t>trauma-informed services</a:t>
            </a:r>
            <a:r>
              <a:t>. Women arriving in shelter have likely experienced traumatic stress, often repeatedly. While everyone experiences daily stress, traumatic stress involves someone experiencing overwhelming circumstances that have threatened their physical or mental well-being and left them feeling vulnerable, helpless, afraid and out of control. This also can negatively affect their relationships and beliefs. Trauma survivors might have many triggers that are re-traumatizing, or make them feel again that they are in the danger of a past traumatizing event. Some of these triggers cannot be anticipated by shelter staff, such as a specific smell or sound. However, other triggers are more common, such as a lack of control….Survivors’ responses to triggers or methods of coping with flashbacks are misunderstood. What might appear as a relapse from sobriety or a ‘manipulation of the system’ could be a survivor’s approach to managing her anxiety and meeting her basic needs…This situation could be an opportunity for advocates to recognize the trauma and discuss…healthier coping (strategies)” (MCADSV, n.d., p. 13).</a:t>
            </a:r>
          </a:p>
          <a:p>
            <a:pPr>
              <a:lnSpc>
                <a:spcPct val="72000"/>
              </a:lnSpc>
              <a:defRPr sz="2100"/>
            </a:pPr>
          </a:p>
          <a:p>
            <a:pPr>
              <a:lnSpc>
                <a:spcPct val="72000"/>
              </a:lnSpc>
              <a:defRPr sz="1300"/>
            </a:pPr>
            <a:r>
              <a:t>[Source: Missouri Coalition Against Domestic and Sexual Violence (nd). </a:t>
            </a:r>
            <a:r>
              <a:rPr i="1"/>
              <a:t>How the earth didn’t fly into the sun: Missouri’s project to reduce rules in domestic violence shelters. </a:t>
            </a:r>
            <a:r>
              <a:t>Jefferson City, MO: Missouri Coalition Against Domestic and Sexual Violence. Retrieved from </a:t>
            </a:r>
            <a:r>
              <a:rPr i="1" u="sng">
                <a:solidFill>
                  <a:srgbClr val="0563C1"/>
                </a:solidFill>
                <a:uFill>
                  <a:solidFill>
                    <a:srgbClr val="0563C1"/>
                  </a:solidFill>
                </a:uFill>
                <a:hlinkClick r:id="rId2" invalidUrl="" action="" tgtFrame="" tooltip="" history="1" highlightClick="0" endSnd="0"/>
              </a:rPr>
              <a:t>www.</a:t>
            </a:r>
            <a:r>
              <a:rPr b="1" i="1" u="sng">
                <a:solidFill>
                  <a:srgbClr val="0563C1"/>
                </a:solidFill>
                <a:uFill>
                  <a:solidFill>
                    <a:srgbClr val="0563C1"/>
                  </a:solidFill>
                </a:uFill>
                <a:hlinkClick r:id="rId2" invalidUrl="" action="" tgtFrame="" tooltip="" history="1" highlightClick="0" endSnd="0"/>
              </a:rPr>
              <a:t>in</a:t>
            </a:r>
            <a:r>
              <a:rPr i="1" u="sng">
                <a:solidFill>
                  <a:srgbClr val="0563C1"/>
                </a:solidFill>
                <a:uFill>
                  <a:solidFill>
                    <a:srgbClr val="0563C1"/>
                  </a:solidFill>
                </a:uFill>
                <a:hlinkClick r:id="rId2" invalidUrl="" action="" tgtFrame="" tooltip="" history="1" highlightClick="0" endSnd="0"/>
              </a:rPr>
              <a:t>.gov/cji/files/VS_</a:t>
            </a:r>
            <a:r>
              <a:rPr b="1" i="1" u="sng">
                <a:solidFill>
                  <a:srgbClr val="0563C1"/>
                </a:solidFill>
                <a:uFill>
                  <a:solidFill>
                    <a:srgbClr val="0563C1"/>
                  </a:solidFill>
                </a:uFill>
                <a:hlinkClick r:id="rId2" invalidUrl="" action="" tgtFrame="" tooltip="" history="1" highlightClick="0" endSnd="0"/>
              </a:rPr>
              <a:t>How_The_Earth</a:t>
            </a:r>
            <a:r>
              <a:rPr i="1" u="sng">
                <a:solidFill>
                  <a:srgbClr val="0563C1"/>
                </a:solidFill>
                <a:uFill>
                  <a:solidFill>
                    <a:srgbClr val="0563C1"/>
                  </a:solidFill>
                </a:uFill>
                <a:hlinkClick r:id="rId2" invalidUrl="" action="" tgtFrame="" tooltip="" history="1" highlightClick="0" endSnd="0"/>
              </a:rPr>
              <a:t>.pdf</a:t>
            </a:r>
            <a:r>
              <a:t>.]</a:t>
            </a:r>
          </a:p>
        </p:txBody>
      </p:sp>
    </p:spTree>
  </p:cSld>
  <p:clrMapOvr>
    <a:masterClrMapping/>
  </p:clrMapOvr>
  <p:transition xmlns:p14="http://schemas.microsoft.com/office/powerpoint/2010/main" spd="med" advClick="1" p14:dur="1000"/>
</p:sld>
</file>

<file path=ppt/slides/slide3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4" name="Shape 914"/>
          <p:cNvSpPr/>
          <p:nvPr>
            <p:ph type="body" idx="1"/>
          </p:nvPr>
        </p:nvSpPr>
        <p:spPr>
          <a:xfrm>
            <a:off x="838200" y="688931"/>
            <a:ext cx="10515600" cy="5824604"/>
          </a:xfrm>
          <a:prstGeom prst="rect">
            <a:avLst/>
          </a:prstGeom>
          <a:solidFill>
            <a:srgbClr val="DEEBF7"/>
          </a:solidFill>
        </p:spPr>
        <p:txBody>
          <a:bodyPr/>
          <a:lstStyle/>
          <a:p>
            <a:pPr marL="226313" indent="-226313" defTabSz="905255">
              <a:lnSpc>
                <a:spcPct val="81000"/>
              </a:lnSpc>
              <a:spcBef>
                <a:spcPts val="900"/>
              </a:spcBef>
              <a:defRPr sz="2475"/>
            </a:pPr>
          </a:p>
          <a:p>
            <a:pPr marL="226313" indent="-226313" defTabSz="905255">
              <a:lnSpc>
                <a:spcPct val="81000"/>
              </a:lnSpc>
              <a:spcBef>
                <a:spcPts val="900"/>
              </a:spcBef>
              <a:defRPr sz="2475"/>
            </a:pPr>
            <a:r>
              <a:t>Trauma is not just a fleeting event.</a:t>
            </a:r>
          </a:p>
          <a:p>
            <a:pPr marL="226313" indent="-226313" defTabSz="905255">
              <a:lnSpc>
                <a:spcPct val="81000"/>
              </a:lnSpc>
              <a:spcBef>
                <a:spcPts val="900"/>
              </a:spcBef>
              <a:defRPr sz="2475"/>
            </a:pPr>
          </a:p>
          <a:p>
            <a:pPr marL="226313" indent="-226313" defTabSz="905255">
              <a:lnSpc>
                <a:spcPct val="81000"/>
              </a:lnSpc>
              <a:spcBef>
                <a:spcPts val="900"/>
              </a:spcBef>
              <a:defRPr sz="2475"/>
            </a:pPr>
            <a:r>
              <a:t>It can change how survivors views themselves and the world around them.</a:t>
            </a:r>
          </a:p>
          <a:p>
            <a:pPr marL="226313" indent="-226313" defTabSz="905255">
              <a:lnSpc>
                <a:spcPct val="81000"/>
              </a:lnSpc>
              <a:spcBef>
                <a:spcPts val="900"/>
              </a:spcBef>
              <a:defRPr sz="2475"/>
            </a:pPr>
          </a:p>
          <a:p>
            <a:pPr marL="226313" indent="-226313" defTabSz="905255">
              <a:lnSpc>
                <a:spcPct val="81000"/>
              </a:lnSpc>
              <a:spcBef>
                <a:spcPts val="900"/>
              </a:spcBef>
              <a:defRPr sz="2475"/>
            </a:pPr>
            <a:r>
              <a:t>This, in turn, may affect how survivors cope with (and process) their victimization.</a:t>
            </a:r>
          </a:p>
          <a:p>
            <a:pPr marL="226313" indent="-226313" defTabSz="905255">
              <a:lnSpc>
                <a:spcPct val="81000"/>
              </a:lnSpc>
              <a:spcBef>
                <a:spcPts val="900"/>
              </a:spcBef>
              <a:defRPr sz="2475" u="sng"/>
            </a:pPr>
          </a:p>
          <a:p>
            <a:pPr marL="226313" indent="-226313" defTabSz="905255">
              <a:lnSpc>
                <a:spcPct val="81000"/>
              </a:lnSpc>
              <a:spcBef>
                <a:spcPts val="900"/>
              </a:spcBef>
              <a:defRPr sz="2475" u="sng"/>
            </a:pPr>
            <a:r>
              <a:t>Trauma can actually impact brain functioning.</a:t>
            </a:r>
          </a:p>
          <a:p>
            <a:pPr marL="226313" indent="-226313" defTabSz="905255">
              <a:lnSpc>
                <a:spcPct val="81000"/>
              </a:lnSpc>
              <a:spcBef>
                <a:spcPts val="900"/>
              </a:spcBef>
              <a:defRPr sz="2475" u="sng"/>
            </a:pPr>
          </a:p>
          <a:p>
            <a:pPr marL="226313" indent="-226313" defTabSz="905255">
              <a:lnSpc>
                <a:spcPct val="81000"/>
              </a:lnSpc>
              <a:spcBef>
                <a:spcPts val="900"/>
              </a:spcBef>
              <a:defRPr sz="2475"/>
            </a:pPr>
          </a:p>
          <a:p>
            <a:pPr marL="226313" indent="-226313" defTabSz="905255">
              <a:lnSpc>
                <a:spcPct val="81000"/>
              </a:lnSpc>
              <a:spcBef>
                <a:spcPts val="900"/>
              </a:spcBef>
              <a:defRPr sz="2475"/>
            </a:pPr>
            <a:r>
              <a:t>[Source: Harris, M. and Fallot, R. (Eds.) (2001). </a:t>
            </a:r>
            <a:r>
              <a:rPr i="1"/>
              <a:t>Using Trauma Theory to Design Service Systems</a:t>
            </a:r>
            <a:r>
              <a:t>. New Directions for Mental Health Services. San Francisco: Jossey-Bass.] </a:t>
            </a:r>
          </a:p>
        </p:txBody>
      </p:sp>
    </p:spTree>
  </p:cSld>
  <p:clrMapOvr>
    <a:masterClrMapping/>
  </p:clrMapOvr>
  <p:transition xmlns:p14="http://schemas.microsoft.com/office/powerpoint/2010/main" spd="med" advClick="1" p14:dur="1000"/>
</p:sld>
</file>

<file path=ppt/slides/slide3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6" name="Shape 916"/>
          <p:cNvSpPr/>
          <p:nvPr>
            <p:ph type="body" idx="1"/>
          </p:nvPr>
        </p:nvSpPr>
        <p:spPr>
          <a:xfrm>
            <a:off x="838200" y="1153551"/>
            <a:ext cx="10515600" cy="5023412"/>
          </a:xfrm>
          <a:prstGeom prst="rect">
            <a:avLst/>
          </a:prstGeom>
          <a:solidFill>
            <a:srgbClr val="DEEBF7"/>
          </a:solidFill>
        </p:spPr>
        <p:txBody>
          <a:bodyPr/>
          <a:lstStyle/>
          <a:p>
            <a:pPr marL="226313" indent="-226313" defTabSz="905255">
              <a:spcBef>
                <a:spcPts val="900"/>
              </a:spcBef>
              <a:defRPr sz="2475"/>
            </a:pPr>
          </a:p>
          <a:p>
            <a:pPr marL="226313" indent="-226313" defTabSz="905255">
              <a:spcBef>
                <a:spcPts val="900"/>
              </a:spcBef>
              <a:defRPr sz="2475"/>
            </a:pPr>
            <a:r>
              <a:t>Given the myriad, negative mental health outcomes experienced by victims of crime, support for trauma informed services has been growing. </a:t>
            </a:r>
          </a:p>
          <a:p>
            <a:pPr marL="226313" indent="-226313" defTabSz="905255">
              <a:spcBef>
                <a:spcPts val="900"/>
              </a:spcBef>
              <a:defRPr sz="2475"/>
            </a:pPr>
          </a:p>
          <a:p>
            <a:pPr marL="226313" indent="-226313" defTabSz="905255">
              <a:spcBef>
                <a:spcPts val="900"/>
              </a:spcBef>
              <a:defRPr sz="2475"/>
            </a:pPr>
            <a:r>
              <a:t>Despite the lack of a universally-accepted definition, “at minimum, (such) services endeavor to </a:t>
            </a:r>
            <a:r>
              <a:rPr u="sng"/>
              <a:t>do no harm—to avoid retraumatizing clients,” or faulting them for normative reactions to victimization </a:t>
            </a:r>
            <a:r>
              <a:t>(Hopper, Bassuk, and Olivet, 2009, p. 131).</a:t>
            </a:r>
          </a:p>
          <a:p>
            <a:pPr marL="226313" indent="-226313" defTabSz="905255">
              <a:spcBef>
                <a:spcPts val="900"/>
              </a:spcBef>
              <a:defRPr sz="2475"/>
            </a:pPr>
          </a:p>
          <a:p>
            <a:pPr marL="226313" indent="-226313" defTabSz="905255">
              <a:spcBef>
                <a:spcPts val="900"/>
              </a:spcBef>
              <a:defRPr sz="2475"/>
            </a:pPr>
            <a:r>
              <a:t>[Source:  Hopper, E.K., Bassuk, E.L., and Olivet, J. (2010). Shelter from the storm: Trauma informed care in homeless settings. </a:t>
            </a:r>
            <a:r>
              <a:rPr i="1"/>
              <a:t>The Open Health Services and Policy Journal,</a:t>
            </a:r>
            <a:r>
              <a:t> 3: 80-100.]</a:t>
            </a:r>
          </a:p>
        </p:txBody>
      </p:sp>
    </p:spTree>
  </p:cSld>
  <p:clrMapOvr>
    <a:masterClrMapping/>
  </p:clrMapOvr>
  <p:transition xmlns:p14="http://schemas.microsoft.com/office/powerpoint/2010/main" spd="med" advClick="1" p14:dur="1000"/>
</p:sld>
</file>

<file path=ppt/slides/slide3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8" name="Shape 918"/>
          <p:cNvSpPr/>
          <p:nvPr>
            <p:ph type="title"/>
          </p:nvPr>
        </p:nvSpPr>
        <p:spPr>
          <a:xfrm>
            <a:off x="838200" y="365125"/>
            <a:ext cx="10515600" cy="1325563"/>
          </a:xfrm>
          <a:prstGeom prst="rect">
            <a:avLst/>
          </a:prstGeom>
          <a:solidFill>
            <a:srgbClr val="BDD7EE"/>
          </a:solidFill>
        </p:spPr>
        <p:txBody>
          <a:bodyPr/>
          <a:lstStyle/>
          <a:p>
            <a:pPr/>
            <a:r>
              <a:t>               A Trauma Informed Approach…</a:t>
            </a:r>
          </a:p>
        </p:txBody>
      </p:sp>
      <p:sp>
        <p:nvSpPr>
          <p:cNvPr id="919" name="Shape 919"/>
          <p:cNvSpPr/>
          <p:nvPr>
            <p:ph type="body" idx="1"/>
          </p:nvPr>
        </p:nvSpPr>
        <p:spPr>
          <a:xfrm>
            <a:off x="838200" y="1825625"/>
            <a:ext cx="10515600" cy="4351338"/>
          </a:xfrm>
          <a:prstGeom prst="rect">
            <a:avLst/>
          </a:prstGeom>
          <a:solidFill>
            <a:srgbClr val="DEEBF7"/>
          </a:solidFill>
        </p:spPr>
        <p:txBody>
          <a:bodyPr/>
          <a:lstStyle/>
          <a:p>
            <a:pPr>
              <a:lnSpc>
                <a:spcPct val="72000"/>
              </a:lnSpc>
              <a:defRPr sz="2300"/>
            </a:pPr>
          </a:p>
          <a:p>
            <a:pPr>
              <a:lnSpc>
                <a:spcPct val="72000"/>
              </a:lnSpc>
              <a:defRPr sz="2300"/>
            </a:pPr>
            <a:r>
              <a:t>Understands the role that trauma plays in the survivor’s life.</a:t>
            </a:r>
          </a:p>
          <a:p>
            <a:pPr>
              <a:lnSpc>
                <a:spcPct val="72000"/>
              </a:lnSpc>
              <a:defRPr sz="2300"/>
            </a:pPr>
            <a:r>
              <a:t>Understands survivors’ </a:t>
            </a:r>
            <a:r>
              <a:rPr u="sng"/>
              <a:t>various </a:t>
            </a:r>
            <a:r>
              <a:t>coping strategies.</a:t>
            </a:r>
          </a:p>
          <a:p>
            <a:pPr>
              <a:lnSpc>
                <a:spcPct val="72000"/>
              </a:lnSpc>
              <a:defRPr sz="2300"/>
            </a:pPr>
            <a:r>
              <a:t>Involves responding in an accommodating and empathetic way.</a:t>
            </a:r>
          </a:p>
          <a:p>
            <a:pPr>
              <a:lnSpc>
                <a:spcPct val="72000"/>
              </a:lnSpc>
              <a:defRPr sz="2300" u="sng"/>
            </a:pPr>
            <a:r>
              <a:t>Is sensitive to triggers (in order to avoid re-victimization). </a:t>
            </a:r>
          </a:p>
          <a:p>
            <a:pPr>
              <a:lnSpc>
                <a:spcPct val="72000"/>
              </a:lnSpc>
              <a:defRPr sz="2300" u="sng"/>
            </a:pPr>
            <a:r>
              <a:t>Is flexible, individualized, and accommodating. </a:t>
            </a:r>
          </a:p>
          <a:p>
            <a:pPr>
              <a:lnSpc>
                <a:spcPct val="72000"/>
              </a:lnSpc>
              <a:defRPr sz="2300"/>
            </a:pPr>
            <a:r>
              <a:t>Is empowerment-based, maximizing </a:t>
            </a:r>
            <a:r>
              <a:rPr i="1"/>
              <a:t>the survivor’s own </a:t>
            </a:r>
            <a:r>
              <a:t>participation in the process.</a:t>
            </a:r>
          </a:p>
          <a:p>
            <a:pPr>
              <a:lnSpc>
                <a:spcPct val="72000"/>
              </a:lnSpc>
              <a:defRPr sz="2300"/>
            </a:pPr>
          </a:p>
          <a:p>
            <a:pPr>
              <a:lnSpc>
                <a:spcPct val="72000"/>
              </a:lnSpc>
              <a:defRPr sz="2300"/>
            </a:pPr>
            <a:r>
              <a:t>[Source: Harris, M. and Fallot, R. (Eds.) (2001). </a:t>
            </a:r>
            <a:r>
              <a:rPr i="1"/>
              <a:t>Using Trauma Theory to Design Service Systems</a:t>
            </a:r>
            <a:r>
              <a:t>. New Directions for Mental Health Services. San Francisco: Jossey-Bass.] </a:t>
            </a:r>
          </a:p>
        </p:txBody>
      </p:sp>
    </p:spTree>
  </p:cSld>
  <p:clrMapOvr>
    <a:masterClrMapping/>
  </p:clrMapOvr>
  <p:transition xmlns:p14="http://schemas.microsoft.com/office/powerpoint/2010/main" spd="med" advClick="1" p14:dur="1000"/>
</p:sld>
</file>

<file path=ppt/slides/slide3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21" name="Shape 921"/>
          <p:cNvSpPr/>
          <p:nvPr>
            <p:ph type="title"/>
          </p:nvPr>
        </p:nvSpPr>
        <p:spPr>
          <a:xfrm>
            <a:off x="838200" y="365125"/>
            <a:ext cx="10515600" cy="1325563"/>
          </a:xfrm>
          <a:prstGeom prst="rect">
            <a:avLst/>
          </a:prstGeom>
          <a:solidFill>
            <a:srgbClr val="BDD7EE"/>
          </a:solidFill>
        </p:spPr>
        <p:txBody>
          <a:bodyPr/>
          <a:lstStyle>
            <a:lvl1pPr defTabSz="868680">
              <a:defRPr sz="4180"/>
            </a:lvl1pPr>
          </a:lstStyle>
          <a:p>
            <a:pPr/>
            <a:r>
              <a:t>     Values Informing Trauma-Informed Care:</a:t>
            </a:r>
          </a:p>
        </p:txBody>
      </p:sp>
      <p:sp>
        <p:nvSpPr>
          <p:cNvPr id="922" name="Shape 922"/>
          <p:cNvSpPr/>
          <p:nvPr>
            <p:ph type="body" idx="1"/>
          </p:nvPr>
        </p:nvSpPr>
        <p:spPr>
          <a:xfrm>
            <a:off x="838200" y="1825624"/>
            <a:ext cx="10515600" cy="4625279"/>
          </a:xfrm>
          <a:prstGeom prst="rect">
            <a:avLst/>
          </a:prstGeom>
          <a:solidFill>
            <a:srgbClr val="DEEBF7"/>
          </a:solidFill>
        </p:spPr>
        <p:txBody>
          <a:bodyPr/>
          <a:lstStyle/>
          <a:p>
            <a:pPr marL="219455" indent="-219455" defTabSz="877823">
              <a:lnSpc>
                <a:spcPct val="81000"/>
              </a:lnSpc>
              <a:spcBef>
                <a:spcPts val="900"/>
              </a:spcBef>
              <a:defRPr sz="2688"/>
            </a:pPr>
          </a:p>
          <a:p>
            <a:pPr marL="219455" indent="-219455" defTabSz="877823">
              <a:lnSpc>
                <a:spcPct val="81000"/>
              </a:lnSpc>
              <a:spcBef>
                <a:spcPts val="900"/>
              </a:spcBef>
              <a:defRPr sz="2688"/>
            </a:pPr>
            <a:r>
              <a:t>Safety—Will I be physically </a:t>
            </a:r>
            <a:r>
              <a:rPr i="1"/>
              <a:t>and</a:t>
            </a:r>
            <a:r>
              <a:t> emotionally safe with you?</a:t>
            </a:r>
          </a:p>
          <a:p>
            <a:pPr marL="219455" indent="-219455" defTabSz="877823">
              <a:lnSpc>
                <a:spcPct val="81000"/>
              </a:lnSpc>
              <a:spcBef>
                <a:spcPts val="900"/>
              </a:spcBef>
              <a:defRPr sz="2688"/>
            </a:pPr>
            <a:r>
              <a:t>Trustworthiness—Can I trust you to tell me the truth?</a:t>
            </a:r>
          </a:p>
          <a:p>
            <a:pPr marL="219455" indent="-219455" defTabSz="877823">
              <a:lnSpc>
                <a:spcPct val="81000"/>
              </a:lnSpc>
              <a:spcBef>
                <a:spcPts val="900"/>
              </a:spcBef>
              <a:defRPr sz="2688"/>
            </a:pPr>
            <a:r>
              <a:t>Choice—Will I have the right to make decisions?</a:t>
            </a:r>
          </a:p>
          <a:p>
            <a:pPr marL="219455" indent="-219455" defTabSz="877823">
              <a:lnSpc>
                <a:spcPct val="81000"/>
              </a:lnSpc>
              <a:spcBef>
                <a:spcPts val="900"/>
              </a:spcBef>
              <a:defRPr sz="2688"/>
            </a:pPr>
            <a:r>
              <a:t>Collaboration—Will you tell me what to do or will you work with me?</a:t>
            </a:r>
          </a:p>
          <a:p>
            <a:pPr marL="219455" indent="-219455" defTabSz="877823">
              <a:lnSpc>
                <a:spcPct val="81000"/>
              </a:lnSpc>
              <a:spcBef>
                <a:spcPts val="900"/>
              </a:spcBef>
              <a:defRPr sz="2688"/>
            </a:pPr>
            <a:r>
              <a:t>Empowerment—Will you support me to find and use my voice?</a:t>
            </a:r>
          </a:p>
          <a:p>
            <a:pPr marL="219455" indent="-219455" defTabSz="877823">
              <a:lnSpc>
                <a:spcPct val="81000"/>
              </a:lnSpc>
              <a:spcBef>
                <a:spcPts val="900"/>
              </a:spcBef>
              <a:defRPr sz="2688"/>
            </a:pPr>
          </a:p>
          <a:p>
            <a:pPr marL="219455" indent="-219455" defTabSz="877823">
              <a:lnSpc>
                <a:spcPct val="81000"/>
              </a:lnSpc>
              <a:spcBef>
                <a:spcPts val="900"/>
              </a:spcBef>
              <a:defRPr sz="2688"/>
            </a:pPr>
            <a:r>
              <a:t>[Source: Harris, M. and Fallot, R. (Eds.) (2001). </a:t>
            </a:r>
            <a:r>
              <a:rPr i="1"/>
              <a:t>Using Trauma Theory to Design Service Systems</a:t>
            </a:r>
            <a:r>
              <a:t>. New Directions for Mental Health Services. San Francisco: Jossey-Bass.] </a:t>
            </a:r>
          </a:p>
        </p:txBody>
      </p:sp>
    </p:spTree>
  </p:cSld>
  <p:clrMapOvr>
    <a:masterClrMapping/>
  </p:clrMapOvr>
  <p:transition xmlns:p14="http://schemas.microsoft.com/office/powerpoint/2010/main" spd="med" advClick="1" p14:dur="1000"/>
</p:sld>
</file>

<file path=ppt/slides/slide3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24" name="Shape 924"/>
          <p:cNvSpPr/>
          <p:nvPr>
            <p:ph type="body" idx="1"/>
          </p:nvPr>
        </p:nvSpPr>
        <p:spPr>
          <a:xfrm>
            <a:off x="838200" y="928467"/>
            <a:ext cx="10515600" cy="5248497"/>
          </a:xfrm>
          <a:prstGeom prst="rect">
            <a:avLst/>
          </a:prstGeom>
          <a:solidFill>
            <a:srgbClr val="DEEBF7"/>
          </a:solidFill>
        </p:spPr>
        <p:txBody>
          <a:bodyPr/>
          <a:lstStyle/>
          <a:p>
            <a:pPr/>
          </a:p>
          <a:p>
            <a:pPr/>
            <a:r>
              <a:t>TIC is a </a:t>
            </a:r>
            <a:r>
              <a:rPr b="1" u="sng"/>
              <a:t>strengths-based approach </a:t>
            </a:r>
            <a:r>
              <a:t>which regards the client-advocate relationship as a partnership (Harris and Fallot, 2001.)</a:t>
            </a:r>
          </a:p>
          <a:p>
            <a:pPr/>
          </a:p>
          <a:p>
            <a:pPr/>
            <a:r>
              <a:t> It also involves </a:t>
            </a:r>
            <a:r>
              <a:rPr b="1" i="1"/>
              <a:t>perspective-taking</a:t>
            </a:r>
            <a:r>
              <a:t>, or </a:t>
            </a:r>
            <a:r>
              <a:rPr b="1" i="1"/>
              <a:t>consideration of the client’s worldview. </a:t>
            </a:r>
            <a:endParaRPr b="1" i="1"/>
          </a:p>
          <a:p>
            <a:pPr/>
            <a:endParaRPr b="1" i="1"/>
          </a:p>
          <a:p>
            <a:pPr/>
            <a:r>
              <a:t>If aspiring victim service professionals are properly educated on TIC principles and practices, theoretically, they will be able to provide more optimal programming.</a:t>
            </a:r>
          </a:p>
        </p:txBody>
      </p:sp>
    </p:spTree>
  </p:cSld>
  <p:clrMapOvr>
    <a:masterClrMapping/>
  </p:clrMapOvr>
  <p:transition xmlns:p14="http://schemas.microsoft.com/office/powerpoint/2010/main" spd="med" advClick="1" p14:dur="1000"/>
</p:sld>
</file>

<file path=ppt/slides/slide3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26" name="Shape 926"/>
          <p:cNvSpPr/>
          <p:nvPr>
            <p:ph type="title"/>
          </p:nvPr>
        </p:nvSpPr>
        <p:spPr>
          <a:xfrm>
            <a:off x="838200" y="365125"/>
            <a:ext cx="10515600" cy="1843503"/>
          </a:xfrm>
          <a:prstGeom prst="rect">
            <a:avLst/>
          </a:prstGeom>
          <a:solidFill>
            <a:srgbClr val="BDD7EE"/>
          </a:solidFill>
        </p:spPr>
        <p:txBody>
          <a:bodyPr/>
          <a:lstStyle/>
          <a:p>
            <a:pPr defTabSz="850391">
              <a:defRPr sz="3627"/>
            </a:pPr>
            <a:r>
              <a:t>       Restoring SAFETY, CHOICE &amp; CONTROL--The   </a:t>
            </a:r>
            <a:br/>
            <a:r>
              <a:t>    OVC’s Definition of </a:t>
            </a:r>
            <a:r>
              <a:rPr u="sng"/>
              <a:t>Trauma Informed Care </a:t>
            </a:r>
            <a:r>
              <a:t>(TIC):</a:t>
            </a:r>
          </a:p>
        </p:txBody>
      </p:sp>
      <p:sp>
        <p:nvSpPr>
          <p:cNvPr id="927" name="Shape 927"/>
          <p:cNvSpPr/>
          <p:nvPr>
            <p:ph type="body" idx="1"/>
          </p:nvPr>
        </p:nvSpPr>
        <p:spPr>
          <a:xfrm>
            <a:off x="838200" y="2489980"/>
            <a:ext cx="10515600" cy="3686983"/>
          </a:xfrm>
          <a:prstGeom prst="rect">
            <a:avLst/>
          </a:prstGeom>
          <a:solidFill>
            <a:srgbClr val="DEEBF7"/>
          </a:solidFill>
        </p:spPr>
        <p:txBody>
          <a:bodyPr/>
          <a:lstStyle/>
          <a:p>
            <a:pPr>
              <a:lnSpc>
                <a:spcPct val="72000"/>
              </a:lnSpc>
              <a:defRPr sz="2500"/>
            </a:pPr>
            <a:r>
              <a:t>The Office for Victims of Crime defines “trauma informed care” (TIC) as “(interventions) delivered with an understanding of the vulnerabilities and experiences of trauma survivors, including the prevalence and physical, social, and emotional impact of trauma. A trauma-informed approach recognizes signs of trauma in staff, clients, and others and responds by integrating knowledge about trauma into policies, procedures, practices, and settings. Trauma-informed approaches place priority on </a:t>
            </a:r>
            <a:r>
              <a:rPr b="1"/>
              <a:t>restoring the survivor’s feelings of safety, choice, and control</a:t>
            </a:r>
            <a:r>
              <a:t>” (</a:t>
            </a:r>
            <a:r>
              <a:rPr u="sng">
                <a:solidFill>
                  <a:srgbClr val="0563C1"/>
                </a:solidFill>
                <a:uFill>
                  <a:solidFill>
                    <a:srgbClr val="0563C1"/>
                  </a:solidFill>
                </a:uFill>
                <a:hlinkClick r:id="rId2" invalidUrl="" action="" tgtFrame="" tooltip="" history="1" highlightClick="0" endSnd="0"/>
              </a:rPr>
              <a:t>https://www.ovc.gov/model-standards/glossary.html</a:t>
            </a:r>
            <a:r>
              <a:t>.) </a:t>
            </a:r>
          </a:p>
          <a:p>
            <a:pPr>
              <a:lnSpc>
                <a:spcPct val="72000"/>
              </a:lnSpc>
              <a:defRPr sz="2500"/>
            </a:pPr>
          </a:p>
          <a:p>
            <a:pPr>
              <a:lnSpc>
                <a:spcPct val="72000"/>
              </a:lnSpc>
              <a:defRPr sz="2500"/>
            </a:pPr>
            <a:r>
              <a:t>[Source: </a:t>
            </a:r>
            <a:r>
              <a:rPr u="sng">
                <a:solidFill>
                  <a:srgbClr val="0563C1"/>
                </a:solidFill>
                <a:uFill>
                  <a:solidFill>
                    <a:srgbClr val="0563C1"/>
                  </a:solidFill>
                </a:uFill>
                <a:hlinkClick r:id="rId2" invalidUrl="" action="" tgtFrame="" tooltip="" history="1" highlightClick="0" endSnd="0"/>
              </a:rPr>
              <a:t>https://www.ovc.gov/model-standards/glossary.html</a:t>
            </a:r>
            <a:r>
              <a:rPr u="sng"/>
              <a:t>.]</a:t>
            </a:r>
          </a:p>
        </p:txBody>
      </p:sp>
    </p:spTree>
  </p:cSld>
  <p:clrMapOvr>
    <a:masterClrMapping/>
  </p:clrMapOvr>
  <p:transition xmlns:p14="http://schemas.microsoft.com/office/powerpoint/2010/main" spd="med" advClick="1" p14:dur="1000"/>
</p:sld>
</file>

<file path=ppt/slides/slide3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29" name="Shape 929"/>
          <p:cNvSpPr/>
          <p:nvPr>
            <p:ph type="title"/>
          </p:nvPr>
        </p:nvSpPr>
        <p:spPr>
          <a:xfrm>
            <a:off x="838200" y="365125"/>
            <a:ext cx="10515600" cy="1325563"/>
          </a:xfrm>
          <a:prstGeom prst="rect">
            <a:avLst/>
          </a:prstGeom>
          <a:solidFill>
            <a:srgbClr val="BDD7EE"/>
          </a:solidFill>
        </p:spPr>
        <p:txBody>
          <a:bodyPr/>
          <a:lstStyle/>
          <a:p>
            <a:pPr/>
            <a:r>
              <a:t>                    Maximizing Client Safety:</a:t>
            </a:r>
          </a:p>
        </p:txBody>
      </p:sp>
      <p:sp>
        <p:nvSpPr>
          <p:cNvPr id="930" name="Shape 930"/>
          <p:cNvSpPr/>
          <p:nvPr>
            <p:ph type="body" idx="1"/>
          </p:nvPr>
        </p:nvSpPr>
        <p:spPr>
          <a:xfrm>
            <a:off x="838200" y="1825625"/>
            <a:ext cx="10515600" cy="4351338"/>
          </a:xfrm>
          <a:prstGeom prst="rect">
            <a:avLst/>
          </a:prstGeom>
          <a:solidFill>
            <a:srgbClr val="DEEBF7"/>
          </a:solidFill>
        </p:spPr>
        <p:txBody>
          <a:bodyPr/>
          <a:lstStyle/>
          <a:p>
            <a:pPr/>
          </a:p>
          <a:p>
            <a:pPr/>
            <a:r>
              <a:t>Creating a </a:t>
            </a:r>
            <a:r>
              <a:rPr i="1"/>
              <a:t>safe</a:t>
            </a:r>
            <a:r>
              <a:t> environment entails providing adequate security and a therapeutic space for healing. </a:t>
            </a:r>
          </a:p>
          <a:p>
            <a:pPr/>
          </a:p>
          <a:p>
            <a:pPr/>
            <a:r>
              <a:t>Making clients feel </a:t>
            </a:r>
            <a:r>
              <a:rPr i="1"/>
              <a:t>emotionally-safe</a:t>
            </a:r>
            <a:r>
              <a:t> requires a proper understanding of trauma, environmental triggers, and survivors’ complex needs. </a:t>
            </a:r>
          </a:p>
        </p:txBody>
      </p:sp>
    </p:spTree>
  </p:cSld>
  <p:clrMapOvr>
    <a:masterClrMapping/>
  </p:clrMapOvr>
  <p:transition xmlns:p14="http://schemas.microsoft.com/office/powerpoint/2010/main" spd="med" advClick="1" p14:dur="1000"/>
</p:sld>
</file>

<file path=ppt/slides/slide3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32" name="Shape 932"/>
          <p:cNvSpPr/>
          <p:nvPr>
            <p:ph type="title"/>
          </p:nvPr>
        </p:nvSpPr>
        <p:spPr>
          <a:xfrm>
            <a:off x="838200" y="365125"/>
            <a:ext cx="10515600" cy="1325563"/>
          </a:xfrm>
          <a:prstGeom prst="rect">
            <a:avLst/>
          </a:prstGeom>
          <a:solidFill>
            <a:srgbClr val="BDD7EE"/>
          </a:solidFill>
        </p:spPr>
        <p:txBody>
          <a:bodyPr/>
          <a:lstStyle/>
          <a:p>
            <a:pPr/>
            <a:r>
              <a:t>                   Maximizing Client Choice:</a:t>
            </a:r>
          </a:p>
        </p:txBody>
      </p:sp>
      <p:sp>
        <p:nvSpPr>
          <p:cNvPr id="933" name="Shape 933"/>
          <p:cNvSpPr/>
          <p:nvPr>
            <p:ph type="body" idx="1"/>
          </p:nvPr>
        </p:nvSpPr>
        <p:spPr>
          <a:xfrm>
            <a:off x="838200" y="1825625"/>
            <a:ext cx="10515600" cy="4667250"/>
          </a:xfrm>
          <a:prstGeom prst="rect">
            <a:avLst/>
          </a:prstGeom>
          <a:solidFill>
            <a:srgbClr val="DEEBF7"/>
          </a:solidFill>
        </p:spPr>
        <p:txBody>
          <a:bodyPr/>
          <a:lstStyle/>
          <a:p>
            <a:pPr marL="226313" indent="-226313" defTabSz="905255">
              <a:lnSpc>
                <a:spcPct val="72000"/>
              </a:lnSpc>
              <a:spcBef>
                <a:spcPts val="900"/>
              </a:spcBef>
              <a:defRPr sz="2475"/>
            </a:pPr>
            <a:r>
              <a:t>Providing </a:t>
            </a:r>
            <a:r>
              <a:rPr i="1"/>
              <a:t>choices</a:t>
            </a:r>
            <a:r>
              <a:t> may be accomplished by offering survivors an array of voluntary services and the resources they require for making informed decisions. </a:t>
            </a:r>
          </a:p>
          <a:p>
            <a:pPr marL="226313" indent="-226313" defTabSz="905255">
              <a:lnSpc>
                <a:spcPct val="72000"/>
              </a:lnSpc>
              <a:spcBef>
                <a:spcPts val="900"/>
              </a:spcBef>
              <a:defRPr sz="2475"/>
            </a:pPr>
          </a:p>
          <a:p>
            <a:pPr marL="226313" indent="-226313" defTabSz="905255">
              <a:lnSpc>
                <a:spcPct val="72000"/>
              </a:lnSpc>
              <a:spcBef>
                <a:spcPts val="900"/>
              </a:spcBef>
              <a:defRPr sz="2475"/>
            </a:pPr>
            <a:r>
              <a:t>It “allows survivors to drive goal-planning” (Guarino et al, 2009, p. 17). </a:t>
            </a:r>
          </a:p>
          <a:p>
            <a:pPr marL="226313" indent="-226313" defTabSz="905255">
              <a:lnSpc>
                <a:spcPct val="72000"/>
              </a:lnSpc>
              <a:spcBef>
                <a:spcPts val="900"/>
              </a:spcBef>
              <a:defRPr sz="2475"/>
            </a:pPr>
          </a:p>
          <a:p>
            <a:pPr marL="226313" indent="-226313" defTabSz="905255">
              <a:lnSpc>
                <a:spcPct val="72000"/>
              </a:lnSpc>
              <a:spcBef>
                <a:spcPts val="900"/>
              </a:spcBef>
              <a:defRPr sz="2475"/>
            </a:pPr>
            <a:r>
              <a:t>It also respects clients’ rights to privacy and self-determination, acknowledging them as the </a:t>
            </a:r>
            <a:r>
              <a:rPr i="1"/>
              <a:t>experts on their experiences</a:t>
            </a:r>
            <a:r>
              <a:t>. </a:t>
            </a:r>
          </a:p>
          <a:p>
            <a:pPr marL="226313" indent="-226313" defTabSz="905255">
              <a:lnSpc>
                <a:spcPct val="72000"/>
              </a:lnSpc>
              <a:spcBef>
                <a:spcPts val="900"/>
              </a:spcBef>
              <a:defRPr sz="2475"/>
            </a:pPr>
          </a:p>
          <a:p>
            <a:pPr marL="226313" indent="-226313" defTabSz="905255">
              <a:lnSpc>
                <a:spcPct val="72000"/>
              </a:lnSpc>
              <a:spcBef>
                <a:spcPts val="900"/>
              </a:spcBef>
              <a:defRPr sz="2178"/>
            </a:pPr>
            <a:r>
              <a:t>[Source: Guarino, K., Soares, P., Konnath, K., Clervil, R., and Bassuk, E. (2009). </a:t>
            </a:r>
            <a:r>
              <a:rPr i="1"/>
              <a:t>Trauma-Informed Organizational Toolkit</a:t>
            </a:r>
            <a:r>
              <a:t>. Rockville, MD: Center for Mental Health Services, Substance Abuse and Mental Health Services Administration, and the Daniels Fund, the National Child Traumatic Stress Network, and the W.K. Kellogg Foundation. Available at www.homeless.samhsa.gov and </a:t>
            </a:r>
            <a:r>
              <a:rPr u="sng">
                <a:solidFill>
                  <a:srgbClr val="0563C1"/>
                </a:solidFill>
                <a:uFill>
                  <a:solidFill>
                    <a:srgbClr val="0563C1"/>
                  </a:solidFill>
                </a:uFill>
                <a:hlinkClick r:id="rId2" invalidUrl="" action="" tgtFrame="" tooltip="" history="1" highlightClick="0" endSnd="0"/>
              </a:rPr>
              <a:t>www.familyhomelessness.org</a:t>
            </a:r>
            <a:r>
              <a:t>.] </a:t>
            </a:r>
          </a:p>
        </p:txBody>
      </p:sp>
    </p:spTree>
  </p:cSld>
  <p:clrMapOvr>
    <a:masterClrMapping/>
  </p:clrMapOvr>
  <p:transition xmlns:p14="http://schemas.microsoft.com/office/powerpoint/2010/main" spd="med" advClick="1" p14:dur="1000"/>
</p:sld>
</file>

<file path=ppt/slides/slide3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35" name="Shape 935"/>
          <p:cNvSpPr/>
          <p:nvPr>
            <p:ph type="body" idx="1"/>
          </p:nvPr>
        </p:nvSpPr>
        <p:spPr>
          <a:xfrm>
            <a:off x="838200" y="956603"/>
            <a:ext cx="10515600" cy="5220361"/>
          </a:xfrm>
          <a:prstGeom prst="rect">
            <a:avLst/>
          </a:prstGeom>
          <a:solidFill>
            <a:srgbClr val="DEEBF7"/>
          </a:solidFill>
        </p:spPr>
        <p:txBody>
          <a:bodyPr/>
          <a:lstStyle/>
          <a:p>
            <a:pPr marL="226313" indent="-226313" defTabSz="905255">
              <a:lnSpc>
                <a:spcPct val="72000"/>
              </a:lnSpc>
              <a:spcBef>
                <a:spcPts val="900"/>
              </a:spcBef>
              <a:defRPr sz="2277"/>
            </a:pPr>
          </a:p>
          <a:p>
            <a:pPr marL="226313" indent="-226313" defTabSz="905255">
              <a:lnSpc>
                <a:spcPct val="72000"/>
              </a:lnSpc>
              <a:spcBef>
                <a:spcPts val="900"/>
              </a:spcBef>
              <a:defRPr b="1" sz="2277" u="sng"/>
            </a:pPr>
            <a:r>
              <a:t>Privacy</a:t>
            </a:r>
            <a:r>
              <a:rPr b="0" u="none"/>
              <a:t> refers to: “the right of the individual to decide what information about (him or herself) should be communicated to others and under what circumstances” (Westin, 1970). </a:t>
            </a:r>
          </a:p>
          <a:p>
            <a:pPr marL="226313" indent="-226313" defTabSz="905255">
              <a:lnSpc>
                <a:spcPct val="72000"/>
              </a:lnSpc>
              <a:spcBef>
                <a:spcPts val="900"/>
              </a:spcBef>
              <a:defRPr sz="2277"/>
            </a:pPr>
          </a:p>
          <a:p>
            <a:pPr marL="226313" indent="-226313" defTabSz="905255">
              <a:lnSpc>
                <a:spcPct val="72000"/>
              </a:lnSpc>
              <a:spcBef>
                <a:spcPts val="900"/>
              </a:spcBef>
              <a:defRPr b="1" sz="2277" u="sng"/>
            </a:pPr>
            <a:r>
              <a:t>Self-determination</a:t>
            </a:r>
            <a:r>
              <a:rPr b="0" u="none"/>
              <a:t> is: "an ethical principle in (victim advocacy and) social work that recognizes the rights and needs of clients to be free to make their own…decisions” (Barker, 2003). </a:t>
            </a:r>
          </a:p>
          <a:p>
            <a:pPr marL="226313" indent="-226313" defTabSz="905255">
              <a:lnSpc>
                <a:spcPct val="72000"/>
              </a:lnSpc>
              <a:spcBef>
                <a:spcPts val="900"/>
              </a:spcBef>
              <a:defRPr sz="2277"/>
            </a:pPr>
          </a:p>
          <a:p>
            <a:pPr marL="226313" indent="-226313" defTabSz="905255">
              <a:lnSpc>
                <a:spcPct val="72000"/>
              </a:lnSpc>
              <a:spcBef>
                <a:spcPts val="900"/>
              </a:spcBef>
              <a:defRPr sz="2277"/>
            </a:pPr>
            <a:r>
              <a:t>In terms of </a:t>
            </a:r>
            <a:r>
              <a:rPr b="1" i="1"/>
              <a:t>variety</a:t>
            </a:r>
            <a:r>
              <a:t>, services should be </a:t>
            </a:r>
            <a:r>
              <a:rPr b="1"/>
              <a:t>accessible, flexible, </a:t>
            </a:r>
            <a:r>
              <a:t>and</a:t>
            </a:r>
            <a:r>
              <a:rPr b="1"/>
              <a:t> responsive to population needs</a:t>
            </a:r>
            <a:r>
              <a:t> (ex. </a:t>
            </a:r>
            <a:r>
              <a:rPr b="1" u="sng"/>
              <a:t>culturally-relevant</a:t>
            </a:r>
            <a:r>
              <a:t> and </a:t>
            </a:r>
            <a:r>
              <a:rPr b="1" u="sng"/>
              <a:t>trauma-specific</a:t>
            </a:r>
            <a:r>
              <a:t>, </a:t>
            </a:r>
            <a:r>
              <a:rPr b="1" u="sng"/>
              <a:t>addressing co-occuring mental health and substance abuse disorders, etc.)</a:t>
            </a:r>
          </a:p>
          <a:p>
            <a:pPr marL="226313" indent="-226313" defTabSz="905255">
              <a:lnSpc>
                <a:spcPct val="72000"/>
              </a:lnSpc>
              <a:spcBef>
                <a:spcPts val="900"/>
              </a:spcBef>
              <a:defRPr b="1" sz="2277" u="sng"/>
            </a:pPr>
          </a:p>
          <a:p>
            <a:pPr marL="226313" indent="-226313" defTabSz="905255">
              <a:lnSpc>
                <a:spcPct val="72000"/>
              </a:lnSpc>
              <a:spcBef>
                <a:spcPts val="900"/>
              </a:spcBef>
              <a:defRPr sz="2277"/>
            </a:pPr>
            <a:r>
              <a:t>[Sources:  Barker, R.L. (2003). The social work dictionary (5th ed.). Washington, DC: NASW Press; and Westin, A.F.  (1970). </a:t>
            </a:r>
            <a:r>
              <a:rPr i="1"/>
              <a:t>Privacy and Freedom.</a:t>
            </a:r>
            <a:r>
              <a:t> New York: Athenium]</a:t>
            </a:r>
          </a:p>
        </p:txBody>
      </p:sp>
    </p:spTree>
  </p:cSld>
  <p:clrMapOvr>
    <a:masterClrMapping/>
  </p:clrMapOvr>
  <p:transition xmlns:p14="http://schemas.microsoft.com/office/powerpoint/2010/main" spd="med" advClick="1" p14:dur="1000"/>
</p:sld>
</file>

<file path=ppt/slides/slide3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37" name="Shape 937"/>
          <p:cNvSpPr/>
          <p:nvPr>
            <p:ph type="body" idx="1"/>
          </p:nvPr>
        </p:nvSpPr>
        <p:spPr>
          <a:xfrm>
            <a:off x="838200" y="895350"/>
            <a:ext cx="10515600" cy="5281613"/>
          </a:xfrm>
          <a:prstGeom prst="rect">
            <a:avLst/>
          </a:prstGeom>
          <a:solidFill>
            <a:srgbClr val="DEEBF7"/>
          </a:solidFill>
        </p:spPr>
        <p:txBody>
          <a:bodyPr/>
          <a:lstStyle/>
          <a:p>
            <a:pPr marL="219455" indent="-219455" defTabSz="877823">
              <a:lnSpc>
                <a:spcPct val="81000"/>
              </a:lnSpc>
              <a:spcBef>
                <a:spcPts val="900"/>
              </a:spcBef>
              <a:defRPr sz="2688" u="sng"/>
            </a:pPr>
          </a:p>
          <a:p>
            <a:pPr marL="219455" indent="-219455" defTabSz="877823">
              <a:lnSpc>
                <a:spcPct val="81000"/>
              </a:lnSpc>
              <a:spcBef>
                <a:spcPts val="900"/>
              </a:spcBef>
              <a:defRPr b="1" sz="2688" u="sng"/>
            </a:pPr>
            <a:r>
              <a:t>In terms of cultural relevance:</a:t>
            </a:r>
          </a:p>
          <a:p>
            <a:pPr marL="219455" indent="-219455" defTabSz="877823">
              <a:lnSpc>
                <a:spcPct val="81000"/>
              </a:lnSpc>
              <a:spcBef>
                <a:spcPts val="900"/>
              </a:spcBef>
              <a:defRPr sz="2688"/>
            </a:pPr>
            <a:r>
              <a:t>“Because trauma may have different meanings in different cultures, and because traumatic stress may be expressed differently within different cultural frameworks, it is important for providers within a trauma-informed system to work towards developing cultural and linguistic competence” (Hopper et al., 2010, p. 86). </a:t>
            </a:r>
          </a:p>
          <a:p>
            <a:pPr marL="219455" indent="-219455" defTabSz="877823">
              <a:lnSpc>
                <a:spcPct val="81000"/>
              </a:lnSpc>
              <a:spcBef>
                <a:spcPts val="900"/>
              </a:spcBef>
              <a:defRPr sz="2688"/>
            </a:pPr>
          </a:p>
          <a:p>
            <a:pPr marL="219455" indent="-219455" defTabSz="877823">
              <a:lnSpc>
                <a:spcPct val="81000"/>
              </a:lnSpc>
              <a:spcBef>
                <a:spcPts val="900"/>
              </a:spcBef>
              <a:defRPr sz="2688"/>
            </a:pPr>
          </a:p>
          <a:p>
            <a:pPr marL="219455" indent="-219455" defTabSz="877823">
              <a:lnSpc>
                <a:spcPct val="81000"/>
              </a:lnSpc>
              <a:spcBef>
                <a:spcPts val="900"/>
              </a:spcBef>
              <a:defRPr sz="2688"/>
            </a:pPr>
            <a:r>
              <a:t>[Source:  Hopper, E.K., Bassuk, E.L., and Olivet, J. (2010). Shelter from the storm: Trauma informed care in homeless settings. </a:t>
            </a:r>
            <a:r>
              <a:rPr i="1"/>
              <a:t>The Open Health Services and Policy Journal,</a:t>
            </a:r>
            <a:r>
              <a:t> 3: 80-100.]</a:t>
            </a:r>
          </a:p>
        </p:txBody>
      </p:sp>
    </p:spTree>
  </p:cSld>
  <p:clrMapOvr>
    <a:masterClrMapping/>
  </p:clrMapOvr>
  <p:transition xmlns:p14="http://schemas.microsoft.com/office/powerpoint/2010/main" spd="med" advClick="1" p14:dur="1000"/>
</p:sld>
</file>

<file path=ppt/slides/slide3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39" name="Shape 939"/>
          <p:cNvSpPr/>
          <p:nvPr>
            <p:ph type="body" idx="1"/>
          </p:nvPr>
        </p:nvSpPr>
        <p:spPr>
          <a:xfrm>
            <a:off x="838200" y="1009650"/>
            <a:ext cx="10515600" cy="5167313"/>
          </a:xfrm>
          <a:prstGeom prst="rect">
            <a:avLst/>
          </a:prstGeom>
          <a:solidFill>
            <a:srgbClr val="DEEBF7"/>
          </a:solidFill>
        </p:spPr>
        <p:txBody>
          <a:bodyPr/>
          <a:lstStyle/>
          <a:p>
            <a:pPr>
              <a:lnSpc>
                <a:spcPct val="72000"/>
              </a:lnSpc>
              <a:defRPr sz="2100"/>
            </a:pPr>
          </a:p>
          <a:p>
            <a:pPr>
              <a:lnSpc>
                <a:spcPct val="72000"/>
              </a:lnSpc>
              <a:defRPr b="1" sz="2100" u="sng"/>
            </a:pPr>
            <a:r>
              <a:t>In terms of substance abuse:</a:t>
            </a:r>
          </a:p>
          <a:p>
            <a:pPr>
              <a:lnSpc>
                <a:spcPct val="72000"/>
              </a:lnSpc>
              <a:defRPr sz="2100"/>
            </a:pPr>
            <a:r>
              <a:t>The correlation between victimization and substance abuse is well-established. </a:t>
            </a:r>
          </a:p>
          <a:p>
            <a:pPr>
              <a:lnSpc>
                <a:spcPct val="72000"/>
              </a:lnSpc>
              <a:defRPr sz="2100"/>
            </a:pPr>
          </a:p>
          <a:p>
            <a:pPr>
              <a:lnSpc>
                <a:spcPct val="72000"/>
              </a:lnSpc>
              <a:defRPr sz="2100"/>
            </a:pPr>
            <a:r>
              <a:t>As previously noted, services should be accessible, flexible, and responsive to population needs (ex. trauma specific, addressing co-occuring mental health and substance abuse disorders, etc.) </a:t>
            </a:r>
          </a:p>
          <a:p>
            <a:pPr>
              <a:lnSpc>
                <a:spcPct val="72000"/>
              </a:lnSpc>
              <a:defRPr sz="2100"/>
            </a:pPr>
          </a:p>
          <a:p>
            <a:pPr>
              <a:lnSpc>
                <a:spcPct val="72000"/>
              </a:lnSpc>
              <a:defRPr sz="2100"/>
            </a:pPr>
            <a:r>
              <a:t>Trauma informed care acknowledges the differential impact of trauma on survivors’ lives and requires service providers to respond in an empathetic fashion. </a:t>
            </a:r>
          </a:p>
          <a:p>
            <a:pPr>
              <a:lnSpc>
                <a:spcPct val="72000"/>
              </a:lnSpc>
              <a:defRPr sz="2100"/>
            </a:pPr>
          </a:p>
          <a:p>
            <a:pPr>
              <a:lnSpc>
                <a:spcPct val="72000"/>
              </a:lnSpc>
              <a:defRPr sz="2100"/>
            </a:pPr>
            <a:r>
              <a:t>Rather than penalizing clients for self-medicating with intoxicants during their shelter stay, staff should assist residents in identifying treatment options and healthier coping mechanisms, </a:t>
            </a:r>
            <a:r>
              <a:rPr i="1"/>
              <a:t>thereby providing them with resources to make informed decisions</a:t>
            </a:r>
            <a:r>
              <a:t>. </a:t>
            </a:r>
          </a:p>
        </p:txBody>
      </p:sp>
    </p:spTree>
  </p:cSld>
  <p:clrMapOvr>
    <a:masterClrMapping/>
  </p:clrMapOvr>
  <p:transition xmlns:p14="http://schemas.microsoft.com/office/powerpoint/2010/main" spd="med" advClick="1" p14:dur="1000"/>
</p:sld>
</file>

<file path=ppt/slides/slide3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41" name="Shape 941"/>
          <p:cNvSpPr/>
          <p:nvPr>
            <p:ph type="body" idx="1"/>
          </p:nvPr>
        </p:nvSpPr>
        <p:spPr>
          <a:xfrm>
            <a:off x="838200" y="1083211"/>
            <a:ext cx="10515600" cy="5093753"/>
          </a:xfrm>
          <a:prstGeom prst="rect">
            <a:avLst/>
          </a:prstGeom>
          <a:solidFill>
            <a:srgbClr val="DEEBF7"/>
          </a:solidFill>
        </p:spPr>
        <p:txBody>
          <a:bodyPr/>
          <a:lstStyle/>
          <a:p>
            <a:pPr>
              <a:lnSpc>
                <a:spcPct val="81000"/>
              </a:lnSpc>
              <a:defRPr sz="2500"/>
            </a:pPr>
          </a:p>
          <a:p>
            <a:pPr>
              <a:lnSpc>
                <a:spcPct val="81000"/>
              </a:lnSpc>
              <a:defRPr sz="2500"/>
            </a:pPr>
            <a:r>
              <a:t>According to the Office for Victims of Crime's (OVC) professional standards for service providers, “Programs should have sufficient experience, training, supervision, materials, and outreach to provide competent service delivery based on the characteristics of (their client populations). This includes services for…clients with...substance abuse (issues)” (</a:t>
            </a:r>
            <a:r>
              <a:rPr u="sng">
                <a:solidFill>
                  <a:srgbClr val="0563C1"/>
                </a:solidFill>
                <a:uFill>
                  <a:solidFill>
                    <a:srgbClr val="0563C1"/>
                  </a:solidFill>
                </a:uFill>
                <a:hlinkClick r:id="rId2" invalidUrl="" action="" tgtFrame="" tooltip="" history="1" highlightClick="0" endSnd="0"/>
              </a:rPr>
              <a:t>https://www.ovc.gov/model standards/program_ standards_ 1.html</a:t>
            </a:r>
            <a:r>
              <a:t>.) </a:t>
            </a:r>
          </a:p>
          <a:p>
            <a:pPr>
              <a:lnSpc>
                <a:spcPct val="81000"/>
              </a:lnSpc>
              <a:defRPr sz="2500"/>
            </a:pPr>
          </a:p>
          <a:p>
            <a:pPr>
              <a:lnSpc>
                <a:spcPct val="81000"/>
              </a:lnSpc>
              <a:defRPr sz="2500"/>
            </a:pPr>
            <a:r>
              <a:t>Additionally, per HHSC guidelines, programs are prohibited from “screening clients out” on the basis of addiction. </a:t>
            </a:r>
          </a:p>
          <a:p>
            <a:pPr>
              <a:lnSpc>
                <a:spcPct val="81000"/>
              </a:lnSpc>
              <a:defRPr sz="2500"/>
            </a:pPr>
          </a:p>
          <a:p>
            <a:pPr>
              <a:lnSpc>
                <a:spcPct val="81000"/>
              </a:lnSpc>
              <a:defRPr sz="2500"/>
            </a:pPr>
            <a:r>
              <a:t>[Source: </a:t>
            </a:r>
            <a:r>
              <a:rPr u="sng">
                <a:solidFill>
                  <a:srgbClr val="0563C1"/>
                </a:solidFill>
                <a:uFill>
                  <a:solidFill>
                    <a:srgbClr val="0563C1"/>
                  </a:solidFill>
                </a:uFill>
                <a:hlinkClick r:id="rId2" invalidUrl="" action="" tgtFrame="" tooltip="" history="1" highlightClick="0" endSnd="0"/>
              </a:rPr>
              <a:t>https://www.ovc.gov/model standards/program_ standards_ 1.html</a:t>
            </a:r>
            <a:r>
              <a:t>.]</a:t>
            </a:r>
          </a:p>
        </p:txBody>
      </p:sp>
    </p:spTree>
  </p:cSld>
  <p:clrMapOvr>
    <a:masterClrMapping/>
  </p:clrMapOvr>
  <p:transition xmlns:p14="http://schemas.microsoft.com/office/powerpoint/2010/main" spd="med" advClick="1" p14:dur="1000"/>
</p:sld>
</file>

<file path=ppt/slides/slide3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43" name="Shape 943"/>
          <p:cNvSpPr/>
          <p:nvPr>
            <p:ph type="body" idx="1"/>
          </p:nvPr>
        </p:nvSpPr>
        <p:spPr>
          <a:xfrm>
            <a:off x="838200" y="801857"/>
            <a:ext cx="10515600" cy="5656093"/>
          </a:xfrm>
          <a:prstGeom prst="rect">
            <a:avLst/>
          </a:prstGeom>
          <a:solidFill>
            <a:srgbClr val="DEEBF7"/>
          </a:solidFill>
        </p:spPr>
        <p:txBody>
          <a:bodyPr/>
          <a:lstStyle/>
          <a:p>
            <a:pPr marL="219455" indent="-219455" defTabSz="877823">
              <a:lnSpc>
                <a:spcPct val="81000"/>
              </a:lnSpc>
              <a:spcBef>
                <a:spcPts val="900"/>
              </a:spcBef>
              <a:defRPr sz="2688"/>
            </a:pPr>
          </a:p>
          <a:p>
            <a:pPr marL="219455" indent="-219455" defTabSz="877823">
              <a:lnSpc>
                <a:spcPct val="81000"/>
              </a:lnSpc>
              <a:spcBef>
                <a:spcPts val="900"/>
              </a:spcBef>
              <a:defRPr sz="2688"/>
            </a:pPr>
            <a:r>
              <a:t>With respect to the concept of choice and the provision of </a:t>
            </a:r>
            <a:r>
              <a:rPr i="1"/>
              <a:t>trauma specific</a:t>
            </a:r>
            <a:r>
              <a:t> services, generally, more attention to trauma awareness (ex. trauma reactions, triggers, and coping mechanisms, etc.) within domestic violence organizations is needed.  </a:t>
            </a:r>
          </a:p>
          <a:p>
            <a:pPr marL="219455" indent="-219455" defTabSz="877823">
              <a:lnSpc>
                <a:spcPct val="81000"/>
              </a:lnSpc>
              <a:spcBef>
                <a:spcPts val="900"/>
              </a:spcBef>
              <a:defRPr sz="2688"/>
            </a:pPr>
          </a:p>
          <a:p>
            <a:pPr marL="219455" indent="-219455" defTabSz="877823">
              <a:lnSpc>
                <a:spcPct val="81000"/>
              </a:lnSpc>
              <a:spcBef>
                <a:spcPts val="900"/>
              </a:spcBef>
              <a:defRPr sz="2688"/>
            </a:pPr>
            <a:r>
              <a:t>This can be accomplished through: 1.) staff training, supervision and self care; and 2.) conversations with clients about the </a:t>
            </a:r>
            <a:r>
              <a:rPr i="1"/>
              <a:t>myriad ways </a:t>
            </a:r>
            <a:r>
              <a:t>survivors respond to trauma (ex. normalizing their crisis reactions, etc.). </a:t>
            </a:r>
          </a:p>
          <a:p>
            <a:pPr marL="219455" indent="-219455" defTabSz="877823">
              <a:lnSpc>
                <a:spcPct val="81000"/>
              </a:lnSpc>
              <a:spcBef>
                <a:spcPts val="900"/>
              </a:spcBef>
              <a:defRPr sz="2688"/>
            </a:pPr>
          </a:p>
          <a:p>
            <a:pPr marL="219455" indent="-219455" defTabSz="877823">
              <a:lnSpc>
                <a:spcPct val="81000"/>
              </a:lnSpc>
              <a:spcBef>
                <a:spcPts val="900"/>
              </a:spcBef>
              <a:defRPr sz="2688"/>
            </a:pPr>
            <a:r>
              <a:t>[Source:  Hopper, E.K., Bassuk, E.L., and Olivet, J. (2010). Shelter from the storm: Trauma informed care in homeless settings. </a:t>
            </a:r>
            <a:r>
              <a:rPr i="1"/>
              <a:t>The Open Health Services and Policy Journal,</a:t>
            </a:r>
            <a:r>
              <a:t> 3: 80-100.]</a:t>
            </a:r>
          </a:p>
        </p:txBody>
      </p:sp>
    </p:spTree>
  </p:cSld>
  <p:clrMapOvr>
    <a:masterClrMapping/>
  </p:clrMapOvr>
  <p:transition xmlns:p14="http://schemas.microsoft.com/office/powerpoint/2010/main" spd="med" advClick="1" p14:dur="1000"/>
</p:sld>
</file>

<file path=ppt/slides/slide3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45" name="Shape 945"/>
          <p:cNvSpPr/>
          <p:nvPr>
            <p:ph type="title"/>
          </p:nvPr>
        </p:nvSpPr>
        <p:spPr>
          <a:xfrm>
            <a:off x="838200" y="365125"/>
            <a:ext cx="10515600" cy="1325563"/>
          </a:xfrm>
          <a:prstGeom prst="rect">
            <a:avLst/>
          </a:prstGeom>
          <a:solidFill>
            <a:srgbClr val="BDD7EE"/>
          </a:solidFill>
        </p:spPr>
        <p:txBody>
          <a:bodyPr/>
          <a:lstStyle/>
          <a:p>
            <a:pPr/>
            <a:r>
              <a:t>                  Maximizing Client Control:</a:t>
            </a:r>
          </a:p>
        </p:txBody>
      </p:sp>
      <p:sp>
        <p:nvSpPr>
          <p:cNvPr id="946" name="Shape 946"/>
          <p:cNvSpPr/>
          <p:nvPr>
            <p:ph type="body" idx="1"/>
          </p:nvPr>
        </p:nvSpPr>
        <p:spPr>
          <a:xfrm>
            <a:off x="838200" y="1825625"/>
            <a:ext cx="10515600" cy="4351338"/>
          </a:xfrm>
          <a:prstGeom prst="rect">
            <a:avLst/>
          </a:prstGeom>
          <a:solidFill>
            <a:srgbClr val="DEEBF7"/>
          </a:solidFill>
        </p:spPr>
        <p:txBody>
          <a:bodyPr/>
          <a:lstStyle/>
          <a:p>
            <a:pPr/>
          </a:p>
          <a:p>
            <a:pPr/>
            <a:r>
              <a:t>Empowering clients, or allowing them to regain a sense of self-efficacy and </a:t>
            </a:r>
            <a:r>
              <a:rPr i="1"/>
              <a:t>control</a:t>
            </a:r>
            <a:r>
              <a:t>, is reflected in programming focused on survivor strengths.</a:t>
            </a:r>
          </a:p>
          <a:p>
            <a:pPr/>
          </a:p>
          <a:p>
            <a:pPr/>
            <a:r>
              <a:t> Such programming requires a commitment by the agency to minimize shelter rules and avoid replicating the power dynamics characteristic of clients’ prior, abusive relationships. </a:t>
            </a:r>
          </a:p>
        </p:txBody>
      </p:sp>
    </p:spTree>
  </p:cSld>
  <p:clrMapOvr>
    <a:masterClrMapping/>
  </p:clrMapOvr>
  <p:transition xmlns:p14="http://schemas.microsoft.com/office/powerpoint/2010/main" spd="med" advClick="1" p14:dur="1000"/>
</p:sld>
</file>

<file path=ppt/slides/slide3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48" name="Shape 948"/>
          <p:cNvSpPr/>
          <p:nvPr>
            <p:ph type="title"/>
          </p:nvPr>
        </p:nvSpPr>
        <p:spPr>
          <a:xfrm>
            <a:off x="838200" y="365125"/>
            <a:ext cx="10515600" cy="1325563"/>
          </a:xfrm>
          <a:prstGeom prst="rect">
            <a:avLst/>
          </a:prstGeom>
          <a:solidFill>
            <a:srgbClr val="BDD7EE"/>
          </a:solidFill>
        </p:spPr>
        <p:txBody>
          <a:bodyPr/>
          <a:lstStyle/>
          <a:p>
            <a:pPr defTabSz="841247">
              <a:defRPr sz="4048"/>
            </a:pPr>
            <a:r>
              <a:t>     Suggestions from the </a:t>
            </a:r>
            <a:r>
              <a:rPr i="1"/>
              <a:t>Long Journey Home </a:t>
            </a:r>
            <a:br>
              <a:rPr i="1"/>
            </a:br>
            <a:r>
              <a:t>                        Handbook Include:</a:t>
            </a:r>
          </a:p>
        </p:txBody>
      </p:sp>
      <p:sp>
        <p:nvSpPr>
          <p:cNvPr id="949" name="Shape 949"/>
          <p:cNvSpPr/>
          <p:nvPr>
            <p:ph type="body" idx="1"/>
          </p:nvPr>
        </p:nvSpPr>
        <p:spPr>
          <a:xfrm>
            <a:off x="838200" y="1825624"/>
            <a:ext cx="10515600" cy="4842462"/>
          </a:xfrm>
          <a:prstGeom prst="rect">
            <a:avLst/>
          </a:prstGeom>
          <a:solidFill>
            <a:srgbClr val="DEEBF7"/>
          </a:solidFill>
        </p:spPr>
        <p:txBody>
          <a:bodyPr/>
          <a:lstStyle/>
          <a:p>
            <a:pPr>
              <a:lnSpc>
                <a:spcPct val="72000"/>
              </a:lnSpc>
              <a:defRPr sz="1700"/>
            </a:pPr>
          </a:p>
          <a:p>
            <a:pPr>
              <a:lnSpc>
                <a:spcPct val="72000"/>
              </a:lnSpc>
              <a:defRPr sz="1700"/>
            </a:pPr>
            <a:r>
              <a:t>__Properly welcoming new residents and providing them with a tour.</a:t>
            </a:r>
          </a:p>
          <a:p>
            <a:pPr>
              <a:lnSpc>
                <a:spcPct val="72000"/>
              </a:lnSpc>
              <a:defRPr sz="1700"/>
            </a:pPr>
          </a:p>
          <a:p>
            <a:pPr>
              <a:lnSpc>
                <a:spcPct val="72000"/>
              </a:lnSpc>
              <a:defRPr sz="1700"/>
            </a:pPr>
            <a:r>
              <a:t>__Ensuring that residents’ physical needs (ex. food, clothing, medical care, etc.) are met. </a:t>
            </a:r>
          </a:p>
          <a:p>
            <a:pPr>
              <a:lnSpc>
                <a:spcPct val="72000"/>
              </a:lnSpc>
              <a:defRPr sz="1700"/>
            </a:pPr>
          </a:p>
          <a:p>
            <a:pPr>
              <a:lnSpc>
                <a:spcPct val="72000"/>
              </a:lnSpc>
              <a:defRPr sz="1700"/>
            </a:pPr>
            <a:r>
              <a:t>__Having clean blankets and linens on hand. “People who are having a difficult time reliving previous traumatic experiences often have a physiological response. Frequently they have decreased body temperature and feel cold” (Prescott et al, 2008, p. 13). </a:t>
            </a:r>
          </a:p>
          <a:p>
            <a:pPr>
              <a:lnSpc>
                <a:spcPct val="72000"/>
              </a:lnSpc>
              <a:defRPr sz="1700"/>
            </a:pPr>
          </a:p>
          <a:p>
            <a:pPr>
              <a:lnSpc>
                <a:spcPct val="72000"/>
              </a:lnSpc>
              <a:defRPr sz="1700"/>
            </a:pPr>
            <a:r>
              <a:t>__Formulating working definitions of physical and emotional safety. “Use the definitions to lead group discussions with (clients)” and to identify and address concerns (Prescott et al, 2008, p. 13).</a:t>
            </a:r>
          </a:p>
          <a:p>
            <a:pPr>
              <a:lnSpc>
                <a:spcPct val="72000"/>
              </a:lnSpc>
              <a:defRPr sz="1700"/>
            </a:pPr>
          </a:p>
          <a:p>
            <a:pPr>
              <a:lnSpc>
                <a:spcPct val="72000"/>
              </a:lnSpc>
              <a:defRPr sz="1700"/>
            </a:pPr>
          </a:p>
          <a:p>
            <a:pPr>
              <a:lnSpc>
                <a:spcPct val="72000"/>
              </a:lnSpc>
              <a:defRPr sz="1700"/>
            </a:pPr>
            <a:r>
              <a:t>[Source: Prescott, L., Soares, P., Konnath, K., and Bassuk, E. (2008</a:t>
            </a:r>
            <a:r>
              <a:rPr i="1"/>
              <a:t>). A long journey home: A guide to creating trauma-informed services for mothers and children experiencing homelessness.</a:t>
            </a:r>
            <a:r>
              <a:t> Rockville, MD: Center for Mental Health Services, Substance Abuse and Mental Health Services Administration; and the Daniels Fund; National Child Traumatic Stress Network; and the W.K. Kellogg Foundation. Available at </a:t>
            </a:r>
            <a:r>
              <a:rPr u="sng">
                <a:solidFill>
                  <a:srgbClr val="0563C1"/>
                </a:solidFill>
                <a:uFill>
                  <a:solidFill>
                    <a:srgbClr val="0563C1"/>
                  </a:solidFill>
                </a:uFill>
                <a:hlinkClick r:id="rId2" invalidUrl="" action="" tgtFrame="" tooltip="" history="1" highlightClick="0" endSnd="0"/>
              </a:rPr>
              <a:t>www.homeless.samhsa.gov</a:t>
            </a:r>
            <a:r>
              <a:t>.] </a:t>
            </a:r>
          </a:p>
        </p:txBody>
      </p:sp>
    </p:spTree>
  </p:cSld>
  <p:clrMapOvr>
    <a:masterClrMapping/>
  </p:clrMapOvr>
  <p:transition xmlns:p14="http://schemas.microsoft.com/office/powerpoint/2010/main" spd="med" advClick="1" p14:dur="1000"/>
</p:sld>
</file>

<file path=ppt/slides/slide3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51" name="Shape 951"/>
          <p:cNvSpPr/>
          <p:nvPr>
            <p:ph type="body" idx="1"/>
          </p:nvPr>
        </p:nvSpPr>
        <p:spPr>
          <a:xfrm>
            <a:off x="838200" y="576774"/>
            <a:ext cx="10515600" cy="5950636"/>
          </a:xfrm>
          <a:prstGeom prst="rect">
            <a:avLst/>
          </a:prstGeom>
          <a:solidFill>
            <a:srgbClr val="DEEBF7"/>
          </a:solidFill>
        </p:spPr>
        <p:txBody>
          <a:bodyPr/>
          <a:lstStyle/>
          <a:p>
            <a:pPr>
              <a:lnSpc>
                <a:spcPct val="72000"/>
              </a:lnSpc>
              <a:defRPr sz="1900"/>
            </a:pPr>
            <a:r>
              <a:t> __”Incorporat(ing) living, colorful, and beautiful items such as fish tanks and plants and using plants as a natural barrier to break up small spaces and provide privacy” (Prescott et al, 2008, p. 15).</a:t>
            </a:r>
          </a:p>
          <a:p>
            <a:pPr>
              <a:lnSpc>
                <a:spcPct val="72000"/>
              </a:lnSpc>
              <a:defRPr sz="1900"/>
            </a:pPr>
          </a:p>
          <a:p>
            <a:pPr>
              <a:lnSpc>
                <a:spcPct val="72000"/>
              </a:lnSpc>
              <a:defRPr sz="1900"/>
            </a:pPr>
            <a:r>
              <a:t>__Decorating the space with colorful and inspirational wall art.</a:t>
            </a:r>
          </a:p>
          <a:p>
            <a:pPr>
              <a:lnSpc>
                <a:spcPct val="72000"/>
              </a:lnSpc>
              <a:defRPr sz="1900"/>
            </a:pPr>
          </a:p>
          <a:p>
            <a:pPr>
              <a:lnSpc>
                <a:spcPct val="72000"/>
              </a:lnSpc>
              <a:defRPr sz="1900"/>
            </a:pPr>
            <a:r>
              <a:t>__Providing comfortable seating. </a:t>
            </a:r>
          </a:p>
          <a:p>
            <a:pPr>
              <a:lnSpc>
                <a:spcPct val="72000"/>
              </a:lnSpc>
              <a:defRPr sz="1900"/>
            </a:pPr>
          </a:p>
          <a:p>
            <a:pPr>
              <a:lnSpc>
                <a:spcPct val="72000"/>
              </a:lnSpc>
              <a:defRPr sz="1900"/>
            </a:pPr>
            <a:r>
              <a:t>__Providing clients with round-the-clock access to healthy snacks.</a:t>
            </a:r>
          </a:p>
          <a:p>
            <a:pPr>
              <a:lnSpc>
                <a:spcPct val="72000"/>
              </a:lnSpc>
              <a:defRPr sz="1900"/>
            </a:pPr>
          </a:p>
          <a:p>
            <a:pPr>
              <a:lnSpc>
                <a:spcPct val="72000"/>
              </a:lnSpc>
              <a:defRPr sz="1900"/>
            </a:pPr>
            <a:r>
              <a:t>__Providing adequate lighting both indoors and out. “Dark places can remind women of places where assaults took place. Many will need to leave lights on to begin to relax, rest, and/or sleep. Use incandescent rather than pulsing high-intensity office lights (fluorescent lights have a pulse to them and are difficult for people who have head trauma or epilepsy)” ( Prescott et al, 2008, p. 15). </a:t>
            </a:r>
          </a:p>
          <a:p>
            <a:pPr>
              <a:lnSpc>
                <a:spcPct val="72000"/>
              </a:lnSpc>
              <a:defRPr sz="1900"/>
            </a:pPr>
          </a:p>
          <a:p>
            <a:pPr>
              <a:lnSpc>
                <a:spcPct val="72000"/>
              </a:lnSpc>
              <a:defRPr sz="1900"/>
            </a:pPr>
            <a:r>
              <a:t>[Source: Prescott, L., Soares, P., Konnath, K., and Bassuk, E. (2008</a:t>
            </a:r>
            <a:r>
              <a:rPr i="1"/>
              <a:t>). A long journey home: A guide to creating trauma-informed services for mothers and children experiencing homelessness.</a:t>
            </a:r>
            <a:r>
              <a:t> Rockville, MD: Center for Mental Health Services, Substance Abuse and Mental Health Services Administration; and the Daniels Fund; National Child Traumatic Stress Network; and the W.K. Kellogg Foundation. Available at </a:t>
            </a:r>
            <a:r>
              <a:rPr u="sng">
                <a:solidFill>
                  <a:srgbClr val="0563C1"/>
                </a:solidFill>
                <a:uFill>
                  <a:solidFill>
                    <a:srgbClr val="0563C1"/>
                  </a:solidFill>
                </a:uFill>
                <a:hlinkClick r:id="rId2" invalidUrl="" action="" tgtFrame="" tooltip="" history="1" highlightClick="0" endSnd="0"/>
              </a:rPr>
              <a:t>www.homeless.samhsa.gov</a:t>
            </a:r>
            <a:r>
              <a:t>.] </a:t>
            </a:r>
          </a:p>
        </p:txBody>
      </p:sp>
    </p:spTree>
  </p:cSld>
  <p:clrMapOvr>
    <a:masterClrMapping/>
  </p:clrMapOvr>
  <p:transition xmlns:p14="http://schemas.microsoft.com/office/powerpoint/2010/main" spd="med" advClick="1" p14:dur="1000"/>
</p:sld>
</file>

<file path=ppt/slides/slide3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53" name="Shape 953"/>
          <p:cNvSpPr/>
          <p:nvPr>
            <p:ph type="title"/>
          </p:nvPr>
        </p:nvSpPr>
        <p:spPr>
          <a:xfrm>
            <a:off x="838200" y="365124"/>
            <a:ext cx="10515600" cy="2115030"/>
          </a:xfrm>
          <a:prstGeom prst="rect">
            <a:avLst/>
          </a:prstGeom>
          <a:solidFill>
            <a:srgbClr val="BDD7EE"/>
          </a:solidFill>
        </p:spPr>
        <p:txBody>
          <a:bodyPr/>
          <a:lstStyle/>
          <a:p>
            <a:pPr defTabSz="868680">
              <a:defRPr sz="3705"/>
            </a:pPr>
            <a:r>
              <a:t>        Activity--Review the Following Source for   </a:t>
            </a:r>
            <a:br/>
            <a:r>
              <a:t>       Additional Suggestions on Ways to Provide    </a:t>
            </a:r>
            <a:br/>
            <a:r>
              <a:t>   Trauma-Informed Care in Shelter Environments: </a:t>
            </a:r>
          </a:p>
        </p:txBody>
      </p:sp>
      <p:sp>
        <p:nvSpPr>
          <p:cNvPr id="954" name="Shape 954"/>
          <p:cNvSpPr/>
          <p:nvPr>
            <p:ph type="body" idx="1"/>
          </p:nvPr>
        </p:nvSpPr>
        <p:spPr>
          <a:xfrm>
            <a:off x="838200" y="2705621"/>
            <a:ext cx="10515600" cy="3770336"/>
          </a:xfrm>
          <a:prstGeom prst="rect">
            <a:avLst/>
          </a:prstGeom>
          <a:solidFill>
            <a:srgbClr val="DEEBF7"/>
          </a:solidFill>
        </p:spPr>
        <p:txBody>
          <a:bodyPr/>
          <a:lstStyle/>
          <a:p>
            <a:pPr marL="0" indent="0">
              <a:buSzTx/>
              <a:buNone/>
              <a:defRPr i="1"/>
            </a:pPr>
          </a:p>
          <a:p>
            <a:pPr marL="0" indent="0">
              <a:buSzTx/>
              <a:buNone/>
              <a:defRPr i="1"/>
            </a:pPr>
            <a:r>
              <a:rPr u="sng">
                <a:solidFill>
                  <a:srgbClr val="0563C1"/>
                </a:solidFill>
                <a:uFill>
                  <a:solidFill>
                    <a:srgbClr val="0563C1"/>
                  </a:solidFill>
                </a:uFill>
                <a:hlinkClick r:id="rId2" invalidUrl="" action="" tgtFrame="" tooltip="" history="1" highlightClick="0" endSnd="0"/>
              </a:rPr>
              <a:t>http://webcache.googleusercontent.com/search?q=cache:naBeINX9HQMJ:www.traumacenter.org/products/pdf_files/shelter_from_storm.pdf+&amp;cd=2&amp;hl=en&amp;ct=clnk&amp;gl=us</a:t>
            </a:r>
          </a:p>
          <a:p>
            <a:pPr marL="0" indent="0">
              <a:buSzTx/>
              <a:buNone/>
            </a:pPr>
            <a:endParaRPr i="1"/>
          </a:p>
          <a:p>
            <a:pPr marL="0" indent="0">
              <a:buSzTx/>
              <a:buNone/>
            </a:pPr>
            <a:r>
              <a:t>*Note: For safety reasons, some of the suggestions for homeless shelters do not apply to domestic violence programs (ex. allowing visitors, etc.).</a:t>
            </a:r>
          </a:p>
        </p:txBody>
      </p:sp>
    </p:spTree>
  </p:cSld>
  <p:clrMapOvr>
    <a:masterClrMapping/>
  </p:clrMapOvr>
  <p:transition xmlns:p14="http://schemas.microsoft.com/office/powerpoint/2010/main" spd="med" advClick="1" p14:dur="1000"/>
</p:sld>
</file>

<file path=ppt/slides/slide3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56" name="Shape 956"/>
          <p:cNvSpPr/>
          <p:nvPr>
            <p:ph type="title"/>
          </p:nvPr>
        </p:nvSpPr>
        <p:spPr>
          <a:xfrm>
            <a:off x="838200" y="365125"/>
            <a:ext cx="10515600" cy="1325563"/>
          </a:xfrm>
          <a:prstGeom prst="rect">
            <a:avLst/>
          </a:prstGeom>
          <a:solidFill>
            <a:srgbClr val="BDD7EE"/>
          </a:solidFill>
        </p:spPr>
        <p:txBody>
          <a:bodyPr/>
          <a:lstStyle/>
          <a:p>
            <a:pPr/>
            <a:r>
              <a:t>              Activity—Questions to Consider:</a:t>
            </a:r>
          </a:p>
        </p:txBody>
      </p:sp>
      <p:sp>
        <p:nvSpPr>
          <p:cNvPr id="957" name="Shape 957"/>
          <p:cNvSpPr/>
          <p:nvPr>
            <p:ph type="body" idx="1"/>
          </p:nvPr>
        </p:nvSpPr>
        <p:spPr>
          <a:xfrm>
            <a:off x="838200" y="1825625"/>
            <a:ext cx="10515600" cy="4351338"/>
          </a:xfrm>
          <a:prstGeom prst="rect">
            <a:avLst/>
          </a:prstGeom>
          <a:solidFill>
            <a:srgbClr val="DEEBF7"/>
          </a:solidFill>
        </p:spPr>
        <p:txBody>
          <a:bodyPr/>
          <a:lstStyle/>
          <a:p>
            <a:pPr/>
          </a:p>
          <a:p>
            <a:pPr/>
            <a:r>
              <a:t>1.) Earlier on the ED Forum, you were asked to consider a scenario in which a hypothetical client was exited for missing a chore. What might a trauma informed intervention have looked like instead?</a:t>
            </a:r>
          </a:p>
          <a:p>
            <a:pPr/>
          </a:p>
          <a:p>
            <a:pPr/>
            <a:r>
              <a:t>2.) One of the powerpoints in a prior module addressed substance abuse issues. How might you apply principles of trauma informed care when intervening with clients struggling with addiction?</a:t>
            </a:r>
          </a:p>
        </p:txBody>
      </p:sp>
    </p:spTree>
  </p:cSld>
  <p:clrMapOvr>
    <a:masterClrMapping/>
  </p:clrMapOvr>
  <p:transition xmlns:p14="http://schemas.microsoft.com/office/powerpoint/2010/main" spd="med" advClick="1" p14:dur="1000"/>
</p:sld>
</file>

<file path=ppt/slides/slide3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59" name="Shape 959"/>
          <p:cNvSpPr/>
          <p:nvPr>
            <p:ph type="title"/>
          </p:nvPr>
        </p:nvSpPr>
        <p:spPr>
          <a:xfrm>
            <a:off x="838200" y="365125"/>
            <a:ext cx="10515600" cy="1325563"/>
          </a:xfrm>
          <a:prstGeom prst="rect">
            <a:avLst/>
          </a:prstGeom>
          <a:solidFill>
            <a:srgbClr val="BDD7EE"/>
          </a:solidFill>
        </p:spPr>
        <p:txBody>
          <a:bodyPr/>
          <a:lstStyle/>
          <a:p>
            <a:pPr defTabSz="868680">
              <a:defRPr sz="4180"/>
            </a:pPr>
            <a:r>
              <a:t>   Activity—View Video on Trauma Informed </a:t>
            </a:r>
            <a:br/>
            <a:r>
              <a:t>       Approaches to Working with Survivors:</a:t>
            </a:r>
          </a:p>
        </p:txBody>
      </p:sp>
      <p:sp>
        <p:nvSpPr>
          <p:cNvPr id="960" name="Shape 960"/>
          <p:cNvSpPr/>
          <p:nvPr>
            <p:ph type="body" idx="1"/>
          </p:nvPr>
        </p:nvSpPr>
        <p:spPr>
          <a:xfrm>
            <a:off x="838200" y="1825625"/>
            <a:ext cx="10515600" cy="4351338"/>
          </a:xfrm>
          <a:prstGeom prst="rect">
            <a:avLst/>
          </a:prstGeom>
          <a:solidFill>
            <a:srgbClr val="DEEBF7"/>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2" invalidUrl="" action="" tgtFrame="" tooltip="" history="1" highlightClick="0" endSnd="0"/>
              </a:rPr>
              <a:t>https://www.youtube.com/watch?v=teTApTq4shk</a:t>
            </a:r>
          </a:p>
        </p:txBody>
      </p:sp>
    </p:spTree>
  </p:cSld>
  <p:clrMapOvr>
    <a:masterClrMapping/>
  </p:clrMapOvr>
  <p:transition xmlns:p14="http://schemas.microsoft.com/office/powerpoint/2010/main" spd="med" advClick="1" p14:dur="1000"/>
</p:sld>
</file>

<file path=ppt/slides/slide3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62" name="Shape 962"/>
          <p:cNvSpPr/>
          <p:nvPr>
            <p:ph type="ctrTitle"/>
          </p:nvPr>
        </p:nvSpPr>
        <p:spPr>
          <a:prstGeom prst="rect">
            <a:avLst/>
          </a:prstGeom>
          <a:solidFill>
            <a:srgbClr val="F8CBAD"/>
          </a:solidFill>
        </p:spPr>
        <p:txBody>
          <a:bodyPr/>
          <a:lstStyle/>
          <a:p>
            <a:pPr/>
            <a:r>
              <a:t>CRIJ 5365 (Module 11)--Staff and Volunteers:</a:t>
            </a:r>
          </a:p>
        </p:txBody>
      </p:sp>
    </p:spTree>
  </p:cSld>
  <p:clrMapOvr>
    <a:masterClrMapping/>
  </p:clrMapOvr>
  <p:transition xmlns:p14="http://schemas.microsoft.com/office/powerpoint/2010/main" spd="med" advClick="1" p14:dur="1000"/>
</p:sld>
</file>

<file path=ppt/slides/slide3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64" name="Shape 964"/>
          <p:cNvSpPr/>
          <p:nvPr>
            <p:ph type="body" idx="1"/>
          </p:nvPr>
        </p:nvSpPr>
        <p:spPr>
          <a:xfrm>
            <a:off x="838200" y="513566"/>
            <a:ext cx="10515600" cy="5663398"/>
          </a:xfrm>
          <a:prstGeom prst="rect">
            <a:avLst/>
          </a:prstGeom>
          <a:solidFill>
            <a:srgbClr val="FBE5D6"/>
          </a:solidFill>
        </p:spPr>
        <p:txBody>
          <a:bodyPr/>
          <a:lstStyle/>
          <a:p>
            <a:pPr marL="0" indent="0">
              <a:buSzTx/>
              <a:buNone/>
              <a:defRPr i="1"/>
            </a:pPr>
          </a:p>
          <a:p>
            <a:pPr marL="0" indent="0">
              <a:buSzTx/>
              <a:buNone/>
              <a:defRPr i="1"/>
            </a:pPr>
          </a:p>
          <a:p>
            <a:pPr marL="0" indent="0">
              <a:buSzTx/>
              <a:buNone/>
              <a:defRPr i="1"/>
            </a:pPr>
            <a:r>
              <a:t>*This course (including all power points, lectures, and assignments) is   </a:t>
            </a:r>
          </a:p>
          <a:p>
            <a:pPr marL="0" indent="0">
              <a:buSzTx/>
              <a:buNone/>
              <a:defRPr i="1"/>
            </a:pPr>
            <a:r>
              <a:t> the instructor’s intellectual property. The materials may not be copied </a:t>
            </a:r>
          </a:p>
          <a:p>
            <a:pPr marL="0" indent="0">
              <a:buSzTx/>
              <a:buNone/>
              <a:defRPr i="1"/>
            </a:pPr>
            <a:r>
              <a:t> or redistributed without her consent. The information is provided for </a:t>
            </a:r>
          </a:p>
          <a:p>
            <a:pPr marL="0" indent="0">
              <a:buSzTx/>
              <a:buNone/>
              <a:defRPr i="1"/>
            </a:pPr>
            <a:r>
              <a:t> educational purposes. It does not constitute legal advice.</a:t>
            </a:r>
          </a:p>
        </p:txBody>
      </p:sp>
    </p:spTree>
  </p:cSld>
  <p:clrMapOvr>
    <a:masterClrMapping/>
  </p:clrMapOvr>
  <p:transition xmlns:p14="http://schemas.microsoft.com/office/powerpoint/2010/main" spd="med" advClick="1" p14:dur="1000"/>
</p:sld>
</file>

<file path=ppt/slides/slide3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66" name="Shape 966"/>
          <p:cNvSpPr/>
          <p:nvPr>
            <p:ph type="title"/>
          </p:nvPr>
        </p:nvSpPr>
        <p:spPr>
          <a:xfrm>
            <a:off x="838200" y="365125"/>
            <a:ext cx="10515600" cy="1325563"/>
          </a:xfrm>
          <a:prstGeom prst="rect">
            <a:avLst/>
          </a:prstGeom>
          <a:solidFill>
            <a:srgbClr val="F8CBAD"/>
          </a:solidFill>
        </p:spPr>
        <p:txBody>
          <a:bodyPr/>
          <a:lstStyle/>
          <a:p>
            <a:pPr defTabSz="530351">
              <a:defRPr sz="2262"/>
            </a:pPr>
            <a:br/>
            <a:r>
              <a:t>Review the Following HHSC Rules Concerning Staff </a:t>
            </a:r>
            <a:br/>
            <a:r>
              <a:t>                                  and Volunteers:</a:t>
            </a:r>
            <a:br/>
          </a:p>
        </p:txBody>
      </p:sp>
    </p:spTree>
  </p:cSld>
  <p:clrMapOvr>
    <a:masterClrMapping/>
  </p:clrMapOvr>
  <p:transition xmlns:p14="http://schemas.microsoft.com/office/powerpoint/2010/main" spd="med" advClick="1" p14:dur="1000"/>
</p:sld>
</file>

<file path=ppt/slides/slide3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68" name="Shape 968"/>
          <p:cNvSpPr/>
          <p:nvPr>
            <p:ph type="title"/>
          </p:nvPr>
        </p:nvSpPr>
        <p:spPr>
          <a:xfrm>
            <a:off x="838200" y="365125"/>
            <a:ext cx="10515600" cy="1325563"/>
          </a:xfrm>
          <a:prstGeom prst="rect">
            <a:avLst/>
          </a:prstGeom>
          <a:solidFill>
            <a:srgbClr val="F8CBAD"/>
          </a:solidFill>
        </p:spPr>
        <p:txBody>
          <a:bodyPr/>
          <a:lstStyle>
            <a:lvl1pPr defTabSz="877823">
              <a:defRPr sz="4224"/>
            </a:lvl1pPr>
          </a:lstStyle>
          <a:p>
            <a:pPr/>
            <a:r>
              <a:t>               Personnel Rules and Regulations:</a:t>
            </a:r>
          </a:p>
        </p:txBody>
      </p:sp>
    </p:spTree>
  </p:cSld>
  <p:clrMapOvr>
    <a:masterClrMapping/>
  </p:clrMapOvr>
  <p:transition xmlns:p14="http://schemas.microsoft.com/office/powerpoint/2010/main" spd="med" advClick="1" p14:dur="1000"/>
</p:sld>
</file>

<file path=ppt/slides/slide3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70" name="Shape 970"/>
          <p:cNvSpPr/>
          <p:nvPr>
            <p:ph type="title"/>
          </p:nvPr>
        </p:nvSpPr>
        <p:spPr>
          <a:xfrm>
            <a:off x="838200" y="365125"/>
            <a:ext cx="10515600" cy="1325563"/>
          </a:xfrm>
          <a:prstGeom prst="rect">
            <a:avLst/>
          </a:prstGeom>
          <a:solidFill>
            <a:srgbClr val="F8CBAD"/>
          </a:solidFill>
        </p:spPr>
        <p:txBody>
          <a:bodyPr/>
          <a:lstStyle/>
          <a:p>
            <a:pPr/>
            <a:r>
              <a:t>                      HHSC Rule §379.401:</a:t>
            </a:r>
          </a:p>
        </p:txBody>
      </p:sp>
      <p:sp>
        <p:nvSpPr>
          <p:cNvPr id="971" name="Shape 971"/>
          <p:cNvSpPr/>
          <p:nvPr>
            <p:ph type="body" idx="1"/>
          </p:nvPr>
        </p:nvSpPr>
        <p:spPr>
          <a:xfrm>
            <a:off x="838200" y="1825625"/>
            <a:ext cx="10515600" cy="4705804"/>
          </a:xfrm>
          <a:prstGeom prst="rect">
            <a:avLst/>
          </a:prstGeom>
          <a:solidFill>
            <a:srgbClr val="FBE5D6"/>
          </a:solidFill>
        </p:spPr>
        <p:txBody>
          <a:bodyPr/>
          <a:lstStyle/>
          <a:p>
            <a:pPr/>
          </a:p>
          <a:p>
            <a:pPr/>
            <a:r>
              <a:t>All Texas FVPs are required to have personnel policies and procedures relating to: “contract labor; conflict(s) of interest; domestic violence in the workplace; nepotism; rules of conduct; hours…of operation; employee benefits (including leave time); employees’ right to access their personnel files; (personnel record) confidentiality…; employee (performance) evaluation; and (employee)….termination and grievances.” </a:t>
            </a:r>
          </a:p>
          <a:p>
            <a:pPr/>
          </a:p>
          <a:p>
            <a:pPr/>
            <a:r>
              <a:t>[Source:  HHSC Rule §379.401.]</a:t>
            </a:r>
          </a:p>
        </p:txBody>
      </p:sp>
    </p:spTree>
  </p:cSld>
  <p:clrMapOvr>
    <a:masterClrMapping/>
  </p:clrMapOvr>
  <p:transition xmlns:p14="http://schemas.microsoft.com/office/powerpoint/2010/main" spd="med" advClick="1" p14:dur="1000"/>
</p:sld>
</file>

<file path=ppt/slides/slide3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73" name="Shape 973"/>
          <p:cNvSpPr/>
          <p:nvPr>
            <p:ph type="body" idx="1"/>
          </p:nvPr>
        </p:nvSpPr>
        <p:spPr>
          <a:xfrm>
            <a:off x="838200" y="783770"/>
            <a:ext cx="10515600" cy="5393194"/>
          </a:xfrm>
          <a:prstGeom prst="rect">
            <a:avLst/>
          </a:prstGeom>
          <a:solidFill>
            <a:srgbClr val="FBE5D6"/>
          </a:solidFill>
        </p:spPr>
        <p:txBody>
          <a:bodyPr/>
          <a:lstStyle/>
          <a:p>
            <a:pPr/>
          </a:p>
          <a:p>
            <a:pPr/>
            <a:r>
              <a:t>They are, additionally required to have:</a:t>
            </a:r>
          </a:p>
          <a:p>
            <a:pPr/>
          </a:p>
          <a:p>
            <a:pPr/>
            <a:r>
              <a:t>1.) an equitable hiring process, complete with interviews, job postings, and a formalized system for verifying applicants’ references; </a:t>
            </a:r>
          </a:p>
          <a:p>
            <a:pPr marL="0" indent="0">
              <a:buSzTx/>
              <a:buNone/>
            </a:pPr>
            <a:r>
              <a:t> </a:t>
            </a:r>
          </a:p>
          <a:p>
            <a:pPr/>
            <a:r>
              <a:t>2.) staff training, orientation, and development. </a:t>
            </a:r>
          </a:p>
          <a:p>
            <a:pPr/>
          </a:p>
          <a:p>
            <a:pPr/>
          </a:p>
          <a:p>
            <a:pPr/>
            <a:r>
              <a:t>[Source:  HHSC Rule §379.401.]</a:t>
            </a:r>
          </a:p>
        </p:txBody>
      </p:sp>
    </p:spTree>
  </p:cSld>
  <p:clrMapOvr>
    <a:masterClrMapping/>
  </p:clrMapOvr>
  <p:transition xmlns:p14="http://schemas.microsoft.com/office/powerpoint/2010/main" spd="med" advClick="1" p14:dur="1000"/>
</p:sld>
</file>

<file path=ppt/slides/slide3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75" name="Shape 975"/>
          <p:cNvSpPr/>
          <p:nvPr>
            <p:ph type="title"/>
          </p:nvPr>
        </p:nvSpPr>
        <p:spPr>
          <a:xfrm>
            <a:off x="838200" y="365125"/>
            <a:ext cx="10515600" cy="1325563"/>
          </a:xfrm>
          <a:prstGeom prst="rect">
            <a:avLst/>
          </a:prstGeom>
          <a:solidFill>
            <a:srgbClr val="F8CBAD"/>
          </a:solidFill>
        </p:spPr>
        <p:txBody>
          <a:bodyPr/>
          <a:lstStyle/>
          <a:p>
            <a:pPr/>
            <a:r>
              <a:t>                       HHSC Rule §379.402:</a:t>
            </a:r>
          </a:p>
        </p:txBody>
      </p:sp>
      <p:sp>
        <p:nvSpPr>
          <p:cNvPr id="976" name="Shape 976"/>
          <p:cNvSpPr/>
          <p:nvPr>
            <p:ph type="body" idx="1"/>
          </p:nvPr>
        </p:nvSpPr>
        <p:spPr>
          <a:xfrm>
            <a:off x="838200" y="1825624"/>
            <a:ext cx="10515600" cy="4647748"/>
          </a:xfrm>
          <a:prstGeom prst="rect">
            <a:avLst/>
          </a:prstGeom>
          <a:solidFill>
            <a:srgbClr val="FBE5D6"/>
          </a:solidFill>
        </p:spPr>
        <p:txBody>
          <a:bodyPr/>
          <a:lstStyle/>
          <a:p>
            <a:pPr marL="224027" indent="-224027" defTabSz="896111">
              <a:spcBef>
                <a:spcPts val="900"/>
              </a:spcBef>
              <a:defRPr sz="2744"/>
            </a:pPr>
          </a:p>
          <a:p>
            <a:pPr marL="224027" indent="-224027" defTabSz="896111">
              <a:spcBef>
                <a:spcPts val="900"/>
              </a:spcBef>
              <a:defRPr sz="2744"/>
            </a:pPr>
            <a:r>
              <a:t>Personnel files must include, at minimum, the following information: “application or resume; job description…; signed acknowledgment of confidentiality agreement; signed acknowledgment of receipt of personnel policies and procedures handbook; (annual) performance evaluations; documentation of orientation, initial training, and employee development; any status or classification change; all disciplinary actions, if any; and (any) letters of praise or criticism.” </a:t>
            </a:r>
          </a:p>
          <a:p>
            <a:pPr marL="224027" indent="-224027" defTabSz="896111">
              <a:spcBef>
                <a:spcPts val="900"/>
              </a:spcBef>
              <a:defRPr sz="2744"/>
            </a:pPr>
          </a:p>
          <a:p>
            <a:pPr marL="224027" indent="-224027" defTabSz="896111">
              <a:spcBef>
                <a:spcPts val="900"/>
              </a:spcBef>
              <a:defRPr sz="2744"/>
            </a:pPr>
            <a:r>
              <a:t>[Source:  HHSC Rule §379.402.]</a:t>
            </a:r>
          </a:p>
        </p:txBody>
      </p:sp>
    </p:spTree>
  </p:cSld>
  <p:clrMapOvr>
    <a:masterClrMapping/>
  </p:clrMapOvr>
  <p:transition xmlns:p14="http://schemas.microsoft.com/office/powerpoint/2010/main" spd="med" advClick="1" p14:dur="1000"/>
</p:sld>
</file>

<file path=ppt/slides/slide3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78" name="Shape 978"/>
          <p:cNvSpPr/>
          <p:nvPr>
            <p:ph type="title"/>
          </p:nvPr>
        </p:nvSpPr>
        <p:spPr>
          <a:xfrm>
            <a:off x="838200" y="365125"/>
            <a:ext cx="10515600" cy="1325563"/>
          </a:xfrm>
          <a:prstGeom prst="rect">
            <a:avLst/>
          </a:prstGeom>
          <a:solidFill>
            <a:srgbClr val="F8CBAD"/>
          </a:solidFill>
        </p:spPr>
        <p:txBody>
          <a:bodyPr/>
          <a:lstStyle/>
          <a:p>
            <a:pPr/>
            <a:r>
              <a:t>                      HHSC Rule §379.403:</a:t>
            </a:r>
          </a:p>
        </p:txBody>
      </p:sp>
      <p:sp>
        <p:nvSpPr>
          <p:cNvPr id="979" name="Shape 979"/>
          <p:cNvSpPr/>
          <p:nvPr>
            <p:ph type="body" idx="1"/>
          </p:nvPr>
        </p:nvSpPr>
        <p:spPr>
          <a:xfrm>
            <a:off x="838200" y="1825625"/>
            <a:ext cx="10515600" cy="4705804"/>
          </a:xfrm>
          <a:prstGeom prst="rect">
            <a:avLst/>
          </a:prstGeom>
          <a:solidFill>
            <a:srgbClr val="FBE5D6"/>
          </a:solidFill>
        </p:spPr>
        <p:txBody>
          <a:bodyPr/>
          <a:lstStyle/>
          <a:p>
            <a:pPr>
              <a:lnSpc>
                <a:spcPct val="72000"/>
              </a:lnSpc>
              <a:defRPr sz="2500"/>
            </a:pPr>
            <a:r>
              <a:t>Consistent with the Drug-Free Workplace Act, FVPs are required to have a written drug and alcohol policy that:</a:t>
            </a:r>
          </a:p>
          <a:p>
            <a:pPr>
              <a:lnSpc>
                <a:spcPct val="72000"/>
              </a:lnSpc>
              <a:defRPr sz="2500"/>
            </a:pPr>
          </a:p>
          <a:p>
            <a:pPr>
              <a:lnSpc>
                <a:spcPct val="72000"/>
              </a:lnSpc>
              <a:defRPr sz="2500"/>
            </a:pPr>
            <a:r>
              <a:t>1.)  is both treatment-based and supportive of staff recovery; </a:t>
            </a:r>
          </a:p>
          <a:p>
            <a:pPr>
              <a:lnSpc>
                <a:spcPct val="72000"/>
              </a:lnSpc>
              <a:defRPr sz="2500"/>
            </a:pPr>
          </a:p>
          <a:p>
            <a:pPr>
              <a:lnSpc>
                <a:spcPct val="72000"/>
              </a:lnSpc>
              <a:defRPr sz="2500"/>
            </a:pPr>
            <a:r>
              <a:t>2.)  prohibits the illegal consumption and possession of drugs or alcohol in the workplace; and </a:t>
            </a:r>
          </a:p>
          <a:p>
            <a:pPr>
              <a:lnSpc>
                <a:spcPct val="72000"/>
              </a:lnSpc>
              <a:defRPr sz="2500"/>
            </a:pPr>
          </a:p>
          <a:p>
            <a:pPr>
              <a:lnSpc>
                <a:spcPct val="72000"/>
              </a:lnSpc>
              <a:defRPr sz="2500"/>
            </a:pPr>
            <a:r>
              <a:t>3.)   has confidentiality provisions and information concerning available treatment programs.  </a:t>
            </a:r>
          </a:p>
          <a:p>
            <a:pPr>
              <a:lnSpc>
                <a:spcPct val="72000"/>
              </a:lnSpc>
              <a:defRPr sz="2500"/>
            </a:pPr>
          </a:p>
          <a:p>
            <a:pPr>
              <a:lnSpc>
                <a:spcPct val="72000"/>
              </a:lnSpc>
              <a:defRPr sz="2500"/>
            </a:pPr>
            <a:r>
              <a:t>[Source:  HHSC Rule §379.403.]</a:t>
            </a:r>
          </a:p>
        </p:txBody>
      </p:sp>
    </p:spTree>
  </p:cSld>
  <p:clrMapOvr>
    <a:masterClrMapping/>
  </p:clrMapOvr>
  <p:transition xmlns:p14="http://schemas.microsoft.com/office/powerpoint/2010/main" spd="med" advClick="1" p14:dur="1000"/>
</p:sld>
</file>

<file path=ppt/slides/slide3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81" name="Shape 981"/>
          <p:cNvSpPr/>
          <p:nvPr>
            <p:ph type="title"/>
          </p:nvPr>
        </p:nvSpPr>
        <p:spPr>
          <a:xfrm>
            <a:off x="838200" y="365125"/>
            <a:ext cx="10515600" cy="1325563"/>
          </a:xfrm>
          <a:prstGeom prst="rect">
            <a:avLst/>
          </a:prstGeom>
          <a:solidFill>
            <a:srgbClr val="F8CBAD"/>
          </a:solidFill>
        </p:spPr>
        <p:txBody>
          <a:bodyPr/>
          <a:lstStyle/>
          <a:p>
            <a:pPr/>
            <a:r>
              <a:t>                   HHSC Rules §379.406-408:</a:t>
            </a:r>
          </a:p>
        </p:txBody>
      </p:sp>
      <p:sp>
        <p:nvSpPr>
          <p:cNvPr id="982" name="Shape 982"/>
          <p:cNvSpPr/>
          <p:nvPr>
            <p:ph type="body" idx="1"/>
          </p:nvPr>
        </p:nvSpPr>
        <p:spPr>
          <a:xfrm>
            <a:off x="838200" y="1825624"/>
            <a:ext cx="10515600" cy="4676776"/>
          </a:xfrm>
          <a:prstGeom prst="rect">
            <a:avLst/>
          </a:prstGeom>
          <a:solidFill>
            <a:srgbClr val="FBE5D6"/>
          </a:solidFill>
        </p:spPr>
        <p:txBody>
          <a:bodyPr/>
          <a:lstStyle/>
          <a:p>
            <a:pPr>
              <a:lnSpc>
                <a:spcPct val="81000"/>
              </a:lnSpc>
              <a:defRPr sz="2500"/>
            </a:pPr>
          </a:p>
          <a:p>
            <a:pPr>
              <a:lnSpc>
                <a:spcPct val="81000"/>
              </a:lnSpc>
              <a:defRPr sz="2500"/>
            </a:pPr>
            <a:r>
              <a:t>FVPs are required to designate paid or volunteer staff to serve as: </a:t>
            </a:r>
          </a:p>
          <a:p>
            <a:pPr>
              <a:lnSpc>
                <a:spcPct val="81000"/>
              </a:lnSpc>
              <a:defRPr sz="2500"/>
            </a:pPr>
          </a:p>
          <a:p>
            <a:pPr>
              <a:lnSpc>
                <a:spcPct val="81000"/>
              </a:lnSpc>
              <a:defRPr sz="2500"/>
            </a:pPr>
            <a:r>
              <a:t>1.) a children's advocate;</a:t>
            </a:r>
          </a:p>
          <a:p>
            <a:pPr>
              <a:lnSpc>
                <a:spcPct val="81000"/>
              </a:lnSpc>
              <a:defRPr sz="2500"/>
            </a:pPr>
          </a:p>
          <a:p>
            <a:pPr>
              <a:lnSpc>
                <a:spcPct val="81000"/>
              </a:lnSpc>
              <a:defRPr sz="2500"/>
            </a:pPr>
            <a:r>
              <a:t>2.) a legal advocate; and </a:t>
            </a:r>
          </a:p>
          <a:p>
            <a:pPr>
              <a:lnSpc>
                <a:spcPct val="81000"/>
              </a:lnSpc>
              <a:defRPr sz="2500"/>
            </a:pPr>
          </a:p>
          <a:p>
            <a:pPr>
              <a:lnSpc>
                <a:spcPct val="81000"/>
              </a:lnSpc>
              <a:defRPr sz="2500"/>
            </a:pPr>
            <a:r>
              <a:t>3.) a volunteer coordinator.</a:t>
            </a:r>
          </a:p>
          <a:p>
            <a:pPr>
              <a:lnSpc>
                <a:spcPct val="81000"/>
              </a:lnSpc>
              <a:defRPr sz="2500"/>
            </a:pPr>
          </a:p>
          <a:p>
            <a:pPr>
              <a:lnSpc>
                <a:spcPct val="81000"/>
              </a:lnSpc>
              <a:defRPr sz="2500"/>
            </a:pPr>
            <a:r>
              <a:t>[Source:  HHSC Rules §379.406-408.]</a:t>
            </a:r>
          </a:p>
        </p:txBody>
      </p:sp>
    </p:spTree>
  </p:cSld>
  <p:clrMapOvr>
    <a:masterClrMapping/>
  </p:clrMapOvr>
  <p:transition xmlns:p14="http://schemas.microsoft.com/office/powerpoint/2010/main" spd="med" advClick="1" p14:dur="1000"/>
</p:sld>
</file>

<file path=ppt/slides/slide3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84" name="Shape 984"/>
          <p:cNvSpPr/>
          <p:nvPr>
            <p:ph type="title"/>
          </p:nvPr>
        </p:nvSpPr>
        <p:spPr>
          <a:xfrm>
            <a:off x="838200" y="365125"/>
            <a:ext cx="10515600" cy="1325563"/>
          </a:xfrm>
          <a:prstGeom prst="rect">
            <a:avLst/>
          </a:prstGeom>
          <a:solidFill>
            <a:srgbClr val="F8CBAD"/>
          </a:solidFill>
        </p:spPr>
        <p:txBody>
          <a:bodyPr/>
          <a:lstStyle/>
          <a:p>
            <a:pPr/>
            <a:r>
              <a:t>                      HHSC Rule §379.407:</a:t>
            </a:r>
          </a:p>
        </p:txBody>
      </p:sp>
      <p:sp>
        <p:nvSpPr>
          <p:cNvPr id="985" name="Shape 985"/>
          <p:cNvSpPr/>
          <p:nvPr>
            <p:ph type="body" idx="1"/>
          </p:nvPr>
        </p:nvSpPr>
        <p:spPr>
          <a:xfrm>
            <a:off x="809172" y="1825624"/>
            <a:ext cx="10515601" cy="4575176"/>
          </a:xfrm>
          <a:prstGeom prst="rect">
            <a:avLst/>
          </a:prstGeom>
          <a:solidFill>
            <a:srgbClr val="FBE5D6"/>
          </a:solidFill>
        </p:spPr>
        <p:txBody>
          <a:bodyPr/>
          <a:lstStyle/>
          <a:p>
            <a:pPr marL="219455" indent="-219455" defTabSz="877823">
              <a:spcBef>
                <a:spcPts val="900"/>
              </a:spcBef>
              <a:defRPr sz="2688"/>
            </a:pPr>
          </a:p>
          <a:p>
            <a:pPr marL="219455" indent="-219455" defTabSz="877823">
              <a:spcBef>
                <a:spcPts val="900"/>
              </a:spcBef>
              <a:defRPr sz="2688"/>
            </a:pPr>
            <a:r>
              <a:t>The legal advocate must be properly trained on Texas family violence laws and the local system response in the FVP’s service area.</a:t>
            </a:r>
          </a:p>
          <a:p>
            <a:pPr marL="219455" indent="-219455" defTabSz="877823">
              <a:spcBef>
                <a:spcPts val="900"/>
              </a:spcBef>
              <a:defRPr sz="2688"/>
            </a:pPr>
          </a:p>
          <a:p>
            <a:pPr marL="219455" indent="-219455" defTabSz="877823">
              <a:spcBef>
                <a:spcPts val="900"/>
              </a:spcBef>
              <a:defRPr sz="2688"/>
            </a:pPr>
          </a:p>
          <a:p>
            <a:pPr marL="219455" indent="-219455" defTabSz="877823">
              <a:spcBef>
                <a:spcPts val="900"/>
              </a:spcBef>
              <a:defRPr sz="2688"/>
            </a:pPr>
          </a:p>
          <a:p>
            <a:pPr marL="219455" indent="-219455" defTabSz="877823">
              <a:spcBef>
                <a:spcPts val="900"/>
              </a:spcBef>
              <a:defRPr sz="2688"/>
            </a:pPr>
          </a:p>
          <a:p>
            <a:pPr marL="219455" indent="-219455" defTabSz="877823">
              <a:spcBef>
                <a:spcPts val="900"/>
              </a:spcBef>
              <a:defRPr sz="2688"/>
            </a:pPr>
          </a:p>
          <a:p>
            <a:pPr marL="219455" indent="-219455" defTabSz="877823">
              <a:spcBef>
                <a:spcPts val="900"/>
              </a:spcBef>
              <a:defRPr sz="2688"/>
            </a:pPr>
            <a:r>
              <a:t>[Source:  HHSC Rule §379.407.]</a:t>
            </a:r>
          </a:p>
        </p:txBody>
      </p:sp>
    </p:spTree>
  </p:cSld>
  <p:clrMapOvr>
    <a:masterClrMapping/>
  </p:clrMapOvr>
  <p:transition xmlns:p14="http://schemas.microsoft.com/office/powerpoint/2010/main" spd="med" advClick="1" p14:dur="1000"/>
</p:sld>
</file>

<file path=ppt/slides/slide3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87" name="Shape 987"/>
          <p:cNvSpPr/>
          <p:nvPr>
            <p:ph type="title"/>
          </p:nvPr>
        </p:nvSpPr>
        <p:spPr>
          <a:xfrm>
            <a:off x="838200" y="365125"/>
            <a:ext cx="10515600" cy="1325563"/>
          </a:xfrm>
          <a:prstGeom prst="rect">
            <a:avLst/>
          </a:prstGeom>
          <a:solidFill>
            <a:srgbClr val="F8CBAD"/>
          </a:solidFill>
        </p:spPr>
        <p:txBody>
          <a:bodyPr/>
          <a:lstStyle/>
          <a:p>
            <a:pPr/>
            <a:r>
              <a:t>                  Rules Concerning Volunteers:</a:t>
            </a:r>
          </a:p>
        </p:txBody>
      </p:sp>
    </p:spTree>
  </p:cSld>
  <p:clrMapOvr>
    <a:masterClrMapping/>
  </p:clrMapOvr>
  <p:transition xmlns:p14="http://schemas.microsoft.com/office/powerpoint/2010/main" spd="med" advClick="1" p14:dur="1000"/>
</p:sld>
</file>

<file path=ppt/slides/slide3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89" name="Shape 989"/>
          <p:cNvSpPr/>
          <p:nvPr>
            <p:ph type="title"/>
          </p:nvPr>
        </p:nvSpPr>
        <p:spPr>
          <a:xfrm>
            <a:off x="838200" y="365125"/>
            <a:ext cx="10515600" cy="1325563"/>
          </a:xfrm>
          <a:prstGeom prst="rect">
            <a:avLst/>
          </a:prstGeom>
          <a:solidFill>
            <a:srgbClr val="F8CBAD"/>
          </a:solidFill>
        </p:spPr>
        <p:txBody>
          <a:bodyPr/>
          <a:lstStyle/>
          <a:p>
            <a:pPr/>
            <a:r>
              <a:t>                  HHSC Rule §379.632-633:</a:t>
            </a:r>
          </a:p>
        </p:txBody>
      </p:sp>
      <p:sp>
        <p:nvSpPr>
          <p:cNvPr id="990" name="Shape 990"/>
          <p:cNvSpPr/>
          <p:nvPr>
            <p:ph type="body" idx="1"/>
          </p:nvPr>
        </p:nvSpPr>
        <p:spPr>
          <a:xfrm>
            <a:off x="838200" y="1825625"/>
            <a:ext cx="10515600" cy="4633232"/>
          </a:xfrm>
          <a:prstGeom prst="rect">
            <a:avLst/>
          </a:prstGeom>
          <a:solidFill>
            <a:srgbClr val="FBE5D6"/>
          </a:solidFill>
        </p:spPr>
        <p:txBody>
          <a:bodyPr/>
          <a:lstStyle/>
          <a:p>
            <a:pPr>
              <a:lnSpc>
                <a:spcPct val="81000"/>
              </a:lnSpc>
            </a:pPr>
          </a:p>
          <a:p>
            <a:pPr>
              <a:lnSpc>
                <a:spcPct val="81000"/>
              </a:lnSpc>
            </a:pPr>
            <a:r>
              <a:t>FVPS must have policies and procedures relating to: volunteer “recruitment, training, supervision, evaluat(ion), and terminat(ion.”  </a:t>
            </a:r>
          </a:p>
          <a:p>
            <a:pPr marL="0" indent="0">
              <a:lnSpc>
                <a:spcPct val="81000"/>
              </a:lnSpc>
              <a:buSzTx/>
              <a:buNone/>
            </a:pPr>
          </a:p>
          <a:p>
            <a:pPr>
              <a:lnSpc>
                <a:spcPct val="81000"/>
              </a:lnSpc>
            </a:pPr>
            <a:r>
              <a:t>Recruitment efforts must target a diverse cross-section of the local community, comply with civil rights laws, and engage the participation of family violence survivors. </a:t>
            </a:r>
          </a:p>
          <a:p>
            <a:pPr>
              <a:lnSpc>
                <a:spcPct val="81000"/>
              </a:lnSpc>
            </a:pPr>
          </a:p>
          <a:p>
            <a:pPr>
              <a:lnSpc>
                <a:spcPct val="81000"/>
              </a:lnSpc>
            </a:pPr>
          </a:p>
          <a:p>
            <a:pPr>
              <a:lnSpc>
                <a:spcPct val="81000"/>
              </a:lnSpc>
            </a:pPr>
            <a:r>
              <a:t>[Source:  HHSC Rules §379.632-633.]</a:t>
            </a:r>
          </a:p>
        </p:txBody>
      </p:sp>
    </p:spTree>
  </p:cSld>
  <p:clrMapOvr>
    <a:masterClrMapping/>
  </p:clrMapOvr>
  <p:transition xmlns:p14="http://schemas.microsoft.com/office/powerpoint/2010/main" spd="med" advClick="1" p14:dur="1000"/>
</p:sld>
</file>

<file path=ppt/slides/slide3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2" name="Shape 992"/>
          <p:cNvSpPr/>
          <p:nvPr>
            <p:ph type="title"/>
          </p:nvPr>
        </p:nvSpPr>
        <p:spPr>
          <a:xfrm>
            <a:off x="838200" y="365125"/>
            <a:ext cx="10515600" cy="1325563"/>
          </a:xfrm>
          <a:prstGeom prst="rect">
            <a:avLst/>
          </a:prstGeom>
          <a:solidFill>
            <a:srgbClr val="F8CBAD"/>
          </a:solidFill>
        </p:spPr>
        <p:txBody>
          <a:bodyPr/>
          <a:lstStyle/>
          <a:p>
            <a:pPr/>
            <a:r>
              <a:t>                   Staff and Volunteer Training:</a:t>
            </a:r>
          </a:p>
        </p:txBody>
      </p:sp>
    </p:spTree>
  </p:cSld>
  <p:clrMapOvr>
    <a:masterClrMapping/>
  </p:clrMapOvr>
  <p:transition xmlns:p14="http://schemas.microsoft.com/office/powerpoint/2010/main" spd="med" advClick="1" p14:dur="1000"/>
</p:sld>
</file>

<file path=ppt/slides/slide3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4" name="Shape 994"/>
          <p:cNvSpPr/>
          <p:nvPr>
            <p:ph type="title"/>
          </p:nvPr>
        </p:nvSpPr>
        <p:spPr>
          <a:xfrm>
            <a:off x="838200" y="365125"/>
            <a:ext cx="10515600" cy="1325563"/>
          </a:xfrm>
          <a:prstGeom prst="rect">
            <a:avLst/>
          </a:prstGeom>
          <a:solidFill>
            <a:srgbClr val="F8CBAD"/>
          </a:solidFill>
        </p:spPr>
        <p:txBody>
          <a:bodyPr/>
          <a:lstStyle/>
          <a:p>
            <a:pPr/>
            <a:r>
              <a:t>                       HHSC Rule §379.404:</a:t>
            </a:r>
          </a:p>
        </p:txBody>
      </p:sp>
      <p:sp>
        <p:nvSpPr>
          <p:cNvPr id="995" name="Shape 995"/>
          <p:cNvSpPr/>
          <p:nvPr>
            <p:ph type="body" idx="1"/>
          </p:nvPr>
        </p:nvSpPr>
        <p:spPr>
          <a:xfrm>
            <a:off x="838200" y="1825624"/>
            <a:ext cx="10515600" cy="4647748"/>
          </a:xfrm>
          <a:prstGeom prst="rect">
            <a:avLst/>
          </a:prstGeom>
          <a:solidFill>
            <a:srgbClr val="FBE5D6"/>
          </a:solidFill>
        </p:spPr>
        <p:txBody>
          <a:bodyPr/>
          <a:lstStyle/>
          <a:p>
            <a:pPr/>
          </a:p>
          <a:p>
            <a:pPr/>
            <a:r>
              <a:t>Staff are required to attend an orientation within two days of their employment. Within two weeks, they are required to be trained on the history of the Battered Women’s Movement, family violence dynamics, and laws relating to both family violence and client confidentiality.  </a:t>
            </a:r>
          </a:p>
          <a:p>
            <a:pPr/>
          </a:p>
          <a:p>
            <a:pPr/>
          </a:p>
          <a:p>
            <a:pPr/>
            <a:r>
              <a:t>[Source:  HHSC Rule §379.404.]</a:t>
            </a:r>
          </a:p>
        </p:txBody>
      </p:sp>
    </p:spTree>
  </p:cSld>
  <p:clrMapOvr>
    <a:masterClrMapping/>
  </p:clrMapOvr>
  <p:transition xmlns:p14="http://schemas.microsoft.com/office/powerpoint/2010/main" spd="med" advClick="1" p14:dur="1000"/>
</p:sld>
</file>

<file path=ppt/slides/slide3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97" name="Shape 997"/>
          <p:cNvSpPr/>
          <p:nvPr>
            <p:ph type="title"/>
          </p:nvPr>
        </p:nvSpPr>
        <p:spPr>
          <a:xfrm>
            <a:off x="839787" y="365124"/>
            <a:ext cx="10515601" cy="1899106"/>
          </a:xfrm>
          <a:prstGeom prst="rect">
            <a:avLst/>
          </a:prstGeom>
          <a:solidFill>
            <a:srgbClr val="F8CBAD"/>
          </a:solidFill>
        </p:spPr>
        <p:txBody>
          <a:bodyPr/>
          <a:lstStyle/>
          <a:p>
            <a:pPr defTabSz="621791">
              <a:defRPr sz="2652"/>
            </a:pPr>
            <a:br/>
            <a:br/>
            <a:r>
              <a:t>        Additional Training Topics for Direct Service    </a:t>
            </a:r>
            <a:br/>
            <a:r>
              <a:t>                            Staff and Supervisors: </a:t>
            </a:r>
            <a:br/>
          </a:p>
        </p:txBody>
      </p:sp>
      <p:sp>
        <p:nvSpPr>
          <p:cNvPr id="998" name="Shape 998"/>
          <p:cNvSpPr/>
          <p:nvPr>
            <p:ph type="body" sz="half" idx="1"/>
          </p:nvPr>
        </p:nvSpPr>
        <p:spPr>
          <a:xfrm>
            <a:off x="839787" y="2505075"/>
            <a:ext cx="5157789" cy="3684588"/>
          </a:xfrm>
          <a:prstGeom prst="rect">
            <a:avLst/>
          </a:prstGeom>
          <a:solidFill>
            <a:srgbClr val="FBE5D6"/>
          </a:solidFill>
        </p:spPr>
        <p:txBody>
          <a:bodyPr anchor="t"/>
          <a:lstStyle/>
          <a:p>
            <a:pPr marL="219455" indent="-219455" defTabSz="877823">
              <a:spcBef>
                <a:spcPts val="900"/>
              </a:spcBef>
              <a:buSzPct val="100000"/>
              <a:buFont typeface="Arial"/>
              <a:buChar char="•"/>
              <a:defRPr b="0" sz="2688"/>
            </a:pPr>
            <a:r>
              <a:t>Crisis intervention</a:t>
            </a:r>
          </a:p>
          <a:p>
            <a:pPr marL="219455" indent="-219455" defTabSz="877823">
              <a:spcBef>
                <a:spcPts val="900"/>
              </a:spcBef>
              <a:buSzPct val="100000"/>
              <a:buFont typeface="Arial"/>
              <a:buChar char="•"/>
              <a:defRPr b="0" sz="2688"/>
            </a:pPr>
            <a:r>
              <a:t>Peer counseling</a:t>
            </a:r>
          </a:p>
          <a:p>
            <a:pPr marL="219455" indent="-219455" defTabSz="877823">
              <a:spcBef>
                <a:spcPts val="900"/>
              </a:spcBef>
              <a:buSzPct val="100000"/>
              <a:buFont typeface="Arial"/>
              <a:buChar char="•"/>
              <a:defRPr b="0" sz="2688"/>
            </a:pPr>
            <a:r>
              <a:t>Danger  assessment  </a:t>
            </a:r>
          </a:p>
          <a:p>
            <a:pPr marL="219455" indent="-219455" defTabSz="877823">
              <a:spcBef>
                <a:spcPts val="900"/>
              </a:spcBef>
              <a:buSzPct val="100000"/>
              <a:buFont typeface="Arial"/>
              <a:buChar char="•"/>
              <a:defRPr b="0" sz="2688"/>
            </a:pPr>
            <a:r>
              <a:t>Safety planning </a:t>
            </a:r>
          </a:p>
          <a:p>
            <a:pPr marL="219455" indent="-219455" defTabSz="877823">
              <a:spcBef>
                <a:spcPts val="900"/>
              </a:spcBef>
              <a:buSzPct val="100000"/>
              <a:buFont typeface="Arial"/>
              <a:buChar char="•"/>
              <a:defRPr b="0" sz="2688"/>
            </a:pPr>
            <a:r>
              <a:t>Hotline skills</a:t>
            </a:r>
          </a:p>
          <a:p>
            <a:pPr marL="219455" indent="-219455" defTabSz="877823">
              <a:spcBef>
                <a:spcPts val="900"/>
              </a:spcBef>
              <a:buSzPct val="100000"/>
              <a:buFont typeface="Arial"/>
              <a:buChar char="•"/>
              <a:defRPr b="0" sz="2688"/>
            </a:pPr>
            <a:r>
              <a:t>Laws and legal options </a:t>
            </a:r>
          </a:p>
          <a:p>
            <a:pPr marL="219455" indent="-219455" defTabSz="877823">
              <a:spcBef>
                <a:spcPts val="900"/>
              </a:spcBef>
              <a:buSzPct val="100000"/>
              <a:buFont typeface="Arial"/>
              <a:buChar char="•"/>
              <a:defRPr b="0" sz="2688"/>
            </a:pPr>
            <a:r>
              <a:t>Economic advocacy and options </a:t>
            </a:r>
          </a:p>
        </p:txBody>
      </p:sp>
      <p:sp>
        <p:nvSpPr>
          <p:cNvPr id="999" name="Shape 999"/>
          <p:cNvSpPr/>
          <p:nvPr/>
        </p:nvSpPr>
        <p:spPr>
          <a:xfrm>
            <a:off x="6172200" y="2505075"/>
            <a:ext cx="5183188" cy="3684588"/>
          </a:xfrm>
          <a:prstGeom prst="rect">
            <a:avLst/>
          </a:prstGeom>
          <a:solidFill>
            <a:srgbClr val="FBE5D6"/>
          </a:solidFill>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228600" indent="-228600">
              <a:lnSpc>
                <a:spcPct val="81000"/>
              </a:lnSpc>
              <a:spcBef>
                <a:spcPts val="1000"/>
              </a:spcBef>
              <a:buSzPct val="100000"/>
              <a:buFont typeface="Arial"/>
              <a:buChar char="•"/>
              <a:defRPr sz="2300"/>
            </a:pPr>
            <a:r>
              <a:t>Cultural competency </a:t>
            </a:r>
          </a:p>
          <a:p>
            <a:pPr marL="228600" indent="-228600">
              <a:lnSpc>
                <a:spcPct val="81000"/>
              </a:lnSpc>
              <a:spcBef>
                <a:spcPts val="1000"/>
              </a:spcBef>
              <a:buSzPct val="100000"/>
              <a:buFont typeface="Arial"/>
              <a:buChar char="•"/>
              <a:defRPr sz="2300"/>
            </a:pPr>
            <a:r>
              <a:t>HHSC/FVP policies and procedures  </a:t>
            </a:r>
          </a:p>
          <a:p>
            <a:pPr marL="228600" indent="-228600">
              <a:lnSpc>
                <a:spcPct val="81000"/>
              </a:lnSpc>
              <a:spcBef>
                <a:spcPts val="1000"/>
              </a:spcBef>
              <a:buSzPct val="100000"/>
              <a:buFont typeface="Arial"/>
              <a:buChar char="•"/>
              <a:defRPr sz="2300"/>
            </a:pPr>
            <a:r>
              <a:t>Civil rights laws</a:t>
            </a:r>
          </a:p>
          <a:p>
            <a:pPr marL="228600" indent="-228600">
              <a:lnSpc>
                <a:spcPct val="81000"/>
              </a:lnSpc>
              <a:spcBef>
                <a:spcPts val="1000"/>
              </a:spcBef>
              <a:buSzPct val="100000"/>
              <a:buFont typeface="Arial"/>
              <a:buChar char="•"/>
              <a:defRPr sz="2300"/>
            </a:pPr>
            <a:r>
              <a:t>Documentation </a:t>
            </a:r>
          </a:p>
          <a:p>
            <a:pPr marL="228600" indent="-228600">
              <a:lnSpc>
                <a:spcPct val="81000"/>
              </a:lnSpc>
              <a:spcBef>
                <a:spcPts val="1000"/>
              </a:spcBef>
              <a:buSzPct val="100000"/>
              <a:buFont typeface="Arial"/>
              <a:buChar char="•"/>
              <a:defRPr sz="2300"/>
            </a:pPr>
            <a:r>
              <a:t>Confidentiality </a:t>
            </a:r>
          </a:p>
          <a:p>
            <a:pPr marL="228600" indent="-228600">
              <a:lnSpc>
                <a:spcPct val="81000"/>
              </a:lnSpc>
              <a:spcBef>
                <a:spcPts val="1000"/>
              </a:spcBef>
              <a:buSzPct val="100000"/>
              <a:buFont typeface="Arial"/>
              <a:buChar char="•"/>
              <a:defRPr sz="2300"/>
            </a:pPr>
            <a:r>
              <a:t>All responsibilities included in their job descriptions</a:t>
            </a:r>
          </a:p>
          <a:p>
            <a:pPr marL="228600" indent="-228600">
              <a:lnSpc>
                <a:spcPct val="81000"/>
              </a:lnSpc>
              <a:spcBef>
                <a:spcPts val="1000"/>
              </a:spcBef>
              <a:buSzPct val="100000"/>
              <a:buFont typeface="Arial"/>
              <a:buChar char="•"/>
              <a:defRPr sz="2300"/>
            </a:pPr>
          </a:p>
          <a:p>
            <a:pPr marL="228600" indent="-228600">
              <a:lnSpc>
                <a:spcPct val="81000"/>
              </a:lnSpc>
              <a:spcBef>
                <a:spcPts val="1000"/>
              </a:spcBef>
              <a:buSzPct val="100000"/>
              <a:buFont typeface="Arial"/>
              <a:buChar char="•"/>
              <a:defRPr sz="2300"/>
            </a:pPr>
            <a:r>
              <a:t>[Source:  HHSC Rules §379.404-405.]</a:t>
            </a:r>
          </a:p>
        </p:txBody>
      </p:sp>
    </p:spTree>
  </p:cSld>
  <p:clrMapOvr>
    <a:masterClrMapping/>
  </p:clrMapOvr>
  <p:transition xmlns:p14="http://schemas.microsoft.com/office/powerpoint/2010/main" spd="med" advClick="1" p14:dur="1000"/>
</p:sld>
</file>

<file path=ppt/slides/slide35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01" name="Shape 1001"/>
          <p:cNvSpPr/>
          <p:nvPr>
            <p:ph type="title"/>
          </p:nvPr>
        </p:nvSpPr>
        <p:spPr>
          <a:xfrm>
            <a:off x="838200" y="365125"/>
            <a:ext cx="10515600" cy="1325563"/>
          </a:xfrm>
          <a:prstGeom prst="rect">
            <a:avLst/>
          </a:prstGeom>
          <a:solidFill>
            <a:srgbClr val="F8CBAD"/>
          </a:solidFill>
        </p:spPr>
        <p:txBody>
          <a:bodyPr/>
          <a:lstStyle/>
          <a:p>
            <a:pPr defTabSz="859536">
              <a:defRPr sz="4136"/>
            </a:pPr>
            <a:r>
              <a:t>   Training for Direct Service Volunteers Must </a:t>
            </a:r>
            <a:br/>
            <a:r>
              <a:t>                      Include the Following:</a:t>
            </a:r>
          </a:p>
        </p:txBody>
      </p:sp>
      <p:sp>
        <p:nvSpPr>
          <p:cNvPr id="1002" name="Shape 1002"/>
          <p:cNvSpPr/>
          <p:nvPr>
            <p:ph type="body" sz="half" idx="1"/>
          </p:nvPr>
        </p:nvSpPr>
        <p:spPr>
          <a:xfrm>
            <a:off x="838200" y="1825625"/>
            <a:ext cx="5181600" cy="4351338"/>
          </a:xfrm>
          <a:prstGeom prst="rect">
            <a:avLst/>
          </a:prstGeom>
          <a:solidFill>
            <a:srgbClr val="FBE5D6"/>
          </a:solidFill>
        </p:spPr>
        <p:txBody>
          <a:bodyPr/>
          <a:lstStyle/>
          <a:p>
            <a:pPr>
              <a:lnSpc>
                <a:spcPct val="72000"/>
              </a:lnSpc>
              <a:defRPr sz="2100"/>
            </a:pPr>
            <a:r>
              <a:t>A history of the Texas Battered Women's Movement</a:t>
            </a:r>
          </a:p>
          <a:p>
            <a:pPr>
              <a:lnSpc>
                <a:spcPct val="72000"/>
              </a:lnSpc>
              <a:defRPr sz="2100"/>
            </a:pPr>
            <a:r>
              <a:t>The purpose/benefit of shelter services</a:t>
            </a:r>
          </a:p>
          <a:p>
            <a:pPr>
              <a:lnSpc>
                <a:spcPct val="72000"/>
              </a:lnSpc>
              <a:defRPr sz="2100"/>
            </a:pPr>
            <a:r>
              <a:t>Family violence dynamics </a:t>
            </a:r>
          </a:p>
          <a:p>
            <a:pPr>
              <a:lnSpc>
                <a:spcPct val="72000"/>
              </a:lnSpc>
              <a:defRPr sz="2100"/>
            </a:pPr>
            <a:r>
              <a:t>FV laws and legal options </a:t>
            </a:r>
          </a:p>
          <a:p>
            <a:pPr>
              <a:lnSpc>
                <a:spcPct val="72000"/>
              </a:lnSpc>
              <a:defRPr sz="2100"/>
            </a:pPr>
            <a:r>
              <a:t>Crisis intervention</a:t>
            </a:r>
          </a:p>
          <a:p>
            <a:pPr>
              <a:lnSpc>
                <a:spcPct val="72000"/>
              </a:lnSpc>
              <a:defRPr sz="2100"/>
            </a:pPr>
            <a:r>
              <a:t>Hotline skills (as appropriate)</a:t>
            </a:r>
          </a:p>
          <a:p>
            <a:pPr>
              <a:lnSpc>
                <a:spcPct val="72000"/>
              </a:lnSpc>
              <a:defRPr sz="2100"/>
            </a:pPr>
            <a:r>
              <a:t>Peer counseling </a:t>
            </a:r>
          </a:p>
          <a:p>
            <a:pPr>
              <a:lnSpc>
                <a:spcPct val="72000"/>
              </a:lnSpc>
              <a:defRPr sz="2100"/>
            </a:pPr>
            <a:r>
              <a:t>Danger assessment </a:t>
            </a:r>
          </a:p>
          <a:p>
            <a:pPr>
              <a:lnSpc>
                <a:spcPct val="72000"/>
              </a:lnSpc>
              <a:defRPr sz="2100"/>
            </a:pPr>
            <a:r>
              <a:t>Safety planning</a:t>
            </a:r>
          </a:p>
        </p:txBody>
      </p:sp>
      <p:sp>
        <p:nvSpPr>
          <p:cNvPr id="1003" name="Shape 1003"/>
          <p:cNvSpPr/>
          <p:nvPr/>
        </p:nvSpPr>
        <p:spPr>
          <a:xfrm>
            <a:off x="6172200" y="1825625"/>
            <a:ext cx="5181600" cy="4351338"/>
          </a:xfrm>
          <a:prstGeom prst="rect">
            <a:avLst/>
          </a:prstGeom>
          <a:solidFill>
            <a:srgbClr val="FBE5D6"/>
          </a:solidFill>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228600" indent="-228600">
              <a:lnSpc>
                <a:spcPct val="72000"/>
              </a:lnSpc>
              <a:spcBef>
                <a:spcPts val="1000"/>
              </a:spcBef>
              <a:buSzPct val="100000"/>
              <a:buFont typeface="Arial"/>
              <a:buChar char="•"/>
              <a:defRPr sz="2100"/>
            </a:pPr>
            <a:r>
              <a:t>The agency’s policies and procedures </a:t>
            </a:r>
          </a:p>
          <a:p>
            <a:pPr marL="228600" indent="-228600">
              <a:lnSpc>
                <a:spcPct val="72000"/>
              </a:lnSpc>
              <a:spcBef>
                <a:spcPts val="1000"/>
              </a:spcBef>
              <a:buSzPct val="100000"/>
              <a:buFont typeface="Arial"/>
              <a:buChar char="•"/>
              <a:defRPr sz="2100"/>
            </a:pPr>
            <a:r>
              <a:t>The agency’s mission/working philosophy</a:t>
            </a:r>
          </a:p>
          <a:p>
            <a:pPr marL="228600" indent="-228600">
              <a:lnSpc>
                <a:spcPct val="72000"/>
              </a:lnSpc>
              <a:spcBef>
                <a:spcPts val="1000"/>
              </a:spcBef>
              <a:buSzPct val="100000"/>
              <a:buFont typeface="Arial"/>
              <a:buChar char="•"/>
              <a:defRPr sz="2100"/>
            </a:pPr>
            <a:r>
              <a:t>Confidentiality </a:t>
            </a:r>
          </a:p>
          <a:p>
            <a:pPr marL="228600" indent="-228600">
              <a:lnSpc>
                <a:spcPct val="72000"/>
              </a:lnSpc>
              <a:spcBef>
                <a:spcPts val="1000"/>
              </a:spcBef>
              <a:buSzPct val="100000"/>
              <a:buFont typeface="Arial"/>
              <a:buChar char="•"/>
              <a:defRPr sz="2100"/>
            </a:pPr>
            <a:r>
              <a:t>Economic options and advocacy</a:t>
            </a:r>
          </a:p>
          <a:p>
            <a:pPr marL="228600" indent="-228600">
              <a:lnSpc>
                <a:spcPct val="72000"/>
              </a:lnSpc>
              <a:spcBef>
                <a:spcPts val="1000"/>
              </a:spcBef>
              <a:buSzPct val="100000"/>
              <a:buFont typeface="Arial"/>
              <a:buChar char="•"/>
              <a:defRPr sz="2100"/>
            </a:pPr>
            <a:r>
              <a:t>Cultural competency</a:t>
            </a:r>
          </a:p>
          <a:p>
            <a:pPr marL="228600" indent="-228600">
              <a:lnSpc>
                <a:spcPct val="72000"/>
              </a:lnSpc>
              <a:spcBef>
                <a:spcPts val="1000"/>
              </a:spcBef>
              <a:buSzPct val="100000"/>
              <a:buFont typeface="Arial"/>
              <a:buChar char="•"/>
              <a:defRPr sz="2100"/>
            </a:pPr>
            <a:r>
              <a:t>Local resources </a:t>
            </a:r>
          </a:p>
          <a:p>
            <a:pPr marL="228600" indent="-228600">
              <a:lnSpc>
                <a:spcPct val="72000"/>
              </a:lnSpc>
              <a:spcBef>
                <a:spcPts val="1000"/>
              </a:spcBef>
              <a:buSzPct val="100000"/>
              <a:buFont typeface="Arial"/>
              <a:buChar char="•"/>
              <a:defRPr sz="2100"/>
            </a:pPr>
            <a:r>
              <a:t>Systems advocacy </a:t>
            </a:r>
          </a:p>
          <a:p>
            <a:pPr marL="228600" indent="-228600">
              <a:lnSpc>
                <a:spcPct val="72000"/>
              </a:lnSpc>
              <a:spcBef>
                <a:spcPts val="1000"/>
              </a:spcBef>
              <a:buSzPct val="100000"/>
              <a:buFont typeface="Arial"/>
              <a:buChar char="•"/>
              <a:defRPr sz="2100"/>
            </a:pPr>
            <a:r>
              <a:t>Civil rights laws </a:t>
            </a:r>
          </a:p>
          <a:p>
            <a:pPr marL="228600" indent="-228600">
              <a:lnSpc>
                <a:spcPct val="72000"/>
              </a:lnSpc>
              <a:spcBef>
                <a:spcPts val="1000"/>
              </a:spcBef>
              <a:buSzPct val="100000"/>
              <a:buFont typeface="Arial"/>
              <a:buChar char="•"/>
              <a:defRPr sz="2100"/>
            </a:pPr>
            <a:r>
              <a:t>All position responsibilities </a:t>
            </a:r>
          </a:p>
          <a:p>
            <a:pPr marL="228600" indent="-228600">
              <a:lnSpc>
                <a:spcPct val="72000"/>
              </a:lnSpc>
              <a:spcBef>
                <a:spcPts val="1000"/>
              </a:spcBef>
              <a:buSzPct val="100000"/>
              <a:buFont typeface="Arial"/>
              <a:buChar char="•"/>
              <a:defRPr sz="2100"/>
            </a:pPr>
          </a:p>
          <a:p>
            <a:pPr marL="228600" indent="-228600">
              <a:lnSpc>
                <a:spcPct val="72000"/>
              </a:lnSpc>
              <a:spcBef>
                <a:spcPts val="1000"/>
              </a:spcBef>
              <a:buSzPct val="100000"/>
              <a:buFont typeface="Arial"/>
              <a:buChar char="•"/>
              <a:defRPr sz="2100"/>
            </a:pPr>
            <a:r>
              <a:t>[Source:  HHSC Rules §379.634.]</a:t>
            </a:r>
          </a:p>
        </p:txBody>
      </p:sp>
    </p:spTree>
  </p:cSld>
  <p:clrMapOvr>
    <a:masterClrMapping/>
  </p:clrMapOvr>
  <p:transition xmlns:p14="http://schemas.microsoft.com/office/powerpoint/2010/main" spd="med" advClick="1" p14:dur="1000"/>
</p:sld>
</file>

<file path=ppt/slides/slide35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05" name="Shape 1005"/>
          <p:cNvSpPr/>
          <p:nvPr>
            <p:ph type="title"/>
          </p:nvPr>
        </p:nvSpPr>
        <p:spPr>
          <a:xfrm>
            <a:off x="838200" y="365125"/>
            <a:ext cx="10515600" cy="1325563"/>
          </a:xfrm>
          <a:prstGeom prst="rect">
            <a:avLst/>
          </a:prstGeom>
          <a:solidFill>
            <a:srgbClr val="F8CBAD"/>
          </a:solidFill>
        </p:spPr>
        <p:txBody>
          <a:bodyPr/>
          <a:lstStyle>
            <a:lvl1pPr defTabSz="868680">
              <a:defRPr sz="4180"/>
            </a:lvl1pPr>
          </a:lstStyle>
          <a:p>
            <a:pPr/>
            <a:r>
              <a:t>   Training for Non-Direct Service Volunteers:</a:t>
            </a:r>
          </a:p>
        </p:txBody>
      </p:sp>
      <p:sp>
        <p:nvSpPr>
          <p:cNvPr id="1006" name="Shape 1006"/>
          <p:cNvSpPr/>
          <p:nvPr>
            <p:ph type="body" idx="1"/>
          </p:nvPr>
        </p:nvSpPr>
        <p:spPr>
          <a:xfrm>
            <a:off x="838200" y="1825624"/>
            <a:ext cx="10515600" cy="4517120"/>
          </a:xfrm>
          <a:prstGeom prst="rect">
            <a:avLst/>
          </a:prstGeom>
          <a:solidFill>
            <a:srgbClr val="FBE5D6"/>
          </a:solidFill>
        </p:spPr>
        <p:txBody>
          <a:bodyPr/>
          <a:lstStyle/>
          <a:p>
            <a:pPr/>
          </a:p>
          <a:p>
            <a:pPr/>
            <a:r>
              <a:t>Non-direct service volunteers must have an orientation on their duties and be trained on client confidentiality and the agency’s policies, philosophy, and mission.</a:t>
            </a:r>
          </a:p>
          <a:p>
            <a:pPr/>
          </a:p>
          <a:p>
            <a:pPr/>
          </a:p>
          <a:p>
            <a:pPr/>
          </a:p>
          <a:p>
            <a:pPr/>
          </a:p>
          <a:p>
            <a:pPr/>
            <a:r>
              <a:t>[Source: HHSC Rule §379.635.]</a:t>
            </a:r>
          </a:p>
        </p:txBody>
      </p:sp>
    </p:spTree>
  </p:cSld>
  <p:clrMapOvr>
    <a:masterClrMapping/>
  </p:clrMapOvr>
  <p:transition xmlns:p14="http://schemas.microsoft.com/office/powerpoint/2010/main" spd="med" advClick="1" p14:dur="1000"/>
</p:sld>
</file>

<file path=ppt/slides/slide35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08" name="Shape 1008"/>
          <p:cNvSpPr/>
          <p:nvPr>
            <p:ph type="title"/>
          </p:nvPr>
        </p:nvSpPr>
        <p:spPr>
          <a:xfrm>
            <a:off x="838200" y="365125"/>
            <a:ext cx="10515600" cy="1325563"/>
          </a:xfrm>
          <a:prstGeom prst="rect">
            <a:avLst/>
          </a:prstGeom>
          <a:solidFill>
            <a:srgbClr val="F8CBAD"/>
          </a:solidFill>
        </p:spPr>
        <p:txBody>
          <a:bodyPr/>
          <a:lstStyle/>
          <a:p>
            <a:pPr/>
            <a:r>
              <a:t>              Elements of Effective Advocacy:</a:t>
            </a:r>
          </a:p>
        </p:txBody>
      </p:sp>
      <p:sp>
        <p:nvSpPr>
          <p:cNvPr id="1009" name="Shape 1009"/>
          <p:cNvSpPr/>
          <p:nvPr>
            <p:ph type="body" idx="1"/>
          </p:nvPr>
        </p:nvSpPr>
        <p:spPr>
          <a:xfrm>
            <a:off x="838200" y="1825624"/>
            <a:ext cx="10515600" cy="4720320"/>
          </a:xfrm>
          <a:prstGeom prst="rect">
            <a:avLst/>
          </a:prstGeom>
          <a:solidFill>
            <a:srgbClr val="FBE5D6"/>
          </a:solidFill>
        </p:spPr>
        <p:txBody>
          <a:bodyPr/>
          <a:lstStyle/>
          <a:p>
            <a:pPr>
              <a:lnSpc>
                <a:spcPct val="72000"/>
              </a:lnSpc>
              <a:defRPr sz="2300"/>
            </a:pPr>
          </a:p>
          <a:p>
            <a:pPr>
              <a:lnSpc>
                <a:spcPct val="72000"/>
              </a:lnSpc>
              <a:defRPr sz="2300"/>
            </a:pPr>
            <a:r>
              <a:t>Effective advocacy is: survivor-defined, intersectional, and embracive of social change activism.</a:t>
            </a:r>
          </a:p>
          <a:p>
            <a:pPr>
              <a:lnSpc>
                <a:spcPct val="72000"/>
              </a:lnSpc>
              <a:defRPr sz="2300"/>
            </a:pPr>
          </a:p>
          <a:p>
            <a:pPr>
              <a:lnSpc>
                <a:spcPct val="72000"/>
              </a:lnSpc>
              <a:defRPr sz="2300"/>
            </a:pPr>
            <a:r>
              <a:t>Survivor Defined Advocacy is also referred to as “victim-centered.” It is a customized/individualized approach based on empowerment and a respect for the survivor’s self-determination.  </a:t>
            </a:r>
          </a:p>
          <a:p>
            <a:pPr marL="0" indent="0">
              <a:lnSpc>
                <a:spcPct val="72000"/>
              </a:lnSpc>
              <a:buSzTx/>
              <a:buNone/>
              <a:defRPr sz="2300"/>
            </a:pPr>
          </a:p>
          <a:p>
            <a:pPr marL="0" indent="0">
              <a:lnSpc>
                <a:spcPct val="72000"/>
              </a:lnSpc>
              <a:buSzTx/>
              <a:buNone/>
              <a:defRPr sz="1600"/>
            </a:pPr>
            <a:r>
              <a:t>[Source: Nichols, A.J. (2013). Meaning-making and domestic violence victim advocacy: An examination of feminist identities, ideologies, and practices. </a:t>
            </a:r>
            <a:r>
              <a:rPr i="1"/>
              <a:t>Feminist Criminology.</a:t>
            </a:r>
            <a:r>
              <a:t> 8: 177. Retrieved from:  </a:t>
            </a:r>
            <a:r>
              <a:rPr u="sng">
                <a:solidFill>
                  <a:srgbClr val="0563C1"/>
                </a:solidFill>
                <a:uFill>
                  <a:solidFill>
                    <a:srgbClr val="0563C1"/>
                  </a:solidFill>
                </a:uFill>
                <a:hlinkClick r:id="rId2" invalidUrl="" action="" tgtFrame="" tooltip="" history="1" highlightClick="0" endSnd="0"/>
              </a:rPr>
              <a:t>http://ejournals.ebsco.com.ezproxy.shsu.edu/Direct.asp?AccessToken=2399S9S8SF3SYFBE9HSY1X22BLZA893LSA&amp;Show=Object</a:t>
            </a:r>
            <a:r>
              <a:t> ]</a:t>
            </a:r>
            <a:endParaRPr sz="2300"/>
          </a:p>
          <a:p>
            <a:pPr marL="0" indent="0">
              <a:lnSpc>
                <a:spcPct val="72000"/>
              </a:lnSpc>
              <a:buSzTx/>
              <a:buNone/>
              <a:defRPr sz="1900"/>
            </a:pPr>
          </a:p>
          <a:p>
            <a:pPr marL="0" indent="0">
              <a:lnSpc>
                <a:spcPct val="72000"/>
              </a:lnSpc>
              <a:buSzTx/>
              <a:buNone/>
              <a:defRPr sz="1600"/>
            </a:pPr>
            <a:r>
              <a:t>*See also: Crenshaw, K. (1991). Mapping the margins: Intersectionality, identity politics and violence against women of color. </a:t>
            </a:r>
            <a:r>
              <a:rPr i="1"/>
              <a:t>The Feminist Philosophy Reader</a:t>
            </a:r>
            <a:r>
              <a:t>. Eds. Alison Bailey and Chris Cuomo. New York: McGraw-Hill, 2008. 279-309 for more on intersectionality</a:t>
            </a:r>
            <a:r>
              <a:rPr sz="1000"/>
              <a:t>.</a:t>
            </a:r>
          </a:p>
        </p:txBody>
      </p:sp>
    </p:spTree>
  </p:cSld>
  <p:clrMapOvr>
    <a:masterClrMapping/>
  </p:clrMapOvr>
  <p:transition xmlns:p14="http://schemas.microsoft.com/office/powerpoint/2010/main" spd="med" advClick="1" p14:dur="1000"/>
</p:sld>
</file>

<file path=ppt/slides/slide35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11" name="Shape 1011"/>
          <p:cNvSpPr/>
          <p:nvPr>
            <p:ph type="body" idx="1"/>
          </p:nvPr>
        </p:nvSpPr>
        <p:spPr>
          <a:xfrm>
            <a:off x="838200" y="711199"/>
            <a:ext cx="10515600" cy="5863773"/>
          </a:xfrm>
          <a:prstGeom prst="rect">
            <a:avLst/>
          </a:prstGeom>
          <a:solidFill>
            <a:srgbClr val="FBE5D6"/>
          </a:solidFill>
        </p:spPr>
        <p:txBody>
          <a:bodyPr/>
          <a:lstStyle/>
          <a:p>
            <a:pPr>
              <a:lnSpc>
                <a:spcPct val="72000"/>
              </a:lnSpc>
              <a:defRPr sz="2500"/>
            </a:pPr>
          </a:p>
          <a:p>
            <a:pPr>
              <a:lnSpc>
                <a:spcPct val="72000"/>
              </a:lnSpc>
              <a:defRPr sz="2500"/>
            </a:pPr>
            <a:r>
              <a:t>“Intersectionality” involves recognizing how the intersection of race, class, and gender variables impacts survivors’ lives (ex. understanding how racism and sexism intersect in the lives of black battered women and the complex needs of battered immigrant survivors, etc.). Such an approach leads to a more robust understanding of the structural barriers family violence victims face.</a:t>
            </a:r>
          </a:p>
          <a:p>
            <a:pPr lvl="1" marL="685800" indent="-228600">
              <a:lnSpc>
                <a:spcPct val="72000"/>
              </a:lnSpc>
              <a:spcBef>
                <a:spcPts val="500"/>
              </a:spcBef>
              <a:defRPr sz="2200"/>
            </a:pPr>
          </a:p>
          <a:p>
            <a:pPr>
              <a:lnSpc>
                <a:spcPct val="72000"/>
              </a:lnSpc>
              <a:defRPr sz="2500"/>
            </a:pPr>
            <a:r>
              <a:t>Social Change Activism concentrates on reducing structural barriers. </a:t>
            </a:r>
          </a:p>
          <a:p>
            <a:pPr lvl="1" marL="685800" indent="-228600">
              <a:lnSpc>
                <a:spcPct val="72000"/>
              </a:lnSpc>
              <a:spcBef>
                <a:spcPts val="500"/>
              </a:spcBef>
              <a:defRPr sz="2200"/>
            </a:pPr>
          </a:p>
          <a:p>
            <a:pPr lvl="1" marL="0" indent="457200">
              <a:lnSpc>
                <a:spcPct val="72000"/>
              </a:lnSpc>
              <a:spcBef>
                <a:spcPts val="500"/>
              </a:spcBef>
              <a:buSzTx/>
              <a:buNone/>
              <a:defRPr sz="2200"/>
            </a:pPr>
          </a:p>
          <a:p>
            <a:pPr marL="0" indent="0">
              <a:lnSpc>
                <a:spcPct val="72000"/>
              </a:lnSpc>
              <a:buSzTx/>
              <a:buNone/>
              <a:defRPr sz="1700"/>
            </a:pPr>
            <a:r>
              <a:t>[Source: Nichols, A.J. (2013). Meaning-making and domestic violence victim advocacy: An examination of feminist identities, ideologies, and practices. </a:t>
            </a:r>
            <a:r>
              <a:rPr i="1"/>
              <a:t>Feminist Criminology.</a:t>
            </a:r>
            <a:r>
              <a:t> 8: 177. Retrieved from:  </a:t>
            </a:r>
            <a:r>
              <a:rPr u="sng">
                <a:solidFill>
                  <a:srgbClr val="0563C1"/>
                </a:solidFill>
                <a:uFill>
                  <a:solidFill>
                    <a:srgbClr val="0563C1"/>
                  </a:solidFill>
                </a:uFill>
                <a:hlinkClick r:id="rId2" invalidUrl="" action="" tgtFrame="" tooltip="" history="1" highlightClick="0" endSnd="0"/>
              </a:rPr>
              <a:t>http://ejournals.ebsco.com.ezproxy.shsu.edu/Direct.asp?AccessToken=2399S9S8SF3SYFBE9HSY1X22BLZA893LSA&amp;Show=Object</a:t>
            </a:r>
            <a:r>
              <a:t> ]</a:t>
            </a:r>
            <a:endParaRPr sz="2500"/>
          </a:p>
          <a:p>
            <a:pPr marL="0" indent="0">
              <a:lnSpc>
                <a:spcPct val="72000"/>
              </a:lnSpc>
              <a:buSzTx/>
              <a:buNone/>
              <a:defRPr sz="1900"/>
            </a:pPr>
          </a:p>
          <a:p>
            <a:pPr marL="0" indent="0">
              <a:lnSpc>
                <a:spcPct val="72000"/>
              </a:lnSpc>
              <a:buSzTx/>
              <a:buNone/>
              <a:defRPr sz="1700"/>
            </a:pPr>
            <a:r>
              <a:t>*See also: Crenshaw, K. (1991). Mapping the margins: Intersectionality, identity politics and violence against women of color. </a:t>
            </a:r>
            <a:r>
              <a:rPr i="1"/>
              <a:t>The Feminist Philosophy Reader</a:t>
            </a:r>
            <a:r>
              <a:t>. Eds. Alison Bailey and Chris Cuomo. New York: McGraw-Hill, 2008. 279-309 for more on intersectionality</a:t>
            </a:r>
            <a:r>
              <a:rPr sz="1100"/>
              <a:t>.</a:t>
            </a:r>
          </a:p>
        </p:txBody>
      </p:sp>
    </p:spTree>
  </p:cSld>
  <p:clrMapOvr>
    <a:masterClrMapping/>
  </p:clrMapOvr>
  <p:transition xmlns:p14="http://schemas.microsoft.com/office/powerpoint/2010/main" spd="med" advClick="1" p14:dur="1000"/>
</p:sld>
</file>

<file path=ppt/slides/slide36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13" name="Shape 1013"/>
          <p:cNvSpPr/>
          <p:nvPr>
            <p:ph type="body" idx="1"/>
          </p:nvPr>
        </p:nvSpPr>
        <p:spPr>
          <a:xfrm>
            <a:off x="838200" y="827313"/>
            <a:ext cx="10515600" cy="5675088"/>
          </a:xfrm>
          <a:prstGeom prst="rect">
            <a:avLst/>
          </a:prstGeom>
          <a:solidFill>
            <a:srgbClr val="FBE5D6"/>
          </a:solidFill>
        </p:spPr>
        <p:txBody>
          <a:bodyPr/>
          <a:lstStyle/>
          <a:p>
            <a:pPr>
              <a:lnSpc>
                <a:spcPct val="81000"/>
              </a:lnSpc>
              <a:defRPr sz="2300"/>
            </a:pPr>
          </a:p>
          <a:p>
            <a:pPr>
              <a:lnSpc>
                <a:spcPct val="81000"/>
              </a:lnSpc>
              <a:defRPr sz="2300"/>
            </a:pPr>
            <a:r>
              <a:t> Survivor-centered approaches produce more positive outcomes:</a:t>
            </a:r>
          </a:p>
          <a:p>
            <a:pPr>
              <a:lnSpc>
                <a:spcPct val="81000"/>
              </a:lnSpc>
              <a:defRPr sz="2300"/>
            </a:pPr>
          </a:p>
          <a:p>
            <a:pPr>
              <a:lnSpc>
                <a:spcPct val="81000"/>
              </a:lnSpc>
              <a:defRPr sz="2300"/>
            </a:pPr>
            <a:r>
              <a:t>“When battered women’s choices are respected through control of their own services, they are more likely to find that the services meet their needs and they are less likely to return to their abusers” (Zweig &amp; Burt, 2007).</a:t>
            </a:r>
          </a:p>
          <a:p>
            <a:pPr>
              <a:lnSpc>
                <a:spcPct val="81000"/>
              </a:lnSpc>
              <a:defRPr sz="2300"/>
            </a:pPr>
          </a:p>
          <a:p>
            <a:pPr>
              <a:lnSpc>
                <a:spcPct val="81000"/>
              </a:lnSpc>
              <a:defRPr sz="2300"/>
            </a:pPr>
            <a:r>
              <a:t>Moreover, Lehrner and Allen’s (2009) research revealed that it is essential for advocates to be trained on the history of the battered women’s movement. Advocates lacking this essential foundation were less inclined to engage in social change activism and viewed domestic violence as an individual problem.</a:t>
            </a:r>
          </a:p>
          <a:p>
            <a:pPr>
              <a:lnSpc>
                <a:spcPct val="81000"/>
              </a:lnSpc>
              <a:defRPr sz="2300"/>
            </a:pPr>
          </a:p>
          <a:p>
            <a:pPr>
              <a:lnSpc>
                <a:spcPct val="81000"/>
              </a:lnSpc>
              <a:defRPr sz="2300"/>
            </a:pPr>
            <a:r>
              <a:t>[Source: Lehrner, A., &amp; Allen, N. (2009). Still a movement after all these years? Current tensions in the domestic violence movement. </a:t>
            </a:r>
            <a:r>
              <a:rPr i="1"/>
              <a:t>Violence Against Women</a:t>
            </a:r>
            <a:r>
              <a:t>, </a:t>
            </a:r>
            <a:r>
              <a:rPr i="1"/>
              <a:t>5</a:t>
            </a:r>
            <a:r>
              <a:t>, 1-22].</a:t>
            </a:r>
          </a:p>
        </p:txBody>
      </p:sp>
    </p:spTree>
  </p:cSld>
  <p:clrMapOvr>
    <a:masterClrMapping/>
  </p:clrMapOvr>
  <p:transition xmlns:p14="http://schemas.microsoft.com/office/powerpoint/2010/main" spd="med" advClick="1" p14:dur="1000"/>
</p:sld>
</file>

<file path=ppt/slides/slide36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15" name="Shape 1015"/>
          <p:cNvSpPr/>
          <p:nvPr>
            <p:ph type="body" idx="1"/>
          </p:nvPr>
        </p:nvSpPr>
        <p:spPr>
          <a:xfrm>
            <a:off x="838200" y="740228"/>
            <a:ext cx="10515600" cy="5704116"/>
          </a:xfrm>
          <a:prstGeom prst="rect">
            <a:avLst/>
          </a:prstGeom>
          <a:solidFill>
            <a:srgbClr val="FBE5D6"/>
          </a:solidFill>
        </p:spPr>
        <p:txBody>
          <a:bodyPr/>
          <a:lstStyle/>
          <a:p>
            <a:pPr marL="212597" indent="-212597" defTabSz="850391">
              <a:spcBef>
                <a:spcPts val="900"/>
              </a:spcBef>
              <a:defRPr sz="2604"/>
            </a:pPr>
          </a:p>
          <a:p>
            <a:pPr marL="212597" indent="-212597" defTabSz="850391">
              <a:spcBef>
                <a:spcPts val="900"/>
              </a:spcBef>
              <a:defRPr sz="2604"/>
            </a:pPr>
            <a:r>
              <a:t>According to Macy et al. (2010), such misconceptions about family violence may lead to authoritarian and disempowering interventions. </a:t>
            </a:r>
          </a:p>
          <a:p>
            <a:pPr marL="212597" indent="-212597" defTabSz="850391">
              <a:spcBef>
                <a:spcPts val="900"/>
              </a:spcBef>
              <a:defRPr sz="2604"/>
            </a:pPr>
          </a:p>
          <a:p>
            <a:pPr marL="212597" indent="-212597" defTabSz="850391">
              <a:spcBef>
                <a:spcPts val="900"/>
              </a:spcBef>
              <a:defRPr sz="2604"/>
            </a:pPr>
            <a:r>
              <a:t>A proper understanding of the Battered Women’s Movement is also respectful of survivors’ experiences as the pioneers of that movement. </a:t>
            </a:r>
          </a:p>
          <a:p>
            <a:pPr marL="0" indent="0" defTabSz="850391">
              <a:spcBef>
                <a:spcPts val="900"/>
              </a:spcBef>
              <a:buSzTx/>
              <a:buNone/>
              <a:defRPr sz="2604"/>
            </a:pPr>
          </a:p>
          <a:p>
            <a:pPr marL="212597" indent="-212597" defTabSz="850391">
              <a:spcBef>
                <a:spcPts val="900"/>
              </a:spcBef>
              <a:defRPr sz="2604"/>
            </a:pPr>
          </a:p>
          <a:p>
            <a:pPr marL="212597" indent="-212597" defTabSz="850391">
              <a:spcBef>
                <a:spcPts val="900"/>
              </a:spcBef>
              <a:defRPr sz="2604"/>
            </a:pPr>
            <a:r>
              <a:t>[Source: Macy, R., Giattina, M., Parish, S., &amp; Crosby, C. (2010). Domestic violence and sexual assault services: Historical concerns and contemporary challenges. </a:t>
            </a:r>
            <a:r>
              <a:rPr i="1"/>
              <a:t>Journal of Interpersonal Violence</a:t>
            </a:r>
            <a:r>
              <a:t>, </a:t>
            </a:r>
            <a:r>
              <a:rPr i="1"/>
              <a:t>25</a:t>
            </a:r>
            <a:r>
              <a:t>, 3-32]. </a:t>
            </a:r>
          </a:p>
        </p:txBody>
      </p:sp>
    </p:spTree>
  </p:cSld>
  <p:clrMapOvr>
    <a:masterClrMapping/>
  </p:clrMapOvr>
  <p:transition xmlns:p14="http://schemas.microsoft.com/office/powerpoint/2010/main" spd="med" advClick="1" p14:dur="1000"/>
</p:sld>
</file>

<file path=ppt/slides/slide36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17" name="Shape 1017"/>
          <p:cNvSpPr/>
          <p:nvPr>
            <p:ph type="title"/>
          </p:nvPr>
        </p:nvSpPr>
        <p:spPr>
          <a:xfrm>
            <a:off x="838200" y="365125"/>
            <a:ext cx="10515600" cy="1325563"/>
          </a:xfrm>
          <a:prstGeom prst="rect">
            <a:avLst/>
          </a:prstGeom>
          <a:solidFill>
            <a:srgbClr val="F8CBAD"/>
          </a:solidFill>
        </p:spPr>
        <p:txBody>
          <a:bodyPr/>
          <a:lstStyle/>
          <a:p>
            <a:pPr/>
            <a:r>
              <a:t>                          Advocate Quote:                                             </a:t>
            </a:r>
          </a:p>
        </p:txBody>
      </p:sp>
      <p:sp>
        <p:nvSpPr>
          <p:cNvPr id="1018" name="Shape 1018"/>
          <p:cNvSpPr/>
          <p:nvPr>
            <p:ph type="body" idx="1"/>
          </p:nvPr>
        </p:nvSpPr>
        <p:spPr>
          <a:xfrm>
            <a:off x="838200" y="1825625"/>
            <a:ext cx="10515600" cy="4351338"/>
          </a:xfrm>
          <a:prstGeom prst="rect">
            <a:avLst/>
          </a:prstGeom>
          <a:solidFill>
            <a:srgbClr val="FBE5D6"/>
          </a:solidFill>
        </p:spPr>
        <p:txBody>
          <a:bodyPr/>
          <a:lstStyle/>
          <a:p>
            <a:pPr marL="0" indent="0">
              <a:lnSpc>
                <a:spcPct val="81000"/>
              </a:lnSpc>
              <a:buSzTx/>
              <a:buNone/>
              <a:defRPr sz="2300"/>
            </a:pPr>
          </a:p>
          <a:p>
            <a:pPr marL="0" indent="0">
              <a:lnSpc>
                <a:spcPct val="81000"/>
              </a:lnSpc>
              <a:buSzTx/>
              <a:buNone/>
              <a:defRPr sz="2300"/>
            </a:pPr>
            <a:r>
              <a:t>“It’s more of a partnership, where I know a ton about domestic violence, I know a ton about resources in the community, and this woman knows a ton about her life, what matters to her, what has worked before, she knows the ins and outs of the person who’s making problems, and so it is really a partnership of putting those things together. Then coming up with a plan. It’s an active role but…it’s respectful and it’s built on her knowledge and expertise and really it’s about her making the choices and decisions…(But) that all comes about from this bigger conversation with the advocate” (Nichols, 2013, p. 188).</a:t>
            </a:r>
          </a:p>
          <a:p>
            <a:pPr marL="0" indent="0">
              <a:lnSpc>
                <a:spcPct val="81000"/>
              </a:lnSpc>
              <a:buSzTx/>
              <a:buNone/>
              <a:defRPr sz="2300"/>
            </a:pPr>
          </a:p>
          <a:p>
            <a:pPr lvl="1" marL="0" indent="457200">
              <a:lnSpc>
                <a:spcPct val="81000"/>
              </a:lnSpc>
              <a:spcBef>
                <a:spcPts val="500"/>
              </a:spcBef>
              <a:buSzTx/>
              <a:buNone/>
              <a:defRPr sz="2000"/>
            </a:pPr>
          </a:p>
          <a:p>
            <a:pPr marL="0" indent="0">
              <a:lnSpc>
                <a:spcPct val="81000"/>
              </a:lnSpc>
              <a:buSzTx/>
              <a:buNone/>
              <a:defRPr sz="1400"/>
            </a:pPr>
            <a:r>
              <a:t>[Source: Nichols, A.J. (2013). Meaning-making and domestic violence victim advocacy: An examination of feminist identities, ideologies, and practices. </a:t>
            </a:r>
            <a:r>
              <a:rPr i="1"/>
              <a:t>Feminist Criminology.</a:t>
            </a:r>
            <a:r>
              <a:t> 8: 177. Retrieved from:  </a:t>
            </a:r>
            <a:r>
              <a:rPr u="sng">
                <a:solidFill>
                  <a:srgbClr val="0563C1"/>
                </a:solidFill>
                <a:uFill>
                  <a:solidFill>
                    <a:srgbClr val="0563C1"/>
                  </a:solidFill>
                </a:uFill>
                <a:hlinkClick r:id="rId2" invalidUrl="" action="" tgtFrame="" tooltip="" history="1" highlightClick="0" endSnd="0"/>
              </a:rPr>
              <a:t>http://ejournals.ebsco.com.ezproxy.shsu.edu/Direct.asp?AccessToken=2399S9S8SF3SYFBE9HSY1X22BLZA893LSA&amp;Show=Object</a:t>
            </a:r>
            <a:r>
              <a:t> ]</a:t>
            </a:r>
          </a:p>
        </p:txBody>
      </p:sp>
    </p:spTree>
  </p:cSld>
  <p:clrMapOvr>
    <a:masterClrMapping/>
  </p:clrMapOvr>
  <p:transition xmlns:p14="http://schemas.microsoft.com/office/powerpoint/2010/main" spd="med" advClick="1" p14:dur="1000"/>
</p:sld>
</file>

<file path=ppt/slides/slide36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20" name="Shape 1020"/>
          <p:cNvSpPr/>
          <p:nvPr>
            <p:ph type="title"/>
          </p:nvPr>
        </p:nvSpPr>
        <p:spPr>
          <a:xfrm>
            <a:off x="838200" y="365125"/>
            <a:ext cx="10515600" cy="1325563"/>
          </a:xfrm>
          <a:prstGeom prst="rect">
            <a:avLst/>
          </a:prstGeom>
          <a:solidFill>
            <a:srgbClr val="F8CBAD"/>
          </a:solidFill>
        </p:spPr>
        <p:txBody>
          <a:bodyPr/>
          <a:lstStyle/>
          <a:p>
            <a:pPr defTabSz="841247">
              <a:defRPr sz="4048"/>
            </a:pPr>
            <a:r>
              <a:t>    Other Pertinent Training for Direct Services </a:t>
            </a:r>
            <a:br/>
            <a:r>
              <a:t>             Staff, Supervisors, and Volunteers:</a:t>
            </a:r>
          </a:p>
        </p:txBody>
      </p:sp>
    </p:spTree>
  </p:cSld>
  <p:clrMapOvr>
    <a:masterClrMapping/>
  </p:clrMapOvr>
  <p:transition xmlns:p14="http://schemas.microsoft.com/office/powerpoint/2010/main" spd="med" advClick="1" p14:dur="1000"/>
</p:sld>
</file>

<file path=ppt/slides/slide36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22" name="Shape 1022"/>
          <p:cNvSpPr/>
          <p:nvPr>
            <p:ph type="title"/>
          </p:nvPr>
        </p:nvSpPr>
        <p:spPr>
          <a:xfrm>
            <a:off x="333828" y="365124"/>
            <a:ext cx="11480801" cy="1884591"/>
          </a:xfrm>
          <a:prstGeom prst="rect">
            <a:avLst/>
          </a:prstGeom>
          <a:solidFill>
            <a:srgbClr val="F8CBAD"/>
          </a:solidFill>
        </p:spPr>
        <p:txBody>
          <a:bodyPr/>
          <a:lstStyle/>
          <a:p>
            <a:pPr defTabSz="859536">
              <a:defRPr sz="3666"/>
            </a:pPr>
            <a:r>
              <a:t>  The Following Scenario and Questions for Discussion </a:t>
            </a:r>
            <a:br/>
            <a:r>
              <a:t>    are Excerpted from the online document, “Conflict </a:t>
            </a:r>
            <a:br/>
            <a:r>
              <a:t> Resolution Tools for Domestic Violence Shelter Staff”: </a:t>
            </a:r>
          </a:p>
        </p:txBody>
      </p:sp>
      <p:sp>
        <p:nvSpPr>
          <p:cNvPr id="1023" name="Shape 1023"/>
          <p:cNvSpPr/>
          <p:nvPr>
            <p:ph type="body" idx="1"/>
          </p:nvPr>
        </p:nvSpPr>
        <p:spPr>
          <a:xfrm>
            <a:off x="333828" y="2438399"/>
            <a:ext cx="11480801" cy="4238172"/>
          </a:xfrm>
          <a:prstGeom prst="rect">
            <a:avLst/>
          </a:prstGeom>
          <a:solidFill>
            <a:srgbClr val="FBE5D6"/>
          </a:solidFill>
        </p:spPr>
        <p:txBody>
          <a:bodyPr/>
          <a:lstStyle/>
          <a:p>
            <a:pPr marL="0" indent="0" defTabSz="886968">
              <a:lnSpc>
                <a:spcPct val="72000"/>
              </a:lnSpc>
              <a:spcBef>
                <a:spcPts val="900"/>
              </a:spcBef>
              <a:buSzTx/>
              <a:buNone/>
              <a:defRPr sz="1455"/>
            </a:pPr>
            <a:br/>
            <a:r>
              <a:t>“</a:t>
            </a:r>
            <a:r>
              <a:rPr i="1" sz="1746"/>
              <a:t>Suki has been in the shelter for 3 months now, awaiting final confirmation of her move-in date for transitional housing (it's been rescheduled twice at this point). She's becoming increasingly frustrated with the slow response from the Housing Authority, and with the rules of the shelter, which she finds to be very limiting and too strict for a grown woman in her 40's. On a few occasions she's been written up for not having her daughter in school during the weekday. Suki was very upset that shelter staff did not respect her decision to keep her child home from school because her hair wasn't done and her uniform had not been washed. On another occasion, it was snowing outside and her daughter did not have a proper winter coat, so she didn't feel that her daughter could walk to school. This morning, Suki's frustrations boiled over and she screamed at the Director of the Shelter…Several residents saw this happen and now Suki has stormed out of the shelter. </a:t>
            </a:r>
            <a:r>
              <a:rPr b="1" i="1" sz="1746"/>
              <a:t>Questions to be explored…. </a:t>
            </a:r>
            <a:endParaRPr sz="3201"/>
          </a:p>
          <a:p>
            <a:pPr marL="221742" indent="-221742" defTabSz="886968">
              <a:lnSpc>
                <a:spcPct val="72000"/>
              </a:lnSpc>
              <a:spcBef>
                <a:spcPts val="900"/>
              </a:spcBef>
              <a:defRPr i="1" sz="1746"/>
            </a:pPr>
            <a:r>
              <a:t>How do you respond to the residents who have witnessed this entire exchange? </a:t>
            </a:r>
            <a:endParaRPr sz="3201"/>
          </a:p>
          <a:p>
            <a:pPr marL="221742" indent="-221742" defTabSz="886968">
              <a:lnSpc>
                <a:spcPct val="72000"/>
              </a:lnSpc>
              <a:spcBef>
                <a:spcPts val="900"/>
              </a:spcBef>
              <a:defRPr i="1" sz="1746"/>
            </a:pPr>
            <a:r>
              <a:t>What will be the staff response to Suki when she returns to the shelter? </a:t>
            </a:r>
            <a:endParaRPr sz="3201"/>
          </a:p>
          <a:p>
            <a:pPr marL="221742" indent="-221742" defTabSz="886968">
              <a:lnSpc>
                <a:spcPct val="72000"/>
              </a:lnSpc>
              <a:spcBef>
                <a:spcPts val="900"/>
              </a:spcBef>
              <a:defRPr i="1" sz="1746"/>
            </a:pPr>
            <a:r>
              <a:t>What are the implications for your continued service provision to Suki and her daughter? </a:t>
            </a:r>
            <a:endParaRPr sz="3201"/>
          </a:p>
          <a:p>
            <a:pPr marL="221742" indent="-221742" defTabSz="886968">
              <a:lnSpc>
                <a:spcPct val="72000"/>
              </a:lnSpc>
              <a:spcBef>
                <a:spcPts val="900"/>
              </a:spcBef>
              <a:defRPr i="1" sz="1746"/>
            </a:pPr>
            <a:r>
              <a:t>How might Suki's past experiences with domestic violence and at the shelter, including past conflicts with staff, contribute to this situation? </a:t>
            </a:r>
            <a:endParaRPr sz="3201"/>
          </a:p>
          <a:p>
            <a:pPr marL="221742" indent="-221742" defTabSz="886968">
              <a:lnSpc>
                <a:spcPct val="72000"/>
              </a:lnSpc>
              <a:spcBef>
                <a:spcPts val="900"/>
              </a:spcBef>
              <a:defRPr i="1" sz="1746"/>
            </a:pPr>
            <a:r>
              <a:t>What role might shelter rules, program or funding goals, and advocacy philosophy play in this situation?” </a:t>
            </a:r>
            <a:endParaRPr sz="1455"/>
          </a:p>
          <a:p>
            <a:pPr marL="0" indent="0" defTabSz="886968">
              <a:lnSpc>
                <a:spcPct val="72000"/>
              </a:lnSpc>
              <a:spcBef>
                <a:spcPts val="900"/>
              </a:spcBef>
              <a:buSzTx/>
              <a:buNone/>
              <a:defRPr sz="1455"/>
            </a:pPr>
            <a:r>
              <a:t>[Source: </a:t>
            </a:r>
            <a:r>
              <a:rPr u="sng">
                <a:solidFill>
                  <a:srgbClr val="0563C1"/>
                </a:solidFill>
                <a:uFill>
                  <a:solidFill>
                    <a:srgbClr val="0563C1"/>
                  </a:solidFill>
                </a:uFill>
                <a:hlinkClick r:id="rId2" invalidUrl="" action="" tgtFrame="" tooltip="" history="1" highlightClick="0" endSnd="0"/>
              </a:rPr>
              <a:t>http://www.wunrn.com/news/2009/11_09/11_09_09/110909_conflict.htm</a:t>
            </a:r>
            <a:r>
              <a:t>.] </a:t>
            </a:r>
          </a:p>
        </p:txBody>
      </p:sp>
    </p:spTree>
  </p:cSld>
  <p:clrMapOvr>
    <a:masterClrMapping/>
  </p:clrMapOvr>
  <p:transition xmlns:p14="http://schemas.microsoft.com/office/powerpoint/2010/main" spd="med" advClick="1" p14:dur="1000"/>
</p:sld>
</file>

<file path=ppt/slides/slide36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25" name="Shape 1025"/>
          <p:cNvSpPr/>
          <p:nvPr>
            <p:ph type="ctrTitle"/>
          </p:nvPr>
        </p:nvSpPr>
        <p:spPr>
          <a:prstGeom prst="rect">
            <a:avLst/>
          </a:prstGeom>
          <a:solidFill>
            <a:srgbClr val="FFE699"/>
          </a:solidFill>
        </p:spPr>
        <p:txBody>
          <a:bodyPr/>
          <a:lstStyle>
            <a:lvl1pPr defTabSz="859536">
              <a:defRPr sz="5640"/>
            </a:lvl1pPr>
          </a:lstStyle>
          <a:p>
            <a:pPr/>
            <a:r>
              <a:t>CRIJ 5365 (Module 12)—Non-Profit HR Management: </a:t>
            </a:r>
          </a:p>
        </p:txBody>
      </p:sp>
    </p:spTree>
  </p:cSld>
  <p:clrMapOvr>
    <a:masterClrMapping/>
  </p:clrMapOvr>
  <p:transition xmlns:p14="http://schemas.microsoft.com/office/powerpoint/2010/main" spd="med" advClick="1" p14:dur="1000"/>
</p:sld>
</file>

<file path=ppt/slides/slide36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27" name="Shape 1027"/>
          <p:cNvSpPr/>
          <p:nvPr>
            <p:ph type="body" idx="1"/>
          </p:nvPr>
        </p:nvSpPr>
        <p:spPr>
          <a:xfrm>
            <a:off x="838200" y="1000125"/>
            <a:ext cx="10515600" cy="5176838"/>
          </a:xfrm>
          <a:prstGeom prst="rect">
            <a:avLst/>
          </a:prstGeom>
          <a:solidFill>
            <a:srgbClr val="FFF2CC"/>
          </a:solidFill>
        </p:spPr>
        <p:txBody>
          <a:bodyPr/>
          <a:lstStyle/>
          <a:p>
            <a:pPr marL="0" indent="0">
              <a:buSzTx/>
              <a:buNone/>
              <a:defRPr i="1"/>
            </a:pPr>
          </a:p>
          <a:p>
            <a:pPr marL="0" indent="0">
              <a:buSzTx/>
              <a:buNone/>
              <a:defRPr i="1"/>
            </a:pPr>
          </a:p>
          <a:p>
            <a:pPr marL="0" indent="0">
              <a:buSzTx/>
              <a:buNone/>
              <a:defRPr i="1"/>
            </a:pPr>
            <a:r>
              <a:t> *This course (including all power points, lectures, and assignments) is  </a:t>
            </a:r>
          </a:p>
          <a:p>
            <a:pPr marL="0" indent="0">
              <a:buSzTx/>
              <a:buNone/>
              <a:defRPr i="1"/>
            </a:pPr>
            <a:r>
              <a:t> the instructor’s intellectual property. The materials may not be copied </a:t>
            </a:r>
          </a:p>
          <a:p>
            <a:pPr marL="0" indent="0">
              <a:buSzTx/>
              <a:buNone/>
              <a:defRPr i="1"/>
            </a:pPr>
            <a:r>
              <a:t> or redistributed without her consent. The information is provided for </a:t>
            </a:r>
          </a:p>
          <a:p>
            <a:pPr marL="0" indent="0">
              <a:buSzTx/>
              <a:buNone/>
              <a:defRPr i="1"/>
            </a:pPr>
            <a:r>
              <a:t> educational purposes. It does not constitute legal advice.</a:t>
            </a:r>
          </a:p>
        </p:txBody>
      </p:sp>
    </p:spTree>
  </p:cSld>
  <p:clrMapOvr>
    <a:masterClrMapping/>
  </p:clrMapOvr>
  <p:transition xmlns:p14="http://schemas.microsoft.com/office/powerpoint/2010/main" spd="med" advClick="1" p14:dur="1000"/>
</p:sld>
</file>

<file path=ppt/slides/slide36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29" name="Shape 1029"/>
          <p:cNvSpPr/>
          <p:nvPr>
            <p:ph type="body" idx="1"/>
          </p:nvPr>
        </p:nvSpPr>
        <p:spPr>
          <a:xfrm>
            <a:off x="678542" y="824139"/>
            <a:ext cx="10515601" cy="5533117"/>
          </a:xfrm>
          <a:prstGeom prst="rect">
            <a:avLst/>
          </a:prstGeom>
          <a:solidFill>
            <a:srgbClr val="FFF2CC"/>
          </a:solidFill>
        </p:spPr>
        <p:txBody>
          <a:bodyPr/>
          <a:lstStyle/>
          <a:p>
            <a:pPr>
              <a:lnSpc>
                <a:spcPct val="81000"/>
              </a:lnSpc>
              <a:defRPr sz="2500"/>
            </a:pPr>
          </a:p>
          <a:p>
            <a:pPr>
              <a:lnSpc>
                <a:spcPct val="81000"/>
              </a:lnSpc>
              <a:defRPr sz="2500"/>
            </a:pPr>
            <a:r>
              <a:t>As previously noted, in addition to creating a shelter policy and procedure manual, FVPs are required to develop a personnel handbook. </a:t>
            </a:r>
          </a:p>
          <a:p>
            <a:pPr>
              <a:lnSpc>
                <a:spcPct val="81000"/>
              </a:lnSpc>
              <a:defRPr sz="2500"/>
            </a:pPr>
          </a:p>
          <a:p>
            <a:pPr>
              <a:lnSpc>
                <a:spcPct val="81000"/>
              </a:lnSpc>
              <a:defRPr sz="2500"/>
            </a:pPr>
            <a:r>
              <a:t>According to the Health and Human Services Commission, the handbook should address the following: “contract labor; conflict(s) of interest; domestic violence in the workplace; nepotism; rules of conduct; hours…of operation; employee benefits (including leave time); employees’ right to access their personnel files; (personnel record) confidentiality…; employee (performance) evaluation; and (employee)….termination and grievances” (HHSC Rule §379.401). </a:t>
            </a:r>
          </a:p>
          <a:p>
            <a:pPr>
              <a:lnSpc>
                <a:spcPct val="81000"/>
              </a:lnSpc>
              <a:defRPr sz="2500"/>
            </a:pPr>
          </a:p>
          <a:p>
            <a:pPr lvl="3" marL="1600200" indent="-228600">
              <a:lnSpc>
                <a:spcPct val="81000"/>
              </a:lnSpc>
              <a:spcBef>
                <a:spcPts val="500"/>
              </a:spcBef>
              <a:defRPr sz="1600"/>
            </a:pPr>
          </a:p>
          <a:p>
            <a:pPr>
              <a:lnSpc>
                <a:spcPct val="81000"/>
              </a:lnSpc>
              <a:defRPr sz="2500"/>
            </a:pPr>
            <a:r>
              <a:t>[Source: 1 TAC  §379.401.]</a:t>
            </a:r>
          </a:p>
        </p:txBody>
      </p:sp>
    </p:spTree>
  </p:cSld>
  <p:clrMapOvr>
    <a:masterClrMapping/>
  </p:clrMapOvr>
  <p:transition xmlns:p14="http://schemas.microsoft.com/office/powerpoint/2010/main" spd="med" advClick="1" p14:dur="1000"/>
</p:sld>
</file>

<file path=ppt/slides/slide36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31" name="Shape 1031"/>
          <p:cNvSpPr/>
          <p:nvPr>
            <p:ph type="body" idx="1"/>
          </p:nvPr>
        </p:nvSpPr>
        <p:spPr>
          <a:xfrm>
            <a:off x="838200" y="885370"/>
            <a:ext cx="10515600" cy="5291594"/>
          </a:xfrm>
          <a:prstGeom prst="rect">
            <a:avLst/>
          </a:prstGeom>
          <a:solidFill>
            <a:srgbClr val="FFF2CC"/>
          </a:solidFill>
        </p:spPr>
        <p:txBody>
          <a:bodyPr/>
          <a:lstStyle/>
          <a:p>
            <a:pPr>
              <a:lnSpc>
                <a:spcPct val="72000"/>
              </a:lnSpc>
              <a:defRPr sz="2500"/>
            </a:pPr>
          </a:p>
          <a:p>
            <a:pPr>
              <a:lnSpc>
                <a:spcPct val="72000"/>
              </a:lnSpc>
              <a:defRPr sz="2500"/>
            </a:pPr>
            <a:r>
              <a:t>Moreover, consistent with the Drug-Free Workplace Act, FVPs are required to have a written drug and alcohol policy that: </a:t>
            </a:r>
          </a:p>
          <a:p>
            <a:pPr>
              <a:lnSpc>
                <a:spcPct val="72000"/>
              </a:lnSpc>
              <a:defRPr sz="2500"/>
            </a:pPr>
          </a:p>
          <a:p>
            <a:pPr>
              <a:lnSpc>
                <a:spcPct val="72000"/>
              </a:lnSpc>
              <a:defRPr sz="2500"/>
            </a:pPr>
            <a:r>
              <a:t>1.) is both treatment-based and supportive of staff recovery; </a:t>
            </a:r>
          </a:p>
          <a:p>
            <a:pPr>
              <a:lnSpc>
                <a:spcPct val="72000"/>
              </a:lnSpc>
              <a:defRPr sz="2500"/>
            </a:pPr>
          </a:p>
          <a:p>
            <a:pPr>
              <a:lnSpc>
                <a:spcPct val="72000"/>
              </a:lnSpc>
              <a:defRPr sz="2500"/>
            </a:pPr>
            <a:r>
              <a:t>2.) prohibits the illegal consumption and possession of drugs or alcohol in the workplace; and </a:t>
            </a:r>
          </a:p>
          <a:p>
            <a:pPr>
              <a:lnSpc>
                <a:spcPct val="72000"/>
              </a:lnSpc>
              <a:defRPr sz="2500"/>
            </a:pPr>
          </a:p>
          <a:p>
            <a:pPr>
              <a:lnSpc>
                <a:spcPct val="72000"/>
              </a:lnSpc>
              <a:defRPr sz="2500"/>
            </a:pPr>
            <a:r>
              <a:t>3.) has confidentiality provisions and information concerning available treatment programs (Source:  HHSC Rule §379.403).</a:t>
            </a:r>
          </a:p>
          <a:p>
            <a:pPr marL="0" indent="0">
              <a:lnSpc>
                <a:spcPct val="72000"/>
              </a:lnSpc>
              <a:buSzTx/>
              <a:buNone/>
              <a:defRPr sz="2500"/>
            </a:pPr>
          </a:p>
          <a:p>
            <a:pPr lvl="3" marL="1600200" indent="-228600">
              <a:lnSpc>
                <a:spcPct val="72000"/>
              </a:lnSpc>
              <a:spcBef>
                <a:spcPts val="500"/>
              </a:spcBef>
              <a:defRPr sz="1600"/>
            </a:pPr>
          </a:p>
          <a:p>
            <a:pPr>
              <a:lnSpc>
                <a:spcPct val="72000"/>
              </a:lnSpc>
              <a:defRPr sz="2500"/>
            </a:pPr>
            <a:r>
              <a:t>[Source: 1 TAC §379.403.]</a:t>
            </a:r>
          </a:p>
        </p:txBody>
      </p:sp>
    </p:spTree>
  </p:cSld>
  <p:clrMapOvr>
    <a:masterClrMapping/>
  </p:clrMapOvr>
  <p:transition xmlns:p14="http://schemas.microsoft.com/office/powerpoint/2010/main" spd="med" advClick="1" p14:dur="1000"/>
</p:sld>
</file>

<file path=ppt/slides/slide36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33" name="Shape 1033"/>
          <p:cNvSpPr/>
          <p:nvPr>
            <p:ph type="title"/>
          </p:nvPr>
        </p:nvSpPr>
        <p:spPr>
          <a:xfrm>
            <a:off x="838200" y="365125"/>
            <a:ext cx="10515600" cy="1325563"/>
          </a:xfrm>
          <a:prstGeom prst="rect">
            <a:avLst/>
          </a:prstGeom>
          <a:solidFill>
            <a:srgbClr val="FFE699"/>
          </a:solidFill>
        </p:spPr>
        <p:txBody>
          <a:bodyPr/>
          <a:lstStyle>
            <a:lvl1pPr defTabSz="886968">
              <a:defRPr sz="4268"/>
            </a:lvl1pPr>
          </a:lstStyle>
          <a:p>
            <a:pPr/>
            <a:r>
              <a:t>          Domestic Violence in the Workplace:</a:t>
            </a:r>
          </a:p>
        </p:txBody>
      </p:sp>
      <p:sp>
        <p:nvSpPr>
          <p:cNvPr id="1034" name="Shape 1034"/>
          <p:cNvSpPr/>
          <p:nvPr>
            <p:ph type="body" idx="1"/>
          </p:nvPr>
        </p:nvSpPr>
        <p:spPr>
          <a:xfrm>
            <a:off x="838200" y="1825624"/>
            <a:ext cx="10515600" cy="4647748"/>
          </a:xfrm>
          <a:prstGeom prst="rect">
            <a:avLst/>
          </a:prstGeom>
          <a:solidFill>
            <a:srgbClr val="FFF2CC"/>
          </a:solidFill>
        </p:spPr>
        <p:txBody>
          <a:bodyPr/>
          <a:lstStyle/>
          <a:p>
            <a:pPr>
              <a:lnSpc>
                <a:spcPct val="72000"/>
              </a:lnSpc>
              <a:defRPr sz="1900"/>
            </a:pPr>
          </a:p>
          <a:p>
            <a:pPr>
              <a:lnSpc>
                <a:spcPct val="72000"/>
              </a:lnSpc>
              <a:defRPr sz="1900"/>
            </a:pPr>
            <a:r>
              <a:t>HHSC encourages FVPs to involve HR directors and/or staff attorneys in drafting personnel policies. </a:t>
            </a:r>
          </a:p>
          <a:p>
            <a:pPr>
              <a:lnSpc>
                <a:spcPct val="72000"/>
              </a:lnSpc>
              <a:defRPr sz="1900"/>
            </a:pPr>
          </a:p>
          <a:p>
            <a:pPr>
              <a:lnSpc>
                <a:spcPct val="72000"/>
              </a:lnSpc>
              <a:defRPr sz="1900"/>
            </a:pPr>
            <a:r>
              <a:t>With respect to domestic violence in the workplace, policies should address, at minimum, the following: </a:t>
            </a:r>
          </a:p>
          <a:p>
            <a:pPr>
              <a:lnSpc>
                <a:spcPct val="72000"/>
              </a:lnSpc>
              <a:defRPr sz="1900"/>
            </a:pPr>
          </a:p>
          <a:p>
            <a:pPr>
              <a:lnSpc>
                <a:spcPct val="72000"/>
              </a:lnSpc>
              <a:defRPr sz="1900"/>
            </a:pPr>
            <a:r>
              <a:t>Specific procedures for handling situations involving staff victims </a:t>
            </a:r>
            <a:r>
              <a:rPr i="1"/>
              <a:t>and </a:t>
            </a:r>
            <a:r>
              <a:t>offenders; </a:t>
            </a:r>
          </a:p>
          <a:p>
            <a:pPr>
              <a:lnSpc>
                <a:spcPct val="72000"/>
              </a:lnSpc>
              <a:defRPr sz="1900"/>
            </a:pPr>
            <a:r>
              <a:t>Safety planning for employees experiencing domestic abuse;</a:t>
            </a:r>
          </a:p>
          <a:p>
            <a:pPr>
              <a:lnSpc>
                <a:spcPct val="72000"/>
              </a:lnSpc>
              <a:defRPr sz="1900"/>
            </a:pPr>
            <a:r>
              <a:t>Procedures for responding to abusive incidents both in the workplace and after-hours;</a:t>
            </a:r>
          </a:p>
          <a:p>
            <a:pPr>
              <a:lnSpc>
                <a:spcPct val="72000"/>
              </a:lnSpc>
              <a:defRPr sz="1900"/>
            </a:pPr>
            <a:r>
              <a:t>Supervisors’ responsibilities; and </a:t>
            </a:r>
          </a:p>
          <a:p>
            <a:pPr>
              <a:lnSpc>
                <a:spcPct val="72000"/>
              </a:lnSpc>
              <a:defRPr sz="1900"/>
            </a:pPr>
            <a:r>
              <a:t>Mandatory employee training on resources (ex. EAP), policies, and procedures.</a:t>
            </a:r>
          </a:p>
          <a:p>
            <a:pPr marL="0" indent="0">
              <a:lnSpc>
                <a:spcPct val="72000"/>
              </a:lnSpc>
              <a:buSzTx/>
              <a:buNone/>
              <a:defRPr sz="1900"/>
            </a:pPr>
          </a:p>
          <a:p>
            <a:pPr marL="0" indent="0">
              <a:lnSpc>
                <a:spcPct val="72000"/>
              </a:lnSpc>
              <a:buSzTx/>
              <a:buNone/>
              <a:defRPr sz="1900"/>
            </a:pPr>
            <a:r>
              <a:t>[Source: </a:t>
            </a:r>
            <a:r>
              <a:rPr u="sng">
                <a:solidFill>
                  <a:srgbClr val="0563C1"/>
                </a:solidFill>
                <a:uFill>
                  <a:solidFill>
                    <a:srgbClr val="0563C1"/>
                  </a:solidFill>
                </a:uFill>
                <a:hlinkClick r:id="rId2" invalidUrl="" action="" tgtFrame="" tooltip="" history="1" highlightClick="0" endSnd="0"/>
              </a:rPr>
              <a:t>http://www.dads.state.tx.us/handbooks/fvp-scpm/4000/4000.htm</a:t>
            </a:r>
            <a:r>
              <a:rPr u="sng"/>
              <a:t>.]</a:t>
            </a:r>
          </a:p>
        </p:txBody>
      </p:sp>
    </p:spTree>
  </p:cSld>
  <p:clrMapOvr>
    <a:masterClrMapping/>
  </p:clrMapOvr>
  <p:transition xmlns:p14="http://schemas.microsoft.com/office/powerpoint/2010/main" spd="med" advClick="1" p14:dur="1000"/>
</p:sld>
</file>

<file path=ppt/slides/slide37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36" name="Shape 1036"/>
          <p:cNvSpPr/>
          <p:nvPr>
            <p:ph type="body" idx="1"/>
          </p:nvPr>
        </p:nvSpPr>
        <p:spPr>
          <a:xfrm>
            <a:off x="1113972" y="595086"/>
            <a:ext cx="10515601" cy="5979886"/>
          </a:xfrm>
          <a:prstGeom prst="rect">
            <a:avLst/>
          </a:prstGeom>
          <a:solidFill>
            <a:srgbClr val="FFF2CC"/>
          </a:solidFill>
        </p:spPr>
        <p:txBody>
          <a:bodyPr/>
          <a:lstStyle/>
          <a:p>
            <a:pPr>
              <a:lnSpc>
                <a:spcPct val="72000"/>
              </a:lnSpc>
              <a:defRPr sz="2300"/>
            </a:pPr>
          </a:p>
          <a:p>
            <a:pPr>
              <a:lnSpc>
                <a:spcPct val="72000"/>
              </a:lnSpc>
              <a:defRPr sz="2300"/>
            </a:pPr>
            <a:r>
              <a:t>They are, additionally required to have: </a:t>
            </a:r>
          </a:p>
          <a:p>
            <a:pPr>
              <a:lnSpc>
                <a:spcPct val="72000"/>
              </a:lnSpc>
              <a:defRPr sz="2300"/>
            </a:pPr>
          </a:p>
          <a:p>
            <a:pPr>
              <a:lnSpc>
                <a:spcPct val="72000"/>
              </a:lnSpc>
              <a:defRPr sz="2300"/>
            </a:pPr>
            <a:r>
              <a:t>1.) an equitable hiring process, complete with interviews, job posting;</a:t>
            </a:r>
          </a:p>
          <a:p>
            <a:pPr>
              <a:lnSpc>
                <a:spcPct val="72000"/>
              </a:lnSpc>
              <a:defRPr sz="2300"/>
            </a:pPr>
          </a:p>
          <a:p>
            <a:pPr>
              <a:lnSpc>
                <a:spcPct val="72000"/>
              </a:lnSpc>
              <a:defRPr sz="2300"/>
            </a:pPr>
            <a:r>
              <a:t>2.) a formalized system for verifying applicants’ references;  and </a:t>
            </a:r>
          </a:p>
          <a:p>
            <a:pPr>
              <a:lnSpc>
                <a:spcPct val="72000"/>
              </a:lnSpc>
              <a:defRPr sz="2300"/>
            </a:pPr>
          </a:p>
          <a:p>
            <a:pPr>
              <a:lnSpc>
                <a:spcPct val="72000"/>
              </a:lnSpc>
              <a:defRPr sz="2300"/>
            </a:pPr>
            <a:r>
              <a:t>3.) staff training, orientation, and development (HHSC Rule §379.401). </a:t>
            </a:r>
          </a:p>
          <a:p>
            <a:pPr>
              <a:lnSpc>
                <a:spcPct val="72000"/>
              </a:lnSpc>
              <a:defRPr sz="2300"/>
            </a:pPr>
          </a:p>
          <a:p>
            <a:pPr>
              <a:lnSpc>
                <a:spcPct val="72000"/>
              </a:lnSpc>
              <a:defRPr sz="2300"/>
            </a:pPr>
            <a:r>
              <a:t>HHSC rules for family violence programs state that: “Every personnel decision the organization makes, such as promotions, transfers, setting salary, benefits, terms and conditions of employment, disciplinary actions, evaluations and terminations, must be made without respect to race, color, religion, sex and national origin“ (</a:t>
            </a:r>
            <a:r>
              <a:rPr u="sng">
                <a:solidFill>
                  <a:srgbClr val="0563C1"/>
                </a:solidFill>
                <a:uFill>
                  <a:solidFill>
                    <a:srgbClr val="0563C1"/>
                  </a:solidFill>
                </a:uFill>
                <a:hlinkClick r:id="rId2" invalidUrl="" action="" tgtFrame="" tooltip="" history="1" highlightClick="0" endSnd="0"/>
              </a:rPr>
              <a:t>http://www.dads.state.tx.us</a:t>
            </a:r>
            <a:r>
              <a:t>.)</a:t>
            </a:r>
            <a:endParaRPr u="sng"/>
          </a:p>
          <a:p>
            <a:pPr marL="0" indent="0">
              <a:lnSpc>
                <a:spcPct val="72000"/>
              </a:lnSpc>
              <a:buSzTx/>
              <a:buNone/>
              <a:defRPr sz="2300" u="sng"/>
            </a:pPr>
          </a:p>
          <a:p>
            <a:pPr marL="0" indent="0">
              <a:lnSpc>
                <a:spcPct val="72000"/>
              </a:lnSpc>
              <a:buSzTx/>
              <a:buNone/>
              <a:defRPr sz="2300"/>
            </a:pPr>
            <a:r>
              <a:t>[Sources: 1 TAC §379.401; and </a:t>
            </a:r>
            <a:r>
              <a:rPr u="sng">
                <a:solidFill>
                  <a:srgbClr val="0563C1"/>
                </a:solidFill>
                <a:uFill>
                  <a:solidFill>
                    <a:srgbClr val="0563C1"/>
                  </a:solidFill>
                </a:uFill>
                <a:hlinkClick r:id="rId3" invalidUrl="" action="" tgtFrame="" tooltip="" history="1" highlightClick="0" endSnd="0"/>
              </a:rPr>
              <a:t>http://www.dads.state.tx.us/handbooks/fvp-scpm/4000/4000.htm</a:t>
            </a:r>
            <a:r>
              <a:rPr u="sng"/>
              <a:t>.]</a:t>
            </a:r>
          </a:p>
        </p:txBody>
      </p:sp>
    </p:spTree>
  </p:cSld>
  <p:clrMapOvr>
    <a:masterClrMapping/>
  </p:clrMapOvr>
  <p:transition xmlns:p14="http://schemas.microsoft.com/office/powerpoint/2010/main" spd="med" advClick="1" p14:dur="1000"/>
</p:sld>
</file>

<file path=ppt/slides/slide37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38" name="Shape 1038"/>
          <p:cNvSpPr/>
          <p:nvPr>
            <p:ph type="body" idx="1"/>
          </p:nvPr>
        </p:nvSpPr>
        <p:spPr>
          <a:xfrm>
            <a:off x="838200" y="827314"/>
            <a:ext cx="10515600" cy="5349650"/>
          </a:xfrm>
          <a:prstGeom prst="rect">
            <a:avLst/>
          </a:prstGeom>
          <a:solidFill>
            <a:srgbClr val="FFF2CC"/>
          </a:solidFill>
        </p:spPr>
        <p:txBody>
          <a:bodyPr/>
          <a:lstStyle/>
          <a:p>
            <a:pPr/>
          </a:p>
          <a:p>
            <a:pPr/>
            <a:r>
              <a:t>All personnel files should clearly reflect the dates of employee training.</a:t>
            </a:r>
          </a:p>
          <a:p>
            <a:pPr/>
          </a:p>
          <a:p>
            <a:pPr/>
            <a:r>
              <a:t>Annual performance evaluations should also be included in personnel files. (Where necessary, staff evaluations may be conducted more frequently.)</a:t>
            </a:r>
            <a:endParaRPr u="sng"/>
          </a:p>
          <a:p>
            <a:pPr marL="0" indent="0">
              <a:buSzTx/>
              <a:buNone/>
              <a:defRPr u="sng"/>
            </a:pPr>
          </a:p>
          <a:p>
            <a:pPr marL="0" indent="0">
              <a:buSzTx/>
              <a:buNone/>
              <a:defRPr u="sng"/>
            </a:pPr>
          </a:p>
          <a:p>
            <a:pPr marL="0" indent="0">
              <a:buSzTx/>
              <a:buNone/>
              <a:defRPr sz="2200"/>
            </a:pPr>
            <a:r>
              <a:t>[Source: </a:t>
            </a:r>
            <a:r>
              <a:rPr u="sng">
                <a:solidFill>
                  <a:srgbClr val="0563C1"/>
                </a:solidFill>
                <a:uFill>
                  <a:solidFill>
                    <a:srgbClr val="0563C1"/>
                  </a:solidFill>
                </a:uFill>
                <a:hlinkClick r:id="rId2" invalidUrl="" action="" tgtFrame="" tooltip="" history="1" highlightClick="0" endSnd="0"/>
              </a:rPr>
              <a:t>http://www.dads.state.tx.us/handbooks/fvp-scpm/4000/4000.htm</a:t>
            </a:r>
            <a:r>
              <a:rPr u="sng"/>
              <a:t>.]</a:t>
            </a:r>
          </a:p>
        </p:txBody>
      </p:sp>
    </p:spTree>
  </p:cSld>
  <p:clrMapOvr>
    <a:masterClrMapping/>
  </p:clrMapOvr>
  <p:transition xmlns:p14="http://schemas.microsoft.com/office/powerpoint/2010/main" spd="med" advClick="1" p14:dur="1000"/>
</p:sld>
</file>

<file path=ppt/slides/slide37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40" name="Shape 1040"/>
          <p:cNvSpPr/>
          <p:nvPr>
            <p:ph type="body" idx="1"/>
          </p:nvPr>
        </p:nvSpPr>
        <p:spPr>
          <a:xfrm>
            <a:off x="838200" y="711200"/>
            <a:ext cx="10515600" cy="5747657"/>
          </a:xfrm>
          <a:prstGeom prst="rect">
            <a:avLst/>
          </a:prstGeom>
          <a:solidFill>
            <a:srgbClr val="FFF2CC"/>
          </a:solidFill>
        </p:spPr>
        <p:txBody>
          <a:bodyPr/>
          <a:lstStyle/>
          <a:p>
            <a:pPr>
              <a:lnSpc>
                <a:spcPct val="72000"/>
              </a:lnSpc>
              <a:defRPr sz="2500"/>
            </a:pPr>
          </a:p>
          <a:p>
            <a:pPr>
              <a:lnSpc>
                <a:spcPct val="72000"/>
              </a:lnSpc>
              <a:defRPr sz="2500"/>
            </a:pPr>
            <a:r>
              <a:t>Various state and federal laws provide employee workplace protections. These include, but are not limited to, the following:</a:t>
            </a:r>
          </a:p>
          <a:p>
            <a:pPr>
              <a:lnSpc>
                <a:spcPct val="72000"/>
              </a:lnSpc>
              <a:defRPr sz="2500"/>
            </a:pPr>
          </a:p>
          <a:p>
            <a:pPr>
              <a:lnSpc>
                <a:spcPct val="72000"/>
              </a:lnSpc>
              <a:defRPr sz="2500"/>
            </a:pPr>
            <a:r>
              <a:t>Title VII of the Civil Rights Act of 1964</a:t>
            </a:r>
          </a:p>
          <a:p>
            <a:pPr>
              <a:lnSpc>
                <a:spcPct val="72000"/>
              </a:lnSpc>
              <a:defRPr sz="2500"/>
            </a:pPr>
            <a:r>
              <a:t>Age Discrimination in Employment Act of 1967 </a:t>
            </a:r>
          </a:p>
          <a:p>
            <a:pPr>
              <a:lnSpc>
                <a:spcPct val="72000"/>
              </a:lnSpc>
              <a:defRPr sz="2500"/>
            </a:pPr>
            <a:r>
              <a:t>Equal Pay Act of 1963 </a:t>
            </a:r>
          </a:p>
          <a:p>
            <a:pPr>
              <a:lnSpc>
                <a:spcPct val="72000"/>
              </a:lnSpc>
              <a:defRPr sz="2500"/>
            </a:pPr>
            <a:r>
              <a:t>Americans with Disabilities Act </a:t>
            </a:r>
          </a:p>
          <a:p>
            <a:pPr>
              <a:lnSpc>
                <a:spcPct val="72000"/>
              </a:lnSpc>
              <a:defRPr sz="2500"/>
            </a:pPr>
            <a:r>
              <a:t>Family Medical Leave Act  </a:t>
            </a:r>
          </a:p>
          <a:p>
            <a:pPr>
              <a:lnSpc>
                <a:spcPct val="72000"/>
              </a:lnSpc>
              <a:defRPr sz="2500"/>
            </a:pPr>
            <a:r>
              <a:t>Fair Labor Standards Act</a:t>
            </a:r>
          </a:p>
          <a:p>
            <a:pPr>
              <a:lnSpc>
                <a:spcPct val="72000"/>
              </a:lnSpc>
              <a:defRPr sz="2500"/>
            </a:pPr>
            <a:r>
              <a:t>Texas Labor Code  </a:t>
            </a:r>
          </a:p>
          <a:p>
            <a:pPr>
              <a:lnSpc>
                <a:spcPct val="72000"/>
              </a:lnSpc>
              <a:defRPr sz="2500"/>
            </a:pPr>
          </a:p>
          <a:p>
            <a:pPr marL="0" indent="0">
              <a:lnSpc>
                <a:spcPct val="72000"/>
              </a:lnSpc>
              <a:buSzTx/>
              <a:buNone/>
              <a:defRPr sz="2500"/>
            </a:pPr>
          </a:p>
          <a:p>
            <a:pPr marL="0" indent="0">
              <a:lnSpc>
                <a:spcPct val="72000"/>
              </a:lnSpc>
              <a:buSzTx/>
              <a:buNone/>
              <a:defRPr sz="2500"/>
            </a:pPr>
            <a:r>
              <a:t>[Source: </a:t>
            </a:r>
            <a:r>
              <a:rPr u="sng">
                <a:solidFill>
                  <a:srgbClr val="0563C1"/>
                </a:solidFill>
                <a:uFill>
                  <a:solidFill>
                    <a:srgbClr val="0563C1"/>
                  </a:solidFill>
                </a:uFill>
                <a:hlinkClick r:id="rId2" invalidUrl="" action="" tgtFrame="" tooltip="" history="1" highlightClick="0" endSnd="0"/>
              </a:rPr>
              <a:t>http://www.dads.state.tx.us/handbooks/fvp-scpm/4000/4000.htm</a:t>
            </a:r>
            <a:r>
              <a:rPr u="sng"/>
              <a:t>.]</a:t>
            </a:r>
          </a:p>
        </p:txBody>
      </p:sp>
    </p:spTree>
  </p:cSld>
  <p:clrMapOvr>
    <a:masterClrMapping/>
  </p:clrMapOvr>
  <p:transition xmlns:p14="http://schemas.microsoft.com/office/powerpoint/2010/main" spd="med" advClick="1" p14:dur="1000"/>
</p:sld>
</file>

<file path=ppt/slides/slide37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42" name="Shape 1042"/>
          <p:cNvSpPr/>
          <p:nvPr>
            <p:ph type="body" idx="1"/>
          </p:nvPr>
        </p:nvSpPr>
        <p:spPr>
          <a:xfrm>
            <a:off x="925285" y="722538"/>
            <a:ext cx="10515601" cy="5460547"/>
          </a:xfrm>
          <a:prstGeom prst="rect">
            <a:avLst/>
          </a:prstGeom>
          <a:solidFill>
            <a:srgbClr val="FFF2CC"/>
          </a:solidFill>
        </p:spPr>
        <p:txBody>
          <a:bodyPr/>
          <a:lstStyle/>
          <a:p>
            <a:pPr>
              <a:lnSpc>
                <a:spcPct val="81000"/>
              </a:lnSpc>
            </a:pPr>
          </a:p>
          <a:p>
            <a:pPr>
              <a:lnSpc>
                <a:spcPct val="81000"/>
              </a:lnSpc>
            </a:pPr>
            <a:r>
              <a:t>The Texas Labor Code is enforced by the Texas Workforce Commission’s Civil Rights Division. </a:t>
            </a:r>
          </a:p>
          <a:p>
            <a:pPr>
              <a:lnSpc>
                <a:spcPct val="81000"/>
              </a:lnSpc>
            </a:pPr>
          </a:p>
          <a:p>
            <a:pPr>
              <a:lnSpc>
                <a:spcPct val="81000"/>
              </a:lnSpc>
            </a:pPr>
            <a:r>
              <a:t>Employee discrimination complaints are also handed through this office. The EEOC also investigates employee discrimination complaints: </a:t>
            </a:r>
            <a:r>
              <a:rPr u="sng">
                <a:solidFill>
                  <a:srgbClr val="0563C1"/>
                </a:solidFill>
                <a:uFill>
                  <a:solidFill>
                    <a:srgbClr val="0563C1"/>
                  </a:solidFill>
                </a:uFill>
                <a:hlinkClick r:id="rId2" invalidUrl="" action="" tgtFrame="" tooltip="" history="1" highlightClick="0" endSnd="0"/>
              </a:rPr>
              <a:t>http://www.eeoc.gov/eeoc/</a:t>
            </a:r>
            <a:r>
              <a:t>. </a:t>
            </a:r>
          </a:p>
          <a:p>
            <a:pPr>
              <a:lnSpc>
                <a:spcPct val="81000"/>
              </a:lnSpc>
            </a:pPr>
          </a:p>
          <a:p>
            <a:pPr>
              <a:lnSpc>
                <a:spcPct val="81000"/>
              </a:lnSpc>
            </a:pPr>
            <a:r>
              <a:t>Click on the following link to access the Texas Labor Code:  </a:t>
            </a:r>
            <a:r>
              <a:rPr u="sng">
                <a:solidFill>
                  <a:srgbClr val="0563C1"/>
                </a:solidFill>
                <a:uFill>
                  <a:solidFill>
                    <a:srgbClr val="0563C1"/>
                  </a:solidFill>
                </a:uFill>
                <a:hlinkClick r:id="rId3" invalidUrl="" action="" tgtFrame="" tooltip="" history="1" highlightClick="0" endSnd="0"/>
              </a:rPr>
              <a:t>http://www.statutes.legis.state.tx.us/Docs/LA/htm/LA.21.htm</a:t>
            </a:r>
          </a:p>
          <a:p>
            <a:pPr marL="0" indent="0">
              <a:lnSpc>
                <a:spcPct val="81000"/>
              </a:lnSpc>
              <a:buSzTx/>
              <a:buNone/>
            </a:pPr>
          </a:p>
          <a:p>
            <a:pPr marL="0" indent="0">
              <a:lnSpc>
                <a:spcPct val="81000"/>
              </a:lnSpc>
              <a:buSzTx/>
              <a:buNone/>
              <a:defRPr sz="2200"/>
            </a:pPr>
            <a:r>
              <a:t>[Source: </a:t>
            </a:r>
            <a:r>
              <a:rPr u="sng">
                <a:solidFill>
                  <a:srgbClr val="0563C1"/>
                </a:solidFill>
                <a:uFill>
                  <a:solidFill>
                    <a:srgbClr val="0563C1"/>
                  </a:solidFill>
                </a:uFill>
                <a:hlinkClick r:id="rId4" invalidUrl="" action="" tgtFrame="" tooltip="" history="1" highlightClick="0" endSnd="0"/>
              </a:rPr>
              <a:t>http://www.dads.state.tx.us/handbooks/fvp-scpm/4000/4000.htm</a:t>
            </a:r>
            <a:r>
              <a:rPr u="sng"/>
              <a:t>.]</a:t>
            </a:r>
          </a:p>
        </p:txBody>
      </p:sp>
    </p:spTree>
  </p:cSld>
  <p:clrMapOvr>
    <a:masterClrMapping/>
  </p:clrMapOvr>
  <p:transition xmlns:p14="http://schemas.microsoft.com/office/powerpoint/2010/main" spd="med" advClick="1" p14:dur="1000"/>
</p:sld>
</file>

<file path=ppt/slides/slide37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44" name="Shape 1044"/>
          <p:cNvSpPr/>
          <p:nvPr>
            <p:ph type="title"/>
          </p:nvPr>
        </p:nvSpPr>
        <p:spPr>
          <a:xfrm>
            <a:off x="838200" y="365125"/>
            <a:ext cx="10515600" cy="1325563"/>
          </a:xfrm>
          <a:prstGeom prst="rect">
            <a:avLst/>
          </a:prstGeom>
          <a:solidFill>
            <a:srgbClr val="FFE699"/>
          </a:solidFill>
        </p:spPr>
        <p:txBody>
          <a:bodyPr/>
          <a:lstStyle>
            <a:lvl1pPr defTabSz="868680">
              <a:defRPr sz="4180"/>
            </a:lvl1pPr>
          </a:lstStyle>
          <a:p>
            <a:pPr/>
            <a:r>
              <a:t>  Title VII of the Civil Rights Act of 1964 (CRA):</a:t>
            </a:r>
          </a:p>
        </p:txBody>
      </p:sp>
      <p:sp>
        <p:nvSpPr>
          <p:cNvPr id="1045" name="Shape 1045"/>
          <p:cNvSpPr/>
          <p:nvPr>
            <p:ph type="body" idx="1"/>
          </p:nvPr>
        </p:nvSpPr>
        <p:spPr>
          <a:xfrm>
            <a:off x="838200" y="1825625"/>
            <a:ext cx="10515600" cy="4351338"/>
          </a:xfrm>
          <a:prstGeom prst="rect">
            <a:avLst/>
          </a:prstGeom>
          <a:solidFill>
            <a:srgbClr val="FFF2CC"/>
          </a:solidFill>
        </p:spPr>
        <p:txBody>
          <a:bodyPr/>
          <a:lstStyle/>
          <a:p>
            <a:pPr marL="226313" indent="-226313" defTabSz="905255">
              <a:lnSpc>
                <a:spcPct val="81000"/>
              </a:lnSpc>
              <a:spcBef>
                <a:spcPts val="900"/>
              </a:spcBef>
              <a:defRPr sz="2772"/>
            </a:pPr>
          </a:p>
          <a:p>
            <a:pPr marL="226313" indent="-226313" defTabSz="905255">
              <a:lnSpc>
                <a:spcPct val="81000"/>
              </a:lnSpc>
              <a:spcBef>
                <a:spcPts val="900"/>
              </a:spcBef>
              <a:defRPr sz="2772"/>
            </a:pPr>
            <a:r>
              <a:t>“Title 7 of this law prohibits employment discrimination based on race, color, religion, sex and national origin” (http://www.dads.state.tx.us.).</a:t>
            </a:r>
          </a:p>
          <a:p>
            <a:pPr marL="226313" indent="-226313" defTabSz="905255">
              <a:lnSpc>
                <a:spcPct val="81000"/>
              </a:lnSpc>
              <a:spcBef>
                <a:spcPts val="900"/>
              </a:spcBef>
              <a:defRPr sz="2772"/>
            </a:pPr>
          </a:p>
          <a:p>
            <a:pPr marL="226313" indent="-226313" defTabSz="905255">
              <a:lnSpc>
                <a:spcPct val="81000"/>
              </a:lnSpc>
              <a:spcBef>
                <a:spcPts val="900"/>
              </a:spcBef>
              <a:defRPr sz="2772"/>
            </a:pPr>
            <a:r>
              <a:t>For more information about the CRA, click on the following link: </a:t>
            </a:r>
          </a:p>
          <a:p>
            <a:pPr marL="226313" indent="-226313" defTabSz="905255">
              <a:lnSpc>
                <a:spcPct val="81000"/>
              </a:lnSpc>
              <a:spcBef>
                <a:spcPts val="900"/>
              </a:spcBef>
              <a:defRPr sz="2772"/>
            </a:pPr>
            <a:r>
              <a:rPr u="sng">
                <a:solidFill>
                  <a:srgbClr val="0563C1"/>
                </a:solidFill>
                <a:uFill>
                  <a:solidFill>
                    <a:srgbClr val="0563C1"/>
                  </a:solidFill>
                </a:uFill>
                <a:hlinkClick r:id="rId2" invalidUrl="" action="" tgtFrame="" tooltip="" history="1" highlightClick="0" endSnd="0"/>
              </a:rPr>
              <a:t>https://www.eeoc.gov/laws/statutes/index.cfm</a:t>
            </a:r>
          </a:p>
          <a:p>
            <a:pPr marL="226313" indent="-226313" defTabSz="905255">
              <a:lnSpc>
                <a:spcPct val="81000"/>
              </a:lnSpc>
              <a:spcBef>
                <a:spcPts val="900"/>
              </a:spcBef>
              <a:defRPr sz="2772"/>
            </a:pPr>
          </a:p>
          <a:p>
            <a:pPr marL="226313" indent="-226313" defTabSz="905255">
              <a:lnSpc>
                <a:spcPct val="81000"/>
              </a:lnSpc>
              <a:spcBef>
                <a:spcPts val="900"/>
              </a:spcBef>
              <a:defRPr sz="2178"/>
            </a:pPr>
          </a:p>
          <a:p>
            <a:pPr marL="0" indent="0" defTabSz="905255">
              <a:lnSpc>
                <a:spcPct val="81000"/>
              </a:lnSpc>
              <a:spcBef>
                <a:spcPts val="900"/>
              </a:spcBef>
              <a:buSzTx/>
              <a:buNone/>
              <a:defRPr sz="2178"/>
            </a:pPr>
            <a:r>
              <a:t>[Source: </a:t>
            </a:r>
            <a:r>
              <a:rPr u="sng">
                <a:solidFill>
                  <a:srgbClr val="0563C1"/>
                </a:solidFill>
                <a:uFill>
                  <a:solidFill>
                    <a:srgbClr val="0563C1"/>
                  </a:solidFill>
                </a:uFill>
                <a:hlinkClick r:id="rId3" invalidUrl="" action="" tgtFrame="" tooltip="" history="1" highlightClick="0" endSnd="0"/>
              </a:rPr>
              <a:t>http://www.dads.state.tx.us/handbooks/fvp-scpm/4000/4000.htm</a:t>
            </a:r>
            <a:r>
              <a:rPr u="sng"/>
              <a:t>.]</a:t>
            </a:r>
          </a:p>
        </p:txBody>
      </p:sp>
    </p:spTree>
  </p:cSld>
  <p:clrMapOvr>
    <a:masterClrMapping/>
  </p:clrMapOvr>
  <p:transition xmlns:p14="http://schemas.microsoft.com/office/powerpoint/2010/main" spd="med" advClick="1" p14:dur="1000"/>
</p:sld>
</file>

<file path=ppt/slides/slide37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47" name="Shape 1047"/>
          <p:cNvSpPr/>
          <p:nvPr>
            <p:ph type="title"/>
          </p:nvPr>
        </p:nvSpPr>
        <p:spPr>
          <a:xfrm>
            <a:off x="838200" y="365125"/>
            <a:ext cx="10515600" cy="1325563"/>
          </a:xfrm>
          <a:prstGeom prst="rect">
            <a:avLst/>
          </a:prstGeom>
          <a:solidFill>
            <a:srgbClr val="FFE699"/>
          </a:solidFill>
        </p:spPr>
        <p:txBody>
          <a:bodyPr/>
          <a:lstStyle/>
          <a:p>
            <a:pPr/>
            <a:r>
              <a:t>                          Sexual Harassment:</a:t>
            </a:r>
          </a:p>
        </p:txBody>
      </p:sp>
      <p:sp>
        <p:nvSpPr>
          <p:cNvPr id="1048" name="Shape 1048"/>
          <p:cNvSpPr/>
          <p:nvPr>
            <p:ph type="body" idx="1"/>
          </p:nvPr>
        </p:nvSpPr>
        <p:spPr>
          <a:xfrm>
            <a:off x="838200" y="1825625"/>
            <a:ext cx="10515600" cy="4351338"/>
          </a:xfrm>
          <a:prstGeom prst="rect">
            <a:avLst/>
          </a:prstGeom>
          <a:solidFill>
            <a:srgbClr val="FFF2CC"/>
          </a:solidFill>
        </p:spPr>
        <p:txBody>
          <a:bodyPr/>
          <a:lstStyle/>
          <a:p>
            <a:pPr marL="217170" indent="-217170" defTabSz="868680">
              <a:lnSpc>
                <a:spcPct val="72000"/>
              </a:lnSpc>
              <a:spcBef>
                <a:spcPts val="900"/>
              </a:spcBef>
              <a:defRPr sz="2375"/>
            </a:pPr>
          </a:p>
          <a:p>
            <a:pPr marL="217170" indent="-217170" defTabSz="868680">
              <a:lnSpc>
                <a:spcPct val="72000"/>
              </a:lnSpc>
              <a:spcBef>
                <a:spcPts val="900"/>
              </a:spcBef>
              <a:defRPr sz="2375"/>
            </a:pPr>
            <a:r>
              <a:t>The Civil Rights Act also provides employee protections against sexual harassment.</a:t>
            </a:r>
          </a:p>
          <a:p>
            <a:pPr marL="217170" indent="-217170" defTabSz="868680">
              <a:lnSpc>
                <a:spcPct val="72000"/>
              </a:lnSpc>
              <a:spcBef>
                <a:spcPts val="900"/>
              </a:spcBef>
              <a:defRPr sz="2375"/>
            </a:pPr>
          </a:p>
          <a:p>
            <a:pPr marL="217170" indent="-217170" defTabSz="868680">
              <a:lnSpc>
                <a:spcPct val="72000"/>
              </a:lnSpc>
              <a:spcBef>
                <a:spcPts val="900"/>
              </a:spcBef>
              <a:defRPr sz="2375"/>
            </a:pPr>
            <a:r>
              <a:t>“Sexual harassment (refers to) unwelcome or unwanted conduct of a sexual nature (verbal or physical) by either sex, including same-sex harassment when the: submission to or rejection of this conduct could be a factor in decisions affecting personnel actions; or conduct interferes with the employee's ability to do her or his job by creating an intimidating, hostile or offensive work environment” (</a:t>
            </a:r>
            <a:r>
              <a:rPr u="sng">
                <a:solidFill>
                  <a:srgbClr val="0563C1"/>
                </a:solidFill>
                <a:uFill>
                  <a:solidFill>
                    <a:srgbClr val="0563C1"/>
                  </a:solidFill>
                </a:uFill>
                <a:hlinkClick r:id="rId2" invalidUrl="" action="" tgtFrame="" tooltip="" history="1" highlightClick="0" endSnd="0"/>
              </a:rPr>
              <a:t>http://www.dads.state.tx.us</a:t>
            </a:r>
            <a:r>
              <a:t>.).</a:t>
            </a:r>
          </a:p>
          <a:p>
            <a:pPr marL="0" indent="0" defTabSz="868680">
              <a:lnSpc>
                <a:spcPct val="72000"/>
              </a:lnSpc>
              <a:spcBef>
                <a:spcPts val="900"/>
              </a:spcBef>
              <a:buSzTx/>
              <a:buNone/>
              <a:defRPr sz="2375"/>
            </a:pPr>
          </a:p>
          <a:p>
            <a:pPr marL="0" indent="0" defTabSz="868680">
              <a:lnSpc>
                <a:spcPct val="72000"/>
              </a:lnSpc>
              <a:spcBef>
                <a:spcPts val="900"/>
              </a:spcBef>
              <a:buSzTx/>
              <a:buNone/>
              <a:defRPr sz="2375"/>
            </a:pPr>
            <a:r>
              <a:t>[Source: </a:t>
            </a:r>
            <a:r>
              <a:rPr u="sng">
                <a:solidFill>
                  <a:srgbClr val="0563C1"/>
                </a:solidFill>
                <a:uFill>
                  <a:solidFill>
                    <a:srgbClr val="0563C1"/>
                  </a:solidFill>
                </a:uFill>
                <a:hlinkClick r:id="rId3" invalidUrl="" action="" tgtFrame="" tooltip="" history="1" highlightClick="0" endSnd="0"/>
              </a:rPr>
              <a:t>http://www.dads.state.tx.us/handbooks/fvp-scpm/4000/4000.htm</a:t>
            </a:r>
            <a:r>
              <a:rPr u="sng"/>
              <a:t>.]</a:t>
            </a:r>
          </a:p>
        </p:txBody>
      </p:sp>
    </p:spTree>
  </p:cSld>
  <p:clrMapOvr>
    <a:masterClrMapping/>
  </p:clrMapOvr>
  <p:transition xmlns:p14="http://schemas.microsoft.com/office/powerpoint/2010/main" spd="med" advClick="1" p14:dur="1000"/>
</p:sld>
</file>

<file path=ppt/slides/slide37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50" name="Shape 1050"/>
          <p:cNvSpPr/>
          <p:nvPr>
            <p:ph type="body" idx="1"/>
          </p:nvPr>
        </p:nvSpPr>
        <p:spPr>
          <a:xfrm>
            <a:off x="838200" y="754743"/>
            <a:ext cx="10515600" cy="5422220"/>
          </a:xfrm>
          <a:prstGeom prst="rect">
            <a:avLst/>
          </a:prstGeom>
          <a:solidFill>
            <a:srgbClr val="FFF2CC"/>
          </a:solidFill>
        </p:spPr>
        <p:txBody>
          <a:bodyPr/>
          <a:lstStyle/>
          <a:p>
            <a:pPr>
              <a:lnSpc>
                <a:spcPct val="72000"/>
              </a:lnSpc>
              <a:defRPr sz="2500"/>
            </a:pPr>
          </a:p>
          <a:p>
            <a:pPr>
              <a:lnSpc>
                <a:spcPct val="72000"/>
              </a:lnSpc>
              <a:defRPr sz="2500"/>
            </a:pPr>
            <a:r>
              <a:t>Sexual harassment is against the law. It includes, but is not limited to, </a:t>
            </a:r>
            <a:r>
              <a:rPr i="1"/>
              <a:t>quid pro quo, </a:t>
            </a:r>
            <a:r>
              <a:t>whereby supervisors award or withhold benefits (ex. promotions, etc.) in exchange for sexual demands.  </a:t>
            </a:r>
          </a:p>
          <a:p>
            <a:pPr marL="0" indent="0">
              <a:lnSpc>
                <a:spcPct val="72000"/>
              </a:lnSpc>
              <a:buSzTx/>
              <a:buNone/>
              <a:defRPr sz="2500"/>
            </a:pPr>
          </a:p>
          <a:p>
            <a:pPr>
              <a:lnSpc>
                <a:spcPct val="72000"/>
              </a:lnSpc>
              <a:defRPr sz="2500"/>
            </a:pPr>
            <a:r>
              <a:t>Creating a hostile environment is another form of sexual harassment. It occurs when an employee is subjected to: </a:t>
            </a:r>
          </a:p>
          <a:p>
            <a:pPr>
              <a:lnSpc>
                <a:spcPct val="72000"/>
              </a:lnSpc>
              <a:defRPr sz="2500"/>
            </a:pPr>
          </a:p>
          <a:p>
            <a:pPr>
              <a:lnSpc>
                <a:spcPct val="72000"/>
              </a:lnSpc>
              <a:defRPr sz="2500"/>
            </a:pPr>
            <a:r>
              <a:t>1.) offensive and/or intimidating sexually-oriented behavior; and/or </a:t>
            </a:r>
          </a:p>
          <a:p>
            <a:pPr>
              <a:lnSpc>
                <a:spcPct val="72000"/>
              </a:lnSpc>
              <a:defRPr sz="2500"/>
            </a:pPr>
          </a:p>
          <a:p>
            <a:pPr>
              <a:lnSpc>
                <a:spcPct val="72000"/>
              </a:lnSpc>
              <a:defRPr sz="2500"/>
            </a:pPr>
            <a:r>
              <a:t>2.) derogatory remarks or unfavorable treatment based on gender categories.</a:t>
            </a:r>
          </a:p>
          <a:p>
            <a:pPr>
              <a:lnSpc>
                <a:spcPct val="72000"/>
              </a:lnSpc>
              <a:defRPr sz="2500"/>
            </a:pPr>
          </a:p>
          <a:p>
            <a:pPr>
              <a:lnSpc>
                <a:spcPct val="72000"/>
              </a:lnSpc>
              <a:defRPr sz="2200"/>
            </a:pPr>
            <a:r>
              <a:t>[Sources: </a:t>
            </a:r>
            <a:r>
              <a:rPr u="sng">
                <a:solidFill>
                  <a:srgbClr val="0563C1"/>
                </a:solidFill>
                <a:uFill>
                  <a:solidFill>
                    <a:srgbClr val="0563C1"/>
                  </a:solidFill>
                </a:uFill>
                <a:hlinkClick r:id="rId2" invalidUrl="" action="" tgtFrame="" tooltip="" history="1" highlightClick="0" endSnd="0"/>
              </a:rPr>
              <a:t>http://www.eeoc.gov/eeoc/publications/fs-sex.cfm</a:t>
            </a:r>
            <a:r>
              <a:t>; and  </a:t>
            </a:r>
            <a:r>
              <a:rPr u="sng">
                <a:solidFill>
                  <a:srgbClr val="0563C1"/>
                </a:solidFill>
                <a:uFill>
                  <a:solidFill>
                    <a:srgbClr val="0563C1"/>
                  </a:solidFill>
                </a:uFill>
                <a:hlinkClick r:id="rId3" invalidUrl="" action="" tgtFrame="" tooltip="" history="1" highlightClick="0" endSnd="0"/>
              </a:rPr>
              <a:t>http://www.youtube.com/watch?v=EAxu68ZlQwQ</a:t>
            </a:r>
            <a:r>
              <a:t>.]</a:t>
            </a:r>
          </a:p>
        </p:txBody>
      </p:sp>
    </p:spTree>
  </p:cSld>
  <p:clrMapOvr>
    <a:masterClrMapping/>
  </p:clrMapOvr>
  <p:transition xmlns:p14="http://schemas.microsoft.com/office/powerpoint/2010/main" spd="med" advClick="1" p14:dur="1000"/>
</p:sld>
</file>

<file path=ppt/slides/slide37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52" name="Shape 1052"/>
          <p:cNvSpPr/>
          <p:nvPr>
            <p:ph type="body" idx="1"/>
          </p:nvPr>
        </p:nvSpPr>
        <p:spPr>
          <a:xfrm>
            <a:off x="838200" y="1059543"/>
            <a:ext cx="10515600" cy="5117420"/>
          </a:xfrm>
          <a:prstGeom prst="rect">
            <a:avLst/>
          </a:prstGeom>
          <a:solidFill>
            <a:srgbClr val="FFF2CC"/>
          </a:solidFill>
        </p:spPr>
        <p:txBody>
          <a:bodyPr/>
          <a:lstStyle/>
          <a:p>
            <a:pPr marL="0" indent="0">
              <a:buSzTx/>
              <a:buNone/>
            </a:pPr>
          </a:p>
          <a:p>
            <a:pPr/>
            <a:r>
              <a:t>For more information on sexual harassment, click on the following links: </a:t>
            </a:r>
          </a:p>
          <a:p>
            <a:pPr/>
          </a:p>
          <a:p>
            <a:pPr/>
            <a:r>
              <a:rPr u="sng">
                <a:solidFill>
                  <a:srgbClr val="0563C1"/>
                </a:solidFill>
                <a:uFill>
                  <a:solidFill>
                    <a:srgbClr val="0563C1"/>
                  </a:solidFill>
                </a:uFill>
                <a:hlinkClick r:id="rId2" invalidUrl="" action="" tgtFrame="" tooltip="" history="1" highlightClick="0" endSnd="0"/>
              </a:rPr>
              <a:t>http://www.eeoc.gov/eeoc/publications/fs-sex.cfm</a:t>
            </a:r>
          </a:p>
          <a:p>
            <a:pPr marL="0" indent="0">
              <a:buSzTx/>
              <a:buNone/>
            </a:pPr>
          </a:p>
          <a:p>
            <a:pPr/>
            <a:r>
              <a:t> </a:t>
            </a:r>
            <a:r>
              <a:rPr u="sng">
                <a:solidFill>
                  <a:srgbClr val="0563C1"/>
                </a:solidFill>
                <a:uFill>
                  <a:solidFill>
                    <a:srgbClr val="0563C1"/>
                  </a:solidFill>
                </a:uFill>
                <a:hlinkClick r:id="rId3" invalidUrl="" action="" tgtFrame="" tooltip="" history="1" highlightClick="0" endSnd="0"/>
              </a:rPr>
              <a:t>http://www.youtube.com/watch?v=EAxu68ZlQwQ</a:t>
            </a:r>
          </a:p>
        </p:txBody>
      </p:sp>
    </p:spTree>
  </p:cSld>
  <p:clrMapOvr>
    <a:masterClrMapping/>
  </p:clrMapOvr>
  <p:transition xmlns:p14="http://schemas.microsoft.com/office/powerpoint/2010/main" spd="med" advClick="1" p14:dur="1000"/>
</p:sld>
</file>

<file path=ppt/slides/slide37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54" name="Shape 1054"/>
          <p:cNvSpPr/>
          <p:nvPr>
            <p:ph type="title"/>
          </p:nvPr>
        </p:nvSpPr>
        <p:spPr>
          <a:xfrm>
            <a:off x="838200" y="365125"/>
            <a:ext cx="10515600" cy="1325563"/>
          </a:xfrm>
          <a:prstGeom prst="rect">
            <a:avLst/>
          </a:prstGeom>
          <a:solidFill>
            <a:srgbClr val="FFE699"/>
          </a:solidFill>
        </p:spPr>
        <p:txBody>
          <a:bodyPr/>
          <a:lstStyle/>
          <a:p>
            <a:pPr defTabSz="530351">
              <a:defRPr sz="2262"/>
            </a:pPr>
            <a:br/>
            <a:r>
              <a:t>   Age Discrimination in Employment Act of 1967  </a:t>
            </a:r>
            <a:br/>
            <a:r>
              <a:t>                                       (ADEA): </a:t>
            </a:r>
            <a:br/>
          </a:p>
        </p:txBody>
      </p:sp>
      <p:sp>
        <p:nvSpPr>
          <p:cNvPr id="1055" name="Shape 1055"/>
          <p:cNvSpPr/>
          <p:nvPr>
            <p:ph type="body" idx="1"/>
          </p:nvPr>
        </p:nvSpPr>
        <p:spPr>
          <a:xfrm>
            <a:off x="838200" y="1825625"/>
            <a:ext cx="10515600" cy="4351338"/>
          </a:xfrm>
          <a:prstGeom prst="rect">
            <a:avLst/>
          </a:prstGeom>
          <a:solidFill>
            <a:srgbClr val="FFF2CC"/>
          </a:solidFill>
        </p:spPr>
        <p:txBody>
          <a:bodyPr/>
          <a:lstStyle/>
          <a:p>
            <a:pPr>
              <a:lnSpc>
                <a:spcPct val="72000"/>
              </a:lnSpc>
              <a:defRPr sz="2500"/>
            </a:pPr>
          </a:p>
          <a:p>
            <a:pPr>
              <a:lnSpc>
                <a:spcPct val="72000"/>
              </a:lnSpc>
              <a:defRPr sz="2500"/>
            </a:pPr>
            <a:r>
              <a:t>“The law protects certain applicants and employees 40 years of age and older from discrimination on the basis of age in hiring, promotion, discharge, compensation, or terms, conditions or privileges in employment” (http://www.dads.state.tx.us.).</a:t>
            </a:r>
          </a:p>
          <a:p>
            <a:pPr>
              <a:lnSpc>
                <a:spcPct val="72000"/>
              </a:lnSpc>
              <a:defRPr sz="2500"/>
            </a:pPr>
          </a:p>
          <a:p>
            <a:pPr>
              <a:lnSpc>
                <a:spcPct val="72000"/>
              </a:lnSpc>
              <a:defRPr sz="2500"/>
            </a:pPr>
            <a:r>
              <a:t>For more information about the ADEA, click on the following link: </a:t>
            </a:r>
          </a:p>
          <a:p>
            <a:pPr>
              <a:lnSpc>
                <a:spcPct val="72000"/>
              </a:lnSpc>
              <a:defRPr sz="2500"/>
            </a:pPr>
            <a:r>
              <a:rPr u="sng">
                <a:solidFill>
                  <a:srgbClr val="0563C1"/>
                </a:solidFill>
                <a:uFill>
                  <a:solidFill>
                    <a:srgbClr val="0563C1"/>
                  </a:solidFill>
                </a:uFill>
                <a:hlinkClick r:id="rId2" invalidUrl="" action="" tgtFrame="" tooltip="" history="1" highlightClick="0" endSnd="0"/>
              </a:rPr>
              <a:t>https://www.eeoc.gov/laws/types/age.cfm</a:t>
            </a:r>
          </a:p>
          <a:p>
            <a:pPr>
              <a:lnSpc>
                <a:spcPct val="72000"/>
              </a:lnSpc>
              <a:defRPr sz="2500"/>
            </a:pPr>
          </a:p>
          <a:p>
            <a:pPr>
              <a:lnSpc>
                <a:spcPct val="72000"/>
              </a:lnSpc>
              <a:defRPr sz="2500"/>
            </a:pPr>
          </a:p>
          <a:p>
            <a:pPr>
              <a:lnSpc>
                <a:spcPct val="72000"/>
              </a:lnSpc>
              <a:defRPr sz="2200"/>
            </a:pPr>
            <a:r>
              <a:t>[Source: </a:t>
            </a:r>
            <a:r>
              <a:rPr u="sng">
                <a:solidFill>
                  <a:srgbClr val="0563C1"/>
                </a:solidFill>
                <a:uFill>
                  <a:solidFill>
                    <a:srgbClr val="0563C1"/>
                  </a:solidFill>
                </a:uFill>
                <a:hlinkClick r:id="rId3" invalidUrl="" action="" tgtFrame="" tooltip="" history="1" highlightClick="0" endSnd="0"/>
              </a:rPr>
              <a:t>http://www.dads.state.tx.us/handbooks/fvp-scpm/4000/4000.htm</a:t>
            </a:r>
            <a:r>
              <a:rPr u="sng"/>
              <a:t>.]</a:t>
            </a:r>
          </a:p>
        </p:txBody>
      </p:sp>
    </p:spTree>
  </p:cSld>
  <p:clrMapOvr>
    <a:masterClrMapping/>
  </p:clrMapOvr>
  <p:transition xmlns:p14="http://schemas.microsoft.com/office/powerpoint/2010/main" spd="med" advClick="1" p14:dur="1000"/>
</p:sld>
</file>

<file path=ppt/slides/slide37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57" name="Shape 1057"/>
          <p:cNvSpPr/>
          <p:nvPr>
            <p:ph type="title"/>
          </p:nvPr>
        </p:nvSpPr>
        <p:spPr>
          <a:xfrm>
            <a:off x="838200" y="365125"/>
            <a:ext cx="10515600" cy="1325563"/>
          </a:xfrm>
          <a:prstGeom prst="rect">
            <a:avLst/>
          </a:prstGeom>
          <a:solidFill>
            <a:srgbClr val="FFE699"/>
          </a:solidFill>
        </p:spPr>
        <p:txBody>
          <a:bodyPr/>
          <a:lstStyle/>
          <a:p>
            <a:pPr defTabSz="658368">
              <a:defRPr sz="2808"/>
            </a:pPr>
            <a:r>
              <a:t>  </a:t>
            </a:r>
            <a:br/>
            <a:r>
              <a:t>                       Equal Pay Act of 1963 (EPA): </a:t>
            </a:r>
            <a:br/>
          </a:p>
        </p:txBody>
      </p:sp>
      <p:sp>
        <p:nvSpPr>
          <p:cNvPr id="1058" name="Shape 1058"/>
          <p:cNvSpPr/>
          <p:nvPr>
            <p:ph type="body" idx="1"/>
          </p:nvPr>
        </p:nvSpPr>
        <p:spPr>
          <a:xfrm>
            <a:off x="838200" y="1825625"/>
            <a:ext cx="10515600" cy="4351338"/>
          </a:xfrm>
          <a:prstGeom prst="rect">
            <a:avLst/>
          </a:prstGeom>
          <a:solidFill>
            <a:srgbClr val="FFF2CC"/>
          </a:solidFill>
        </p:spPr>
        <p:txBody>
          <a:bodyPr/>
          <a:lstStyle/>
          <a:p>
            <a:pPr marL="217170" indent="-217170" defTabSz="868680">
              <a:lnSpc>
                <a:spcPct val="81000"/>
              </a:lnSpc>
              <a:spcBef>
                <a:spcPts val="900"/>
              </a:spcBef>
              <a:defRPr sz="2660"/>
            </a:pPr>
          </a:p>
          <a:p>
            <a:pPr marL="217170" indent="-217170" defTabSz="868680">
              <a:lnSpc>
                <a:spcPct val="81000"/>
              </a:lnSpc>
              <a:spcBef>
                <a:spcPts val="900"/>
              </a:spcBef>
              <a:defRPr sz="2660"/>
            </a:pPr>
            <a:r>
              <a:t>“The law prohibits sex-based wage discrimination between men and women in the same establishment who are performing under similar working conditions” (http://www.dads.state.tx.us.).</a:t>
            </a:r>
          </a:p>
          <a:p>
            <a:pPr marL="217170" indent="-217170" defTabSz="868680">
              <a:lnSpc>
                <a:spcPct val="81000"/>
              </a:lnSpc>
              <a:spcBef>
                <a:spcPts val="900"/>
              </a:spcBef>
              <a:defRPr sz="2660"/>
            </a:pPr>
          </a:p>
          <a:p>
            <a:pPr marL="217170" indent="-217170" defTabSz="868680">
              <a:lnSpc>
                <a:spcPct val="81000"/>
              </a:lnSpc>
              <a:spcBef>
                <a:spcPts val="900"/>
              </a:spcBef>
              <a:defRPr sz="2660"/>
            </a:pPr>
            <a:r>
              <a:t>For more information about the EPA, click on the following link: </a:t>
            </a:r>
          </a:p>
          <a:p>
            <a:pPr marL="217170" indent="-217170" defTabSz="868680">
              <a:lnSpc>
                <a:spcPct val="81000"/>
              </a:lnSpc>
              <a:spcBef>
                <a:spcPts val="900"/>
              </a:spcBef>
              <a:defRPr sz="2660"/>
            </a:pPr>
            <a:r>
              <a:rPr u="sng">
                <a:solidFill>
                  <a:srgbClr val="0563C1"/>
                </a:solidFill>
                <a:uFill>
                  <a:solidFill>
                    <a:srgbClr val="0563C1"/>
                  </a:solidFill>
                </a:uFill>
                <a:hlinkClick r:id="rId2" invalidUrl="" action="" tgtFrame="" tooltip="" history="1" highlightClick="0" endSnd="0"/>
              </a:rPr>
              <a:t>https://www.eeoc.gov/laws/types/equalcompensation.cfm</a:t>
            </a:r>
          </a:p>
          <a:p>
            <a:pPr marL="217170" indent="-217170" defTabSz="868680">
              <a:lnSpc>
                <a:spcPct val="81000"/>
              </a:lnSpc>
              <a:spcBef>
                <a:spcPts val="900"/>
              </a:spcBef>
              <a:defRPr sz="2660"/>
            </a:pPr>
          </a:p>
          <a:p>
            <a:pPr marL="217170" indent="-217170" defTabSz="868680">
              <a:lnSpc>
                <a:spcPct val="81000"/>
              </a:lnSpc>
              <a:spcBef>
                <a:spcPts val="900"/>
              </a:spcBef>
              <a:defRPr sz="2660"/>
            </a:pPr>
          </a:p>
          <a:p>
            <a:pPr marL="217170" indent="-217170" defTabSz="868680">
              <a:lnSpc>
                <a:spcPct val="81000"/>
              </a:lnSpc>
              <a:spcBef>
                <a:spcPts val="900"/>
              </a:spcBef>
              <a:defRPr sz="2280"/>
            </a:pPr>
            <a:r>
              <a:t>[Source: </a:t>
            </a:r>
            <a:r>
              <a:rPr u="sng">
                <a:solidFill>
                  <a:srgbClr val="0563C1"/>
                </a:solidFill>
                <a:uFill>
                  <a:solidFill>
                    <a:srgbClr val="0563C1"/>
                  </a:solidFill>
                </a:uFill>
                <a:hlinkClick r:id="rId3" invalidUrl="" action="" tgtFrame="" tooltip="" history="1" highlightClick="0" endSnd="0"/>
              </a:rPr>
              <a:t>http://www.dads.state.tx.us/handbooks/fvp-scpm/4000/4000.htm</a:t>
            </a:r>
            <a:r>
              <a:rPr u="sng"/>
              <a:t>.]</a:t>
            </a:r>
          </a:p>
        </p:txBody>
      </p:sp>
    </p:spTree>
  </p:cSld>
  <p:clrMapOvr>
    <a:masterClrMapping/>
  </p:clrMapOvr>
  <p:transition xmlns:p14="http://schemas.microsoft.com/office/powerpoint/2010/main" spd="med" advClick="1" p14:dur="1000"/>
</p:sld>
</file>

<file path=ppt/slides/slide38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60" name="Shape 1060"/>
          <p:cNvSpPr/>
          <p:nvPr>
            <p:ph type="title"/>
          </p:nvPr>
        </p:nvSpPr>
        <p:spPr>
          <a:xfrm>
            <a:off x="838200" y="365125"/>
            <a:ext cx="10515600" cy="1325563"/>
          </a:xfrm>
          <a:prstGeom prst="rect">
            <a:avLst/>
          </a:prstGeom>
          <a:solidFill>
            <a:srgbClr val="FFE699"/>
          </a:solidFill>
        </p:spPr>
        <p:txBody>
          <a:bodyPr/>
          <a:lstStyle/>
          <a:p>
            <a:pPr defTabSz="658368">
              <a:defRPr sz="2808"/>
            </a:pPr>
            <a:br/>
            <a:r>
              <a:t>              Americans with Disabilities Act (ADA): </a:t>
            </a:r>
            <a:br/>
          </a:p>
        </p:txBody>
      </p:sp>
      <p:sp>
        <p:nvSpPr>
          <p:cNvPr id="1061" name="Shape 1061"/>
          <p:cNvSpPr/>
          <p:nvPr>
            <p:ph type="body" idx="1"/>
          </p:nvPr>
        </p:nvSpPr>
        <p:spPr>
          <a:xfrm>
            <a:off x="838200" y="1825625"/>
            <a:ext cx="10515600" cy="4734832"/>
          </a:xfrm>
          <a:prstGeom prst="rect">
            <a:avLst/>
          </a:prstGeom>
          <a:solidFill>
            <a:srgbClr val="FFF2CC"/>
          </a:solidFill>
        </p:spPr>
        <p:txBody>
          <a:bodyPr/>
          <a:lstStyle/>
          <a:p>
            <a:pPr>
              <a:lnSpc>
                <a:spcPct val="72000"/>
              </a:lnSpc>
              <a:defRPr sz="1900"/>
            </a:pPr>
          </a:p>
          <a:p>
            <a:pPr>
              <a:lnSpc>
                <a:spcPct val="72000"/>
              </a:lnSpc>
              <a:defRPr sz="1900"/>
            </a:pPr>
            <a:r>
              <a:t>“The law prohibits discrimination against persons with disabilities in employment, transportation, public accommodation, communications and governmental activities. The law also establishes requirements for telecommunication relay services. An individual is considered to have a ‘disability’ if she or he has a physical or mental impairment that substantially limits one or more major life activities, has a record of such an impairment, or is regarded as having such an impairment…Employers are required to make reasonable accommodations to the known disability of a qualified applicant or employee if it would not impose an ‘undue hardship’ on the operation of the employer’s business…This law pertains to job application procedures, hiring, firing, advancement, compensation, job training and other terms, conditions and privileges of employment” (http://www.dads.state.tx.us.).</a:t>
            </a:r>
          </a:p>
          <a:p>
            <a:pPr>
              <a:lnSpc>
                <a:spcPct val="72000"/>
              </a:lnSpc>
              <a:defRPr sz="1900"/>
            </a:pPr>
          </a:p>
          <a:p>
            <a:pPr>
              <a:lnSpc>
                <a:spcPct val="72000"/>
              </a:lnSpc>
              <a:defRPr sz="1900"/>
            </a:pPr>
            <a:r>
              <a:t>For more information about the ADA, click on the following link: </a:t>
            </a:r>
          </a:p>
          <a:p>
            <a:pPr>
              <a:lnSpc>
                <a:spcPct val="72000"/>
              </a:lnSpc>
              <a:defRPr sz="1900"/>
            </a:pPr>
            <a:r>
              <a:rPr u="sng">
                <a:solidFill>
                  <a:srgbClr val="0563C1"/>
                </a:solidFill>
                <a:uFill>
                  <a:solidFill>
                    <a:srgbClr val="0563C1"/>
                  </a:solidFill>
                </a:uFill>
                <a:hlinkClick r:id="rId2" invalidUrl="" action="" tgtFrame="" tooltip="" history="1" highlightClick="0" endSnd="0"/>
              </a:rPr>
              <a:t>https://www.eeoc.gov/laws/statutes/ada.cfm</a:t>
            </a:r>
          </a:p>
          <a:p>
            <a:pPr>
              <a:lnSpc>
                <a:spcPct val="72000"/>
              </a:lnSpc>
              <a:defRPr sz="1900"/>
            </a:pPr>
          </a:p>
          <a:p>
            <a:pPr>
              <a:lnSpc>
                <a:spcPct val="72000"/>
              </a:lnSpc>
              <a:defRPr sz="1900"/>
            </a:pPr>
          </a:p>
          <a:p>
            <a:pPr>
              <a:lnSpc>
                <a:spcPct val="72000"/>
              </a:lnSpc>
              <a:defRPr sz="1900"/>
            </a:pPr>
            <a:r>
              <a:t>[Source: </a:t>
            </a:r>
            <a:r>
              <a:rPr u="sng">
                <a:solidFill>
                  <a:srgbClr val="0563C1"/>
                </a:solidFill>
                <a:uFill>
                  <a:solidFill>
                    <a:srgbClr val="0563C1"/>
                  </a:solidFill>
                </a:uFill>
                <a:hlinkClick r:id="rId3" invalidUrl="" action="" tgtFrame="" tooltip="" history="1" highlightClick="0" endSnd="0"/>
              </a:rPr>
              <a:t>http://www.dads.state.tx.us/handbooks/fvp-scpm/4000/4000.htm</a:t>
            </a:r>
            <a:r>
              <a:rPr u="sng"/>
              <a:t>.]</a:t>
            </a:r>
          </a:p>
        </p:txBody>
      </p:sp>
    </p:spTree>
  </p:cSld>
  <p:clrMapOvr>
    <a:masterClrMapping/>
  </p:clrMapOvr>
  <p:transition xmlns:p14="http://schemas.microsoft.com/office/powerpoint/2010/main" spd="med" advClick="1" p14:dur="1000"/>
</p:sld>
</file>

<file path=ppt/slides/slide38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63" name="Shape 1063"/>
          <p:cNvSpPr/>
          <p:nvPr>
            <p:ph type="body" idx="1"/>
          </p:nvPr>
        </p:nvSpPr>
        <p:spPr>
          <a:xfrm>
            <a:off x="838200" y="1001485"/>
            <a:ext cx="10515600" cy="5175479"/>
          </a:xfrm>
          <a:prstGeom prst="rect">
            <a:avLst/>
          </a:prstGeom>
          <a:solidFill>
            <a:srgbClr val="FFF2CC"/>
          </a:solidFill>
        </p:spPr>
        <p:txBody>
          <a:bodyPr/>
          <a:lstStyle/>
          <a:p>
            <a:pPr/>
          </a:p>
          <a:p>
            <a:pPr/>
            <a:r>
              <a:t>According to HHSC, ADA protections may also apply to:</a:t>
            </a:r>
          </a:p>
          <a:p>
            <a:pPr/>
          </a:p>
          <a:p>
            <a:pPr/>
            <a:r>
              <a:t>1.) staff with HIV; and </a:t>
            </a:r>
          </a:p>
          <a:p>
            <a:pPr/>
            <a:r>
              <a:t>2.) employees dealing with substance abuse issues.</a:t>
            </a:r>
          </a:p>
          <a:p>
            <a:pPr/>
          </a:p>
          <a:p>
            <a:pPr/>
          </a:p>
          <a:p>
            <a:pPr/>
          </a:p>
          <a:p>
            <a:pPr>
              <a:defRPr sz="2200"/>
            </a:pPr>
            <a:r>
              <a:t>[Source: </a:t>
            </a:r>
            <a:r>
              <a:rPr u="sng">
                <a:solidFill>
                  <a:srgbClr val="0563C1"/>
                </a:solidFill>
                <a:uFill>
                  <a:solidFill>
                    <a:srgbClr val="0563C1"/>
                  </a:solidFill>
                </a:uFill>
                <a:hlinkClick r:id="rId2" invalidUrl="" action="" tgtFrame="" tooltip="" history="1" highlightClick="0" endSnd="0"/>
              </a:rPr>
              <a:t>http://www.dads.state.tx.us/handbooks/fvp-scpm/4000/4000.htm</a:t>
            </a:r>
            <a:r>
              <a:rPr u="sng"/>
              <a:t>.]</a:t>
            </a:r>
          </a:p>
        </p:txBody>
      </p:sp>
    </p:spTree>
  </p:cSld>
  <p:clrMapOvr>
    <a:masterClrMapping/>
  </p:clrMapOvr>
  <p:transition xmlns:p14="http://schemas.microsoft.com/office/powerpoint/2010/main" spd="med" advClick="1" p14:dur="1000"/>
</p:sld>
</file>

<file path=ppt/slides/slide38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65" name="Shape 1065"/>
          <p:cNvSpPr/>
          <p:nvPr>
            <p:ph type="title"/>
          </p:nvPr>
        </p:nvSpPr>
        <p:spPr>
          <a:xfrm>
            <a:off x="838200" y="365125"/>
            <a:ext cx="10515600" cy="1325563"/>
          </a:xfrm>
          <a:prstGeom prst="rect">
            <a:avLst/>
          </a:prstGeom>
          <a:solidFill>
            <a:srgbClr val="FFE699"/>
          </a:solidFill>
        </p:spPr>
        <p:txBody>
          <a:bodyPr/>
          <a:lstStyle/>
          <a:p>
            <a:pPr defTabSz="658368">
              <a:defRPr sz="2808"/>
            </a:pPr>
            <a:br/>
            <a:r>
              <a:t>               Family and Medical Leave Act (FMLA):  </a:t>
            </a:r>
            <a:br/>
          </a:p>
        </p:txBody>
      </p:sp>
      <p:sp>
        <p:nvSpPr>
          <p:cNvPr id="1066" name="Shape 1066"/>
          <p:cNvSpPr/>
          <p:nvPr>
            <p:ph type="body" idx="1"/>
          </p:nvPr>
        </p:nvSpPr>
        <p:spPr>
          <a:xfrm>
            <a:off x="838200" y="1825624"/>
            <a:ext cx="10515600" cy="4720320"/>
          </a:xfrm>
          <a:prstGeom prst="rect">
            <a:avLst/>
          </a:prstGeom>
          <a:solidFill>
            <a:srgbClr val="FFF2CC"/>
          </a:solidFill>
        </p:spPr>
        <p:txBody>
          <a:bodyPr/>
          <a:lstStyle/>
          <a:p>
            <a:pPr>
              <a:lnSpc>
                <a:spcPct val="72000"/>
              </a:lnSpc>
              <a:defRPr sz="2500"/>
            </a:pPr>
            <a:r>
              <a:t>“The law provides certain employees with up to 12 weeks of unpaid, job-protected leave per year. It also requires that their group health benefits be maintained during the leave. The law is designed to help employees balance their work and family responsibilities by allowing them to take reasonable unpaid leave for certain family and medical reasons. It also seeks to accommodate the legitimate interests of employers and promote equal employment opportunity for men and women” (</a:t>
            </a:r>
            <a:r>
              <a:rPr u="sng">
                <a:solidFill>
                  <a:srgbClr val="0563C1"/>
                </a:solidFill>
                <a:uFill>
                  <a:solidFill>
                    <a:srgbClr val="0563C1"/>
                  </a:solidFill>
                </a:uFill>
                <a:hlinkClick r:id="rId2" invalidUrl="" action="" tgtFrame="" tooltip="" history="1" highlightClick="0" endSnd="0"/>
              </a:rPr>
              <a:t>http://www.dads.state.tx.us</a:t>
            </a:r>
            <a:r>
              <a:t>.).</a:t>
            </a:r>
          </a:p>
          <a:p>
            <a:pPr>
              <a:lnSpc>
                <a:spcPct val="72000"/>
              </a:lnSpc>
              <a:defRPr sz="2500"/>
            </a:pPr>
          </a:p>
          <a:p>
            <a:pPr>
              <a:lnSpc>
                <a:spcPct val="72000"/>
              </a:lnSpc>
              <a:defRPr sz="2500"/>
            </a:pPr>
            <a:r>
              <a:t>For more information about the FMLA, click on the following link:</a:t>
            </a:r>
          </a:p>
          <a:p>
            <a:pPr>
              <a:lnSpc>
                <a:spcPct val="72000"/>
              </a:lnSpc>
              <a:defRPr sz="2500"/>
            </a:pPr>
            <a:r>
              <a:rPr u="sng">
                <a:solidFill>
                  <a:srgbClr val="0563C1"/>
                </a:solidFill>
                <a:uFill>
                  <a:solidFill>
                    <a:srgbClr val="0563C1"/>
                  </a:solidFill>
                </a:uFill>
                <a:hlinkClick r:id="rId3" invalidUrl="" action="" tgtFrame="" tooltip="" history="1" highlightClick="0" endSnd="0"/>
              </a:rPr>
              <a:t>https://www.dol.gov/whd/</a:t>
            </a:r>
            <a:r>
              <a:rPr u="sng">
                <a:solidFill>
                  <a:srgbClr val="0563C1"/>
                </a:solidFill>
                <a:uFill>
                  <a:solidFill>
                    <a:srgbClr val="0563C1"/>
                  </a:solidFill>
                </a:uFill>
                <a:hlinkClick r:id="rId3" invalidUrl="" action="" tgtFrame="" tooltip="" history="1" highlightClick="0" endSnd="0"/>
              </a:rPr>
              <a:t>fmla/</a:t>
            </a:r>
          </a:p>
          <a:p>
            <a:pPr>
              <a:lnSpc>
                <a:spcPct val="72000"/>
              </a:lnSpc>
              <a:defRPr sz="2500"/>
            </a:pPr>
          </a:p>
          <a:p>
            <a:pPr>
              <a:lnSpc>
                <a:spcPct val="72000"/>
              </a:lnSpc>
              <a:defRPr sz="2200"/>
            </a:pPr>
            <a:r>
              <a:t>[Source: </a:t>
            </a:r>
            <a:r>
              <a:rPr u="sng">
                <a:solidFill>
                  <a:srgbClr val="0563C1"/>
                </a:solidFill>
                <a:uFill>
                  <a:solidFill>
                    <a:srgbClr val="0563C1"/>
                  </a:solidFill>
                </a:uFill>
                <a:hlinkClick r:id="rId4" invalidUrl="" action="" tgtFrame="" tooltip="" history="1" highlightClick="0" endSnd="0"/>
              </a:rPr>
              <a:t>http://www.dads.state.tx.us/handbooks/fvp-scpm/4000/4000.htm</a:t>
            </a:r>
            <a:r>
              <a:rPr u="sng"/>
              <a:t>.]</a:t>
            </a:r>
          </a:p>
        </p:txBody>
      </p:sp>
    </p:spTree>
  </p:cSld>
  <p:clrMapOvr>
    <a:masterClrMapping/>
  </p:clrMapOvr>
  <p:transition xmlns:p14="http://schemas.microsoft.com/office/powerpoint/2010/main" spd="med" advClick="1" p14:dur="1000"/>
</p:sld>
</file>

<file path=ppt/slides/slide38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68" name="Shape 1068"/>
          <p:cNvSpPr/>
          <p:nvPr>
            <p:ph type="body" idx="1"/>
          </p:nvPr>
        </p:nvSpPr>
        <p:spPr>
          <a:xfrm>
            <a:off x="838200" y="841829"/>
            <a:ext cx="10515600" cy="5335135"/>
          </a:xfrm>
          <a:prstGeom prst="rect">
            <a:avLst/>
          </a:prstGeom>
          <a:solidFill>
            <a:srgbClr val="FFF2CC"/>
          </a:solidFill>
        </p:spPr>
        <p:txBody>
          <a:bodyPr/>
          <a:lstStyle/>
          <a:p>
            <a:pPr>
              <a:lnSpc>
                <a:spcPct val="81000"/>
              </a:lnSpc>
            </a:pPr>
          </a:p>
          <a:p>
            <a:pPr>
              <a:lnSpc>
                <a:spcPct val="81000"/>
              </a:lnSpc>
            </a:pPr>
          </a:p>
          <a:p>
            <a:pPr>
              <a:lnSpc>
                <a:spcPct val="81000"/>
              </a:lnSpc>
            </a:pPr>
            <a:r>
              <a:t>FMLA protections may apply to employees experiencing domestic abuse.</a:t>
            </a:r>
          </a:p>
          <a:p>
            <a:pPr>
              <a:lnSpc>
                <a:spcPct val="81000"/>
              </a:lnSpc>
            </a:pPr>
          </a:p>
          <a:p>
            <a:pPr>
              <a:lnSpc>
                <a:spcPct val="81000"/>
              </a:lnSpc>
            </a:pPr>
            <a:r>
              <a:t>Click on the following link for more information: </a:t>
            </a:r>
          </a:p>
          <a:p>
            <a:pPr>
              <a:lnSpc>
                <a:spcPct val="81000"/>
              </a:lnSpc>
            </a:pPr>
            <a:r>
              <a:rPr u="sng">
                <a:solidFill>
                  <a:srgbClr val="0563C1"/>
                </a:solidFill>
                <a:uFill>
                  <a:solidFill>
                    <a:srgbClr val="0563C1"/>
                  </a:solidFill>
                </a:uFill>
                <a:hlinkClick r:id="rId2" invalidUrl="" action="" tgtFrame="" tooltip="" history="1" highlightClick="0" endSnd="0"/>
              </a:rPr>
              <a:t>https://www.nolo.com/legal-encyclopedia/domestic-violence-leave-taking-time-30129.html</a:t>
            </a:r>
          </a:p>
          <a:p>
            <a:pPr>
              <a:lnSpc>
                <a:spcPct val="81000"/>
              </a:lnSpc>
            </a:pPr>
          </a:p>
          <a:p>
            <a:pPr>
              <a:lnSpc>
                <a:spcPct val="81000"/>
              </a:lnSpc>
            </a:pPr>
          </a:p>
          <a:p>
            <a:pPr>
              <a:lnSpc>
                <a:spcPct val="81000"/>
              </a:lnSpc>
              <a:defRPr sz="2200"/>
            </a:pPr>
            <a:r>
              <a:t>[Sources: </a:t>
            </a:r>
            <a:r>
              <a:rPr u="sng">
                <a:solidFill>
                  <a:srgbClr val="0563C1"/>
                </a:solidFill>
                <a:uFill>
                  <a:solidFill>
                    <a:srgbClr val="0563C1"/>
                  </a:solidFill>
                </a:uFill>
                <a:hlinkClick r:id="rId3" invalidUrl="" action="" tgtFrame="" tooltip="" history="1" highlightClick="0" endSnd="0"/>
              </a:rPr>
              <a:t>www.dol.gov</a:t>
            </a:r>
            <a:r>
              <a:t>; and </a:t>
            </a:r>
            <a:r>
              <a:rPr u="sng">
                <a:solidFill>
                  <a:srgbClr val="0563C1"/>
                </a:solidFill>
                <a:uFill>
                  <a:solidFill>
                    <a:srgbClr val="0563C1"/>
                  </a:solidFill>
                </a:uFill>
                <a:hlinkClick r:id="rId4" invalidUrl="" action="" tgtFrame="" tooltip="" history="1" highlightClick="0" endSnd="0"/>
              </a:rPr>
              <a:t>http://www.houstondivorce.info/texas_domestic_violence.html</a:t>
            </a:r>
            <a:r>
              <a:t>] </a:t>
            </a:r>
          </a:p>
        </p:txBody>
      </p:sp>
    </p:spTree>
  </p:cSld>
  <p:clrMapOvr>
    <a:masterClrMapping/>
  </p:clrMapOvr>
  <p:transition xmlns:p14="http://schemas.microsoft.com/office/powerpoint/2010/main" spd="med" advClick="1" p14:dur="1000"/>
</p:sld>
</file>

<file path=ppt/slides/slide38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70" name="Shape 1070"/>
          <p:cNvSpPr/>
          <p:nvPr>
            <p:ph type="title"/>
          </p:nvPr>
        </p:nvSpPr>
        <p:spPr>
          <a:xfrm>
            <a:off x="838200" y="365125"/>
            <a:ext cx="10515600" cy="1325563"/>
          </a:xfrm>
          <a:prstGeom prst="rect">
            <a:avLst/>
          </a:prstGeom>
          <a:solidFill>
            <a:srgbClr val="FFE699"/>
          </a:solidFill>
        </p:spPr>
        <p:txBody>
          <a:bodyPr/>
          <a:lstStyle>
            <a:lvl1pPr defTabSz="877823">
              <a:defRPr sz="4224"/>
            </a:lvl1pPr>
          </a:lstStyle>
          <a:p>
            <a:pPr/>
            <a:r>
              <a:t>                Fair Labor Standards Act (FLSA):</a:t>
            </a:r>
          </a:p>
        </p:txBody>
      </p:sp>
      <p:sp>
        <p:nvSpPr>
          <p:cNvPr id="1071" name="Shape 1071"/>
          <p:cNvSpPr/>
          <p:nvPr>
            <p:ph type="body" idx="1"/>
          </p:nvPr>
        </p:nvSpPr>
        <p:spPr>
          <a:xfrm>
            <a:off x="838200" y="1825624"/>
            <a:ext cx="10515600" cy="4749348"/>
          </a:xfrm>
          <a:prstGeom prst="rect">
            <a:avLst/>
          </a:prstGeom>
          <a:solidFill>
            <a:srgbClr val="FFF2CC"/>
          </a:solidFill>
        </p:spPr>
        <p:txBody>
          <a:bodyPr/>
          <a:lstStyle/>
          <a:p>
            <a:pPr marL="217170" indent="-217170" defTabSz="868680">
              <a:spcBef>
                <a:spcPts val="900"/>
              </a:spcBef>
              <a:defRPr sz="2660"/>
            </a:pPr>
            <a:r>
              <a:t>“The law establishes minimum wage, overtime pay, record keeping and child labor standards affecting full-time and part-time workers in the private sector and in federal, state and local governments. Covered nonexempt workers are entitled to a minimum wage of not less than $6.55 per hour effective July 24, 2008; and $7.25 per hour effective July 24, 2009. Overtime pay at a rate of not less than one and one-half times the regular rate of pay is required after 40 hours of work in a workweek” (http://www.dads.state.tx.us.).</a:t>
            </a:r>
          </a:p>
          <a:p>
            <a:pPr marL="217170" indent="-217170" defTabSz="868680">
              <a:spcBef>
                <a:spcPts val="900"/>
              </a:spcBef>
              <a:defRPr sz="2660"/>
            </a:pPr>
          </a:p>
          <a:p>
            <a:pPr marL="217170" indent="-217170" defTabSz="868680">
              <a:spcBef>
                <a:spcPts val="900"/>
              </a:spcBef>
              <a:defRPr sz="2660"/>
            </a:pPr>
          </a:p>
          <a:p>
            <a:pPr marL="217170" indent="-217170" defTabSz="868680">
              <a:spcBef>
                <a:spcPts val="900"/>
              </a:spcBef>
              <a:defRPr sz="2280"/>
            </a:pPr>
            <a:r>
              <a:t>[Source: </a:t>
            </a:r>
            <a:r>
              <a:rPr u="sng">
                <a:solidFill>
                  <a:srgbClr val="0563C1"/>
                </a:solidFill>
                <a:uFill>
                  <a:solidFill>
                    <a:srgbClr val="0563C1"/>
                  </a:solidFill>
                </a:uFill>
                <a:hlinkClick r:id="rId2" invalidUrl="" action="" tgtFrame="" tooltip="" history="1" highlightClick="0" endSnd="0"/>
              </a:rPr>
              <a:t>http://www.dads.state.tx.us/handbooks/fvp-scpm/4000/4000.htm</a:t>
            </a:r>
            <a:r>
              <a:rPr u="sng"/>
              <a:t>.]</a:t>
            </a:r>
          </a:p>
        </p:txBody>
      </p:sp>
    </p:spTree>
  </p:cSld>
  <p:clrMapOvr>
    <a:masterClrMapping/>
  </p:clrMapOvr>
  <p:transition xmlns:p14="http://schemas.microsoft.com/office/powerpoint/2010/main" spd="med" advClick="1" p14:dur="1000"/>
</p:sld>
</file>

<file path=ppt/slides/slide38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73" name="Shape 1073"/>
          <p:cNvSpPr/>
          <p:nvPr>
            <p:ph type="title"/>
          </p:nvPr>
        </p:nvSpPr>
        <p:spPr>
          <a:xfrm>
            <a:off x="838200" y="365125"/>
            <a:ext cx="10515600" cy="1325563"/>
          </a:xfrm>
          <a:prstGeom prst="rect">
            <a:avLst/>
          </a:prstGeom>
          <a:solidFill>
            <a:srgbClr val="FFE699"/>
          </a:solidFill>
        </p:spPr>
        <p:txBody>
          <a:bodyPr/>
          <a:lstStyle/>
          <a:p>
            <a:pPr/>
            <a:r>
              <a:t>                             Other Benefits:</a:t>
            </a:r>
          </a:p>
        </p:txBody>
      </p:sp>
      <p:sp>
        <p:nvSpPr>
          <p:cNvPr id="1074" name="Shape 1074"/>
          <p:cNvSpPr/>
          <p:nvPr>
            <p:ph type="body" idx="1"/>
          </p:nvPr>
        </p:nvSpPr>
        <p:spPr>
          <a:xfrm>
            <a:off x="838200" y="1825623"/>
            <a:ext cx="10515600" cy="4763863"/>
          </a:xfrm>
          <a:prstGeom prst="rect">
            <a:avLst/>
          </a:prstGeom>
          <a:solidFill>
            <a:srgbClr val="FFF2CC"/>
          </a:solidFill>
        </p:spPr>
        <p:txBody>
          <a:bodyPr/>
          <a:lstStyle/>
          <a:p>
            <a:pPr>
              <a:lnSpc>
                <a:spcPct val="72000"/>
              </a:lnSpc>
              <a:defRPr sz="1900"/>
            </a:pPr>
          </a:p>
          <a:p>
            <a:pPr>
              <a:lnSpc>
                <a:spcPct val="72000"/>
              </a:lnSpc>
              <a:defRPr sz="1900"/>
            </a:pPr>
            <a:r>
              <a:t>HHSC recommends that FVP develop additional policies related to “flextime,…job-sharing, part-employment, and family-(friendly) work schedules” (</a:t>
            </a:r>
            <a:r>
              <a:rPr u="sng">
                <a:solidFill>
                  <a:srgbClr val="0563C1"/>
                </a:solidFill>
                <a:uFill>
                  <a:solidFill>
                    <a:srgbClr val="0563C1"/>
                  </a:solidFill>
                </a:uFill>
                <a:hlinkClick r:id="rId2" invalidUrl="" action="" tgtFrame="" tooltip="" history="1" highlightClick="0" endSnd="0"/>
              </a:rPr>
              <a:t>http://www.dads.state.tx.us</a:t>
            </a:r>
            <a:r>
              <a:t>.).</a:t>
            </a:r>
          </a:p>
          <a:p>
            <a:pPr>
              <a:lnSpc>
                <a:spcPct val="72000"/>
              </a:lnSpc>
              <a:defRPr sz="1900"/>
            </a:pPr>
          </a:p>
          <a:p>
            <a:pPr>
              <a:lnSpc>
                <a:spcPct val="72000"/>
              </a:lnSpc>
              <a:defRPr sz="1900"/>
            </a:pPr>
            <a:r>
              <a:t>They are also “encouraged to provide group medical/health, vision, dental, life and disability insurances, a retirement plan and access to an employee assistance program to all full-time employees and prorated benefits to part-time employees” (</a:t>
            </a:r>
            <a:r>
              <a:rPr u="sng">
                <a:solidFill>
                  <a:srgbClr val="0563C1"/>
                </a:solidFill>
                <a:uFill>
                  <a:solidFill>
                    <a:srgbClr val="0563C1"/>
                  </a:solidFill>
                </a:uFill>
                <a:hlinkClick r:id="rId2" invalidUrl="" action="" tgtFrame="" tooltip="" history="1" highlightClick="0" endSnd="0"/>
              </a:rPr>
              <a:t>http://www.dads.state.tx.us</a:t>
            </a:r>
            <a:r>
              <a:t>.).</a:t>
            </a:r>
          </a:p>
          <a:p>
            <a:pPr>
              <a:lnSpc>
                <a:spcPct val="72000"/>
              </a:lnSpc>
              <a:defRPr sz="1900"/>
            </a:pPr>
          </a:p>
          <a:p>
            <a:pPr>
              <a:lnSpc>
                <a:spcPct val="72000"/>
              </a:lnSpc>
              <a:defRPr sz="1900"/>
            </a:pPr>
            <a:r>
              <a:t>Finally, FVPs are “encouraged to provide opportunities for staff to seek appropriate services when traumatized by a criminal event (for example, the murder of a resident child or woman by a batterer). When national or local family violence cases become publicized, the shelter center is encouraged to help the staff stay well informed by developing staff group discussions or by providing regular written updates” (</a:t>
            </a:r>
            <a:r>
              <a:rPr u="sng">
                <a:solidFill>
                  <a:srgbClr val="0563C1"/>
                </a:solidFill>
                <a:uFill>
                  <a:solidFill>
                    <a:srgbClr val="0563C1"/>
                  </a:solidFill>
                </a:uFill>
                <a:hlinkClick r:id="rId2" invalidUrl="" action="" tgtFrame="" tooltip="" history="1" highlightClick="0" endSnd="0"/>
              </a:rPr>
              <a:t>http://www.dads.state.tx.us</a:t>
            </a:r>
            <a:r>
              <a:t>.).</a:t>
            </a:r>
          </a:p>
          <a:p>
            <a:pPr>
              <a:lnSpc>
                <a:spcPct val="72000"/>
              </a:lnSpc>
              <a:defRPr sz="1900"/>
            </a:pPr>
          </a:p>
          <a:p>
            <a:pPr>
              <a:lnSpc>
                <a:spcPct val="72000"/>
              </a:lnSpc>
              <a:defRPr sz="1900"/>
            </a:pPr>
            <a:r>
              <a:t>[Source: </a:t>
            </a:r>
            <a:r>
              <a:rPr u="sng">
                <a:solidFill>
                  <a:srgbClr val="0563C1"/>
                </a:solidFill>
                <a:uFill>
                  <a:solidFill>
                    <a:srgbClr val="0563C1"/>
                  </a:solidFill>
                </a:uFill>
                <a:hlinkClick r:id="rId3" invalidUrl="" action="" tgtFrame="" tooltip="" history="1" highlightClick="0" endSnd="0"/>
              </a:rPr>
              <a:t>http://www.dads.state.tx.us/handbooks/fvp-scpm/4000/4000.htm</a:t>
            </a:r>
            <a:r>
              <a:rPr u="sng"/>
              <a:t>.]</a:t>
            </a:r>
          </a:p>
        </p:txBody>
      </p:sp>
    </p:spTree>
  </p:cSld>
  <p:clrMapOvr>
    <a:masterClrMapping/>
  </p:clrMapOvr>
  <p:transition xmlns:p14="http://schemas.microsoft.com/office/powerpoint/2010/main" spd="med" advClick="1" p14:dur="1000"/>
</p:sld>
</file>

<file path=ppt/slides/slide38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76" name="Shape 1076"/>
          <p:cNvSpPr/>
          <p:nvPr>
            <p:ph type="title"/>
          </p:nvPr>
        </p:nvSpPr>
        <p:spPr>
          <a:xfrm>
            <a:off x="838200" y="365125"/>
            <a:ext cx="10515600" cy="1325563"/>
          </a:xfrm>
          <a:prstGeom prst="rect">
            <a:avLst/>
          </a:prstGeom>
          <a:solidFill>
            <a:srgbClr val="FFE699"/>
          </a:solidFill>
        </p:spPr>
        <p:txBody>
          <a:bodyPr/>
          <a:lstStyle/>
          <a:p>
            <a:pPr/>
            <a:r>
              <a:t>                     Employee Termination:</a:t>
            </a:r>
          </a:p>
        </p:txBody>
      </p:sp>
      <p:sp>
        <p:nvSpPr>
          <p:cNvPr id="1077" name="Shape 1077"/>
          <p:cNvSpPr/>
          <p:nvPr>
            <p:ph type="body" idx="1"/>
          </p:nvPr>
        </p:nvSpPr>
        <p:spPr>
          <a:xfrm>
            <a:off x="838200" y="1825624"/>
            <a:ext cx="10515600" cy="4720320"/>
          </a:xfrm>
          <a:prstGeom prst="rect">
            <a:avLst/>
          </a:prstGeom>
          <a:solidFill>
            <a:srgbClr val="FFF2CC"/>
          </a:solidFill>
        </p:spPr>
        <p:txBody>
          <a:bodyPr/>
          <a:lstStyle/>
          <a:p>
            <a:pPr>
              <a:lnSpc>
                <a:spcPct val="72000"/>
              </a:lnSpc>
              <a:defRPr sz="1900"/>
            </a:pPr>
            <a:r>
              <a:t>Termination may occur either voluntarily or involuntarily.</a:t>
            </a:r>
          </a:p>
          <a:p>
            <a:pPr>
              <a:lnSpc>
                <a:spcPct val="72000"/>
              </a:lnSpc>
              <a:defRPr sz="1900"/>
            </a:pPr>
          </a:p>
          <a:p>
            <a:pPr>
              <a:lnSpc>
                <a:spcPct val="72000"/>
              </a:lnSpc>
              <a:defRPr sz="1900"/>
            </a:pPr>
            <a:r>
              <a:t>Employees may be involuntarily terminated for sub-standard work performance, illegal behavior, and/or violating the agency’s policies and procedures. </a:t>
            </a:r>
          </a:p>
          <a:p>
            <a:pPr>
              <a:lnSpc>
                <a:spcPct val="72000"/>
              </a:lnSpc>
              <a:defRPr sz="1900"/>
            </a:pPr>
          </a:p>
          <a:p>
            <a:pPr>
              <a:lnSpc>
                <a:spcPct val="72000"/>
              </a:lnSpc>
              <a:defRPr sz="1900"/>
            </a:pPr>
            <a:r>
              <a:t>HHSC recommends that FVPs conduct exit interviews in the case of voluntary terminations.</a:t>
            </a:r>
          </a:p>
          <a:p>
            <a:pPr>
              <a:lnSpc>
                <a:spcPct val="72000"/>
              </a:lnSpc>
              <a:defRPr sz="1900"/>
            </a:pPr>
          </a:p>
          <a:p>
            <a:pPr>
              <a:lnSpc>
                <a:spcPct val="72000"/>
              </a:lnSpc>
              <a:defRPr sz="1900"/>
            </a:pPr>
            <a:r>
              <a:t>In the case of involuntarily terminations, FVPs are advised to “provide a termination letter clearly stating reasons for the termination, as well as related documentation (for example, date, time and specific cause), the effective date and time, the position title to be terminated and information of any COBRA or other benefits that continue past termination. If the employee has departed the facility, it is recommended that the letter be sent to the employee's home by both registered and regular mail” (</a:t>
            </a:r>
            <a:r>
              <a:rPr u="sng">
                <a:solidFill>
                  <a:srgbClr val="0563C1"/>
                </a:solidFill>
                <a:uFill>
                  <a:solidFill>
                    <a:srgbClr val="0563C1"/>
                  </a:solidFill>
                </a:uFill>
                <a:hlinkClick r:id="rId2" invalidUrl="" action="" tgtFrame="" tooltip="" history="1" highlightClick="0" endSnd="0"/>
              </a:rPr>
              <a:t>http://www.dads.state.tx.us</a:t>
            </a:r>
            <a:r>
              <a:t>.).</a:t>
            </a:r>
          </a:p>
          <a:p>
            <a:pPr>
              <a:lnSpc>
                <a:spcPct val="72000"/>
              </a:lnSpc>
              <a:defRPr sz="1900"/>
            </a:pPr>
          </a:p>
          <a:p>
            <a:pPr>
              <a:lnSpc>
                <a:spcPct val="72000"/>
              </a:lnSpc>
              <a:defRPr sz="1900"/>
            </a:pPr>
            <a:r>
              <a:t>[Source: </a:t>
            </a:r>
            <a:r>
              <a:rPr u="sng">
                <a:solidFill>
                  <a:srgbClr val="0563C1"/>
                </a:solidFill>
                <a:uFill>
                  <a:solidFill>
                    <a:srgbClr val="0563C1"/>
                  </a:solidFill>
                </a:uFill>
                <a:hlinkClick r:id="rId3" invalidUrl="" action="" tgtFrame="" tooltip="" history="1" highlightClick="0" endSnd="0"/>
              </a:rPr>
              <a:t>http://www.dads.state.tx.us/handbooks/fvp-scpm/4000/4000.htm</a:t>
            </a:r>
            <a:r>
              <a:rPr u="sng"/>
              <a:t>.]</a:t>
            </a:r>
          </a:p>
        </p:txBody>
      </p:sp>
    </p:spTree>
  </p:cSld>
  <p:clrMapOvr>
    <a:masterClrMapping/>
  </p:clrMapOvr>
  <p:transition xmlns:p14="http://schemas.microsoft.com/office/powerpoint/2010/main" spd="med" advClick="1" p14:dur="1000"/>
</p:sld>
</file>

<file path=ppt/slides/slide38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79" name="Shape 1079"/>
          <p:cNvSpPr/>
          <p:nvPr>
            <p:ph type="title"/>
          </p:nvPr>
        </p:nvSpPr>
        <p:spPr>
          <a:xfrm>
            <a:off x="838200" y="365125"/>
            <a:ext cx="10515600" cy="1325563"/>
          </a:xfrm>
          <a:prstGeom prst="rect">
            <a:avLst/>
          </a:prstGeom>
          <a:solidFill>
            <a:srgbClr val="FFE699"/>
          </a:solidFill>
        </p:spPr>
        <p:txBody>
          <a:bodyPr/>
          <a:lstStyle/>
          <a:p>
            <a:pPr/>
            <a:r>
              <a:t>                      Employee Grievances:</a:t>
            </a:r>
          </a:p>
        </p:txBody>
      </p:sp>
      <p:sp>
        <p:nvSpPr>
          <p:cNvPr id="1080" name="Shape 1080"/>
          <p:cNvSpPr/>
          <p:nvPr>
            <p:ph type="body" idx="1"/>
          </p:nvPr>
        </p:nvSpPr>
        <p:spPr>
          <a:xfrm>
            <a:off x="838200" y="1825625"/>
            <a:ext cx="10515600" cy="4351338"/>
          </a:xfrm>
          <a:prstGeom prst="rect">
            <a:avLst/>
          </a:prstGeom>
          <a:solidFill>
            <a:srgbClr val="FFF2CC"/>
          </a:solidFill>
        </p:spPr>
        <p:txBody>
          <a:bodyPr/>
          <a:lstStyle/>
          <a:p>
            <a:pPr marL="221742" indent="-221742" defTabSz="886968">
              <a:lnSpc>
                <a:spcPct val="81000"/>
              </a:lnSpc>
              <a:spcBef>
                <a:spcPts val="900"/>
              </a:spcBef>
              <a:defRPr sz="2231"/>
            </a:pPr>
          </a:p>
          <a:p>
            <a:pPr marL="221742" indent="-221742" defTabSz="886968">
              <a:lnSpc>
                <a:spcPct val="81000"/>
              </a:lnSpc>
              <a:spcBef>
                <a:spcPts val="900"/>
              </a:spcBef>
              <a:defRPr sz="2231"/>
            </a:pPr>
            <a:r>
              <a:t>FVPS are required to develop policies and procedures for handling employee grievances. </a:t>
            </a:r>
          </a:p>
          <a:p>
            <a:pPr marL="221742" indent="-221742" defTabSz="886968">
              <a:lnSpc>
                <a:spcPct val="81000"/>
              </a:lnSpc>
              <a:spcBef>
                <a:spcPts val="900"/>
              </a:spcBef>
              <a:defRPr sz="2231"/>
            </a:pPr>
          </a:p>
          <a:p>
            <a:pPr marL="221742" indent="-221742" defTabSz="886968">
              <a:lnSpc>
                <a:spcPct val="81000"/>
              </a:lnSpc>
              <a:spcBef>
                <a:spcPts val="900"/>
              </a:spcBef>
              <a:defRPr sz="2231"/>
            </a:pPr>
            <a:r>
              <a:t>The procedures should outline not only the process for lodging and reviewing complaints but also specific timeframes for responding to grievances in writing. </a:t>
            </a:r>
          </a:p>
          <a:p>
            <a:pPr marL="221742" indent="-221742" defTabSz="886968">
              <a:lnSpc>
                <a:spcPct val="81000"/>
              </a:lnSpc>
              <a:spcBef>
                <a:spcPts val="900"/>
              </a:spcBef>
              <a:defRPr sz="2231"/>
            </a:pPr>
          </a:p>
          <a:p>
            <a:pPr marL="221742" indent="-221742" defTabSz="886968">
              <a:lnSpc>
                <a:spcPct val="81000"/>
              </a:lnSpc>
              <a:spcBef>
                <a:spcPts val="900"/>
              </a:spcBef>
              <a:defRPr sz="2231"/>
            </a:pPr>
            <a:r>
              <a:t>While it is preferable for the FVP to resolve the issue internally, “at anytime, staff have the right to contact the Equal Employment Opportunity Commission.” </a:t>
            </a:r>
          </a:p>
          <a:p>
            <a:pPr marL="221742" indent="-221742" defTabSz="886968">
              <a:lnSpc>
                <a:spcPct val="81000"/>
              </a:lnSpc>
              <a:spcBef>
                <a:spcPts val="900"/>
              </a:spcBef>
              <a:defRPr sz="2231"/>
            </a:pPr>
          </a:p>
          <a:p>
            <a:pPr marL="221742" indent="-221742" defTabSz="886968">
              <a:lnSpc>
                <a:spcPct val="81000"/>
              </a:lnSpc>
              <a:spcBef>
                <a:spcPts val="900"/>
              </a:spcBef>
              <a:defRPr sz="2231"/>
            </a:pPr>
            <a:r>
              <a:t>[Source: </a:t>
            </a:r>
            <a:r>
              <a:rPr u="sng">
                <a:solidFill>
                  <a:srgbClr val="0563C1"/>
                </a:solidFill>
                <a:uFill>
                  <a:solidFill>
                    <a:srgbClr val="0563C1"/>
                  </a:solidFill>
                </a:uFill>
                <a:hlinkClick r:id="rId2" invalidUrl="" action="" tgtFrame="" tooltip="" history="1" highlightClick="0" endSnd="0"/>
              </a:rPr>
              <a:t>http://www.dads.state.tx.us/handbooks/fvp-scpm/4000/4000.htm</a:t>
            </a:r>
            <a:r>
              <a:rPr u="sng"/>
              <a:t>.]</a:t>
            </a:r>
          </a:p>
        </p:txBody>
      </p:sp>
    </p:spTree>
  </p:cSld>
  <p:clrMapOvr>
    <a:masterClrMapping/>
  </p:clrMapOvr>
  <p:transition xmlns:p14="http://schemas.microsoft.com/office/powerpoint/2010/main" spd="med" advClick="1" p14:dur="1000"/>
</p:sld>
</file>

<file path=ppt/slides/slide38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82" name="Shape 1082"/>
          <p:cNvSpPr/>
          <p:nvPr>
            <p:ph type="title"/>
          </p:nvPr>
        </p:nvSpPr>
        <p:spPr>
          <a:xfrm>
            <a:off x="838200" y="365125"/>
            <a:ext cx="10515600" cy="1325563"/>
          </a:xfrm>
          <a:prstGeom prst="rect">
            <a:avLst/>
          </a:prstGeom>
          <a:solidFill>
            <a:srgbClr val="FFE699"/>
          </a:solidFill>
        </p:spPr>
        <p:txBody>
          <a:bodyPr/>
          <a:lstStyle/>
          <a:p>
            <a:pPr/>
            <a:r>
              <a:t>                Insurance and Liability Issues:</a:t>
            </a:r>
          </a:p>
        </p:txBody>
      </p:sp>
      <p:sp>
        <p:nvSpPr>
          <p:cNvPr id="1083" name="Shape 1083"/>
          <p:cNvSpPr/>
          <p:nvPr>
            <p:ph type="body" idx="1"/>
          </p:nvPr>
        </p:nvSpPr>
        <p:spPr>
          <a:xfrm>
            <a:off x="838200" y="1825625"/>
            <a:ext cx="10515600" cy="4604204"/>
          </a:xfrm>
          <a:prstGeom prst="rect">
            <a:avLst/>
          </a:prstGeom>
          <a:solidFill>
            <a:srgbClr val="FFF2CC"/>
          </a:solidFill>
        </p:spPr>
        <p:txBody>
          <a:bodyPr/>
          <a:lstStyle/>
          <a:p>
            <a:pPr marL="219455" indent="-219455" defTabSz="877823">
              <a:lnSpc>
                <a:spcPct val="72000"/>
              </a:lnSpc>
              <a:spcBef>
                <a:spcPts val="900"/>
              </a:spcBef>
              <a:defRPr sz="2208"/>
            </a:pPr>
          </a:p>
          <a:p>
            <a:pPr marL="219455" indent="-219455" defTabSz="877823">
              <a:lnSpc>
                <a:spcPct val="72000"/>
              </a:lnSpc>
              <a:spcBef>
                <a:spcPts val="900"/>
              </a:spcBef>
              <a:defRPr sz="2208"/>
            </a:pPr>
            <a:r>
              <a:t>Chapter 10 of your textbook addresses insurance and liability concerns. It distinguishes between: statutory, contractual and liability insurance coverage. </a:t>
            </a:r>
          </a:p>
          <a:p>
            <a:pPr marL="219455" indent="-219455" defTabSz="877823">
              <a:lnSpc>
                <a:spcPct val="72000"/>
              </a:lnSpc>
              <a:spcBef>
                <a:spcPts val="900"/>
              </a:spcBef>
              <a:defRPr sz="2208"/>
            </a:pPr>
          </a:p>
          <a:p>
            <a:pPr marL="219455" indent="-219455" defTabSz="877823">
              <a:lnSpc>
                <a:spcPct val="72000"/>
              </a:lnSpc>
              <a:spcBef>
                <a:spcPts val="900"/>
              </a:spcBef>
              <a:defRPr sz="2208"/>
            </a:pPr>
            <a:r>
              <a:t>Statutory—Required by the state (ex. workers’ compensation, unemployment, etc.)</a:t>
            </a:r>
          </a:p>
          <a:p>
            <a:pPr marL="219455" indent="-219455" defTabSz="877823">
              <a:lnSpc>
                <a:spcPct val="72000"/>
              </a:lnSpc>
              <a:spcBef>
                <a:spcPts val="900"/>
              </a:spcBef>
              <a:defRPr sz="2208"/>
            </a:pPr>
          </a:p>
          <a:p>
            <a:pPr marL="219455" indent="-219455" defTabSz="877823">
              <a:lnSpc>
                <a:spcPct val="72000"/>
              </a:lnSpc>
              <a:spcBef>
                <a:spcPts val="900"/>
              </a:spcBef>
              <a:defRPr sz="2208"/>
            </a:pPr>
            <a:r>
              <a:t>Contractual—Required by funders (ex. general liability, professional liability, etc.).</a:t>
            </a:r>
          </a:p>
          <a:p>
            <a:pPr marL="219455" indent="-219455" defTabSz="877823">
              <a:lnSpc>
                <a:spcPct val="72000"/>
              </a:lnSpc>
              <a:spcBef>
                <a:spcPts val="900"/>
              </a:spcBef>
              <a:defRPr sz="2208"/>
            </a:pPr>
          </a:p>
          <a:p>
            <a:pPr marL="219455" indent="-219455" defTabSz="877823">
              <a:lnSpc>
                <a:spcPct val="72000"/>
              </a:lnSpc>
              <a:spcBef>
                <a:spcPts val="900"/>
              </a:spcBef>
              <a:defRPr sz="2208"/>
            </a:pPr>
            <a:r>
              <a:t>Optional—Board member, umbrella, etc. </a:t>
            </a:r>
          </a:p>
          <a:p>
            <a:pPr marL="0" indent="0" defTabSz="877823">
              <a:lnSpc>
                <a:spcPct val="72000"/>
              </a:lnSpc>
              <a:spcBef>
                <a:spcPts val="900"/>
              </a:spcBef>
              <a:buSzTx/>
              <a:buNone/>
              <a:defRPr sz="2208"/>
            </a:pPr>
          </a:p>
          <a:p>
            <a:pPr marL="219455" indent="-219455" defTabSz="877823">
              <a:lnSpc>
                <a:spcPct val="72000"/>
              </a:lnSpc>
              <a:spcBef>
                <a:spcPts val="900"/>
              </a:spcBef>
              <a:defRPr sz="2208"/>
            </a:pPr>
            <a:r>
              <a:t>[Source: Scott, L. (2013). </a:t>
            </a:r>
            <a:r>
              <a:rPr i="1"/>
              <a:t>From passion to execution: How to start and grow an effective non-profit organization. </a:t>
            </a:r>
            <a:r>
              <a:t>Boston, MA: Cengage Publishing ]</a:t>
            </a:r>
            <a:r>
              <a:rPr i="1"/>
              <a:t> </a:t>
            </a:r>
          </a:p>
        </p:txBody>
      </p:sp>
    </p:spTree>
  </p:cSld>
  <p:clrMapOvr>
    <a:masterClrMapping/>
  </p:clrMapOvr>
  <p:transition xmlns:p14="http://schemas.microsoft.com/office/powerpoint/2010/main" spd="med" advClick="1" p14:dur="1000"/>
</p:sld>
</file>

<file path=ppt/slides/slide38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85" name="Shape 1085"/>
          <p:cNvSpPr/>
          <p:nvPr>
            <p:ph type="title"/>
          </p:nvPr>
        </p:nvSpPr>
        <p:spPr>
          <a:xfrm>
            <a:off x="838200" y="365125"/>
            <a:ext cx="10515600" cy="1325563"/>
          </a:xfrm>
          <a:prstGeom prst="rect">
            <a:avLst/>
          </a:prstGeom>
          <a:solidFill>
            <a:srgbClr val="FFE699"/>
          </a:solidFill>
        </p:spPr>
        <p:txBody>
          <a:bodyPr/>
          <a:lstStyle/>
          <a:p>
            <a:pPr/>
            <a:r>
              <a:t>                         Activity—View Clip:</a:t>
            </a:r>
          </a:p>
        </p:txBody>
      </p:sp>
      <p:sp>
        <p:nvSpPr>
          <p:cNvPr id="1086" name="Shape 1086"/>
          <p:cNvSpPr/>
          <p:nvPr>
            <p:ph type="body" idx="1"/>
          </p:nvPr>
        </p:nvSpPr>
        <p:spPr>
          <a:xfrm>
            <a:off x="838200" y="1825625"/>
            <a:ext cx="10515600" cy="4351338"/>
          </a:xfrm>
          <a:prstGeom prst="rect">
            <a:avLst/>
          </a:prstGeom>
          <a:solidFill>
            <a:srgbClr val="FFF2CC"/>
          </a:solidFill>
        </p:spPr>
        <p:txBody>
          <a:bodyPr/>
          <a:lstStyle>
            <a:lvl1pPr>
              <a:defRPr u="sng">
                <a:solidFill>
                  <a:srgbClr val="0563C1"/>
                </a:solidFill>
                <a:uFill>
                  <a:solidFill>
                    <a:srgbClr val="0563C1"/>
                  </a:solidFill>
                </a:uFill>
                <a:hlinkClick r:id="rId2" invalidUrl="" action="" tgtFrame="" tooltip="" history="1" highlightClick="0" endSnd="0"/>
              </a:defRPr>
            </a:lvl1pPr>
          </a:lstStyle>
          <a:p>
            <a:pPr>
              <a:defRPr>
                <a:solidFill>
                  <a:srgbClr val="000000"/>
                </a:solidFill>
                <a:uFillTx/>
              </a:defRPr>
            </a:pPr>
            <a:r>
              <a:rPr>
                <a:solidFill>
                  <a:srgbClr val="0563C1"/>
                </a:solidFill>
                <a:uFill>
                  <a:solidFill>
                    <a:srgbClr val="0563C1"/>
                  </a:solidFill>
                </a:uFill>
                <a:hlinkClick r:id="rId2" invalidUrl="" action="" tgtFrame="" tooltip="" history="1" highlightClick="0" endSnd="0"/>
              </a:rPr>
              <a:t>https://www.youtube.com/watch?v=eZAUMfJQcEE</a:t>
            </a:r>
          </a:p>
        </p:txBody>
      </p:sp>
    </p:spTree>
  </p:cSld>
  <p:clrMapOvr>
    <a:masterClrMapping/>
  </p:clrMapOvr>
  <p:transition xmlns:p14="http://schemas.microsoft.com/office/powerpoint/2010/main" spd="med" advClick="1" p14:dur="1000"/>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